
<file path=[Content_Types].xml><?xml version="1.0" encoding="utf-8"?>
<Types xmlns="http://schemas.openxmlformats.org/package/2006/content-types">
  <Default Extension="bin" ContentType="application/vnd.openxmlformats-officedocument.oleObject"/>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2" r:id="rId1"/>
  </p:sldMasterIdLst>
  <p:notesMasterIdLst>
    <p:notesMasterId r:id="rId81"/>
  </p:notesMasterIdLst>
  <p:sldIdLst>
    <p:sldId id="318" r:id="rId2"/>
    <p:sldId id="259" r:id="rId3"/>
    <p:sldId id="328" r:id="rId4"/>
    <p:sldId id="329" r:id="rId5"/>
    <p:sldId id="330" r:id="rId6"/>
    <p:sldId id="332" r:id="rId7"/>
    <p:sldId id="333" r:id="rId8"/>
    <p:sldId id="334" r:id="rId9"/>
    <p:sldId id="331" r:id="rId10"/>
    <p:sldId id="345" r:id="rId11"/>
    <p:sldId id="335" r:id="rId12"/>
    <p:sldId id="336" r:id="rId13"/>
    <p:sldId id="346" r:id="rId14"/>
    <p:sldId id="348" r:id="rId15"/>
    <p:sldId id="347" r:id="rId16"/>
    <p:sldId id="349" r:id="rId17"/>
    <p:sldId id="351" r:id="rId18"/>
    <p:sldId id="352" r:id="rId19"/>
    <p:sldId id="339" r:id="rId20"/>
    <p:sldId id="341" r:id="rId21"/>
    <p:sldId id="353" r:id="rId22"/>
    <p:sldId id="343" r:id="rId23"/>
    <p:sldId id="354" r:id="rId24"/>
    <p:sldId id="344" r:id="rId25"/>
    <p:sldId id="258" r:id="rId26"/>
    <p:sldId id="260" r:id="rId27"/>
    <p:sldId id="312" r:id="rId28"/>
    <p:sldId id="288" r:id="rId29"/>
    <p:sldId id="289" r:id="rId30"/>
    <p:sldId id="313" r:id="rId31"/>
    <p:sldId id="290" r:id="rId32"/>
    <p:sldId id="314" r:id="rId33"/>
    <p:sldId id="315" r:id="rId34"/>
    <p:sldId id="291" r:id="rId35"/>
    <p:sldId id="296" r:id="rId36"/>
    <p:sldId id="308" r:id="rId37"/>
    <p:sldId id="309" r:id="rId38"/>
    <p:sldId id="311" r:id="rId39"/>
    <p:sldId id="310" r:id="rId40"/>
    <p:sldId id="261" r:id="rId41"/>
    <p:sldId id="319" r:id="rId42"/>
    <p:sldId id="284" r:id="rId43"/>
    <p:sldId id="286" r:id="rId44"/>
    <p:sldId id="307" r:id="rId45"/>
    <p:sldId id="287" r:id="rId46"/>
    <p:sldId id="323" r:id="rId47"/>
    <p:sldId id="262" r:id="rId48"/>
    <p:sldId id="324" r:id="rId49"/>
    <p:sldId id="306" r:id="rId50"/>
    <p:sldId id="280" r:id="rId51"/>
    <p:sldId id="281" r:id="rId52"/>
    <p:sldId id="282" r:id="rId53"/>
    <p:sldId id="305" r:id="rId54"/>
    <p:sldId id="325" r:id="rId55"/>
    <p:sldId id="263" r:id="rId56"/>
    <p:sldId id="275" r:id="rId57"/>
    <p:sldId id="304" r:id="rId58"/>
    <p:sldId id="276" r:id="rId59"/>
    <p:sldId id="277" r:id="rId60"/>
    <p:sldId id="278" r:id="rId61"/>
    <p:sldId id="264" r:id="rId62"/>
    <p:sldId id="269" r:id="rId63"/>
    <p:sldId id="300" r:id="rId64"/>
    <p:sldId id="270" r:id="rId65"/>
    <p:sldId id="271" r:id="rId66"/>
    <p:sldId id="301" r:id="rId67"/>
    <p:sldId id="272" r:id="rId68"/>
    <p:sldId id="302" r:id="rId69"/>
    <p:sldId id="274" r:id="rId70"/>
    <p:sldId id="303" r:id="rId71"/>
    <p:sldId id="273" r:id="rId72"/>
    <p:sldId id="265" r:id="rId73"/>
    <p:sldId id="266" r:id="rId74"/>
    <p:sldId id="297" r:id="rId75"/>
    <p:sldId id="298" r:id="rId76"/>
    <p:sldId id="268" r:id="rId77"/>
    <p:sldId id="299" r:id="rId78"/>
    <p:sldId id="327" r:id="rId79"/>
    <p:sldId id="317" r:id="rId80"/>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王 天佐" initials="王" lastIdx="22" clrIdx="0">
    <p:extLst>
      <p:ext uri="{19B8F6BF-5375-455C-9EA6-DF929625EA0E}">
        <p15:presenceInfo xmlns:p15="http://schemas.microsoft.com/office/powerpoint/2012/main" userId="b2c91b3e004731dc"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215" autoAdjust="0"/>
    <p:restoredTop sz="95723"/>
  </p:normalViewPr>
  <p:slideViewPr>
    <p:cSldViewPr snapToGrid="0" snapToObjects="1">
      <p:cViewPr>
        <p:scale>
          <a:sx n="120" d="100"/>
          <a:sy n="120" d="100"/>
        </p:scale>
        <p:origin x="1472" y="2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notesMaster" Target="notesMasters/notesMaster1.xml"/><Relationship Id="rId86"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D412CB5-B218-414A-B638-42B4E2213D2C}" type="datetimeFigureOut">
              <a:rPr lang="zh-CN" altLang="en-US" smtClean="0"/>
              <a:t>2025/10/14</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7056582-D756-4FC8-9611-FE9697971CF3}" type="slidenum">
              <a:rPr lang="zh-CN" altLang="en-US" smtClean="0"/>
              <a:t>‹#›</a:t>
            </a:fld>
            <a:endParaRPr lang="zh-CN" altLang="en-US"/>
          </a:p>
        </p:txBody>
      </p:sp>
    </p:spTree>
    <p:extLst>
      <p:ext uri="{BB962C8B-B14F-4D97-AF65-F5344CB8AC3E}">
        <p14:creationId xmlns:p14="http://schemas.microsoft.com/office/powerpoint/2010/main" val="29419930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135F925-B4D5-4257-A6B9-0A315B60EC75}" type="slidenum">
              <a:rPr lang="zh-CN" altLang="en-US" smtClean="0"/>
              <a:t>41</a:t>
            </a:fld>
            <a:endParaRPr lang="zh-CN" altLang="en-US"/>
          </a:p>
        </p:txBody>
      </p:sp>
    </p:spTree>
    <p:extLst>
      <p:ext uri="{BB962C8B-B14F-4D97-AF65-F5344CB8AC3E}">
        <p14:creationId xmlns:p14="http://schemas.microsoft.com/office/powerpoint/2010/main" val="15510331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135F925-B4D5-4257-A6B9-0A315B60EC75}" type="slidenum">
              <a:rPr lang="zh-CN" altLang="en-US" smtClean="0"/>
              <a:t>48</a:t>
            </a:fld>
            <a:endParaRPr lang="zh-CN" altLang="en-US"/>
          </a:p>
        </p:txBody>
      </p:sp>
    </p:spTree>
    <p:extLst>
      <p:ext uri="{BB962C8B-B14F-4D97-AF65-F5344CB8AC3E}">
        <p14:creationId xmlns:p14="http://schemas.microsoft.com/office/powerpoint/2010/main" val="20282843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135F925-B4D5-4257-A6B9-0A315B60EC75}" type="slidenum">
              <a:rPr lang="zh-CN" altLang="en-US" smtClean="0"/>
              <a:t>54</a:t>
            </a:fld>
            <a:endParaRPr lang="zh-CN" altLang="en-US"/>
          </a:p>
        </p:txBody>
      </p:sp>
    </p:spTree>
    <p:extLst>
      <p:ext uri="{BB962C8B-B14F-4D97-AF65-F5344CB8AC3E}">
        <p14:creationId xmlns:p14="http://schemas.microsoft.com/office/powerpoint/2010/main" val="409274811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918574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章节名">
    <p:spTree>
      <p:nvGrpSpPr>
        <p:cNvPr id="1" name=""/>
        <p:cNvGrpSpPr/>
        <p:nvPr/>
      </p:nvGrpSpPr>
      <p:grpSpPr>
        <a:xfrm>
          <a:off x="0" y="0"/>
          <a:ext cx="0" cy="0"/>
          <a:chOff x="0" y="0"/>
          <a:chExt cx="0" cy="0"/>
        </a:xfrm>
      </p:grpSpPr>
      <p:sp>
        <p:nvSpPr>
          <p:cNvPr id="2" name="标题 1"/>
          <p:cNvSpPr>
            <a:spLocks noGrp="1"/>
          </p:cNvSpPr>
          <p:nvPr>
            <p:ph type="title"/>
          </p:nvPr>
        </p:nvSpPr>
        <p:spPr>
          <a:xfrm>
            <a:off x="628650" y="2841626"/>
            <a:ext cx="7886700" cy="1325563"/>
          </a:xfrm>
          <a:prstGeom prst="rect">
            <a:avLst/>
          </a:prstGeom>
        </p:spPr>
        <p:txBody>
          <a:bodyPr>
            <a:noAutofit/>
          </a:bodyPr>
          <a:lstStyle>
            <a:lvl1pPr algn="ctr">
              <a:defRPr sz="6000" baseline="0">
                <a:solidFill>
                  <a:schemeClr val="tx2"/>
                </a:solidFill>
                <a:latin typeface="Verdana" panose="020B0604030504040204" pitchFamily="34" charset="0"/>
                <a:ea typeface="幼圆" panose="02010509060101010101" pitchFamily="49" charset="-122"/>
              </a:defRPr>
            </a:lvl1pPr>
          </a:lstStyle>
          <a:p>
            <a:r>
              <a:rPr lang="zh-CN" altLang="en-US"/>
              <a:t>单击此处编辑母版标题样式</a:t>
            </a:r>
            <a:endParaRPr lang="zh-CN" altLang="en-US" dirty="0"/>
          </a:p>
        </p:txBody>
      </p:sp>
    </p:spTree>
    <p:extLst>
      <p:ext uri="{BB962C8B-B14F-4D97-AF65-F5344CB8AC3E}">
        <p14:creationId xmlns:p14="http://schemas.microsoft.com/office/powerpoint/2010/main" val="23766600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260350" y="42864"/>
            <a:ext cx="7886700" cy="777874"/>
          </a:xfrm>
          <a:prstGeom prst="rect">
            <a:avLst/>
          </a:prstGeom>
        </p:spPr>
        <p:txBody>
          <a:bodyPr>
            <a:normAutofit/>
          </a:bodyPr>
          <a:lstStyle>
            <a:lvl1pPr>
              <a:defRPr sz="3600" baseline="0">
                <a:solidFill>
                  <a:schemeClr val="accent1"/>
                </a:solidFill>
                <a:latin typeface="Verdana" panose="020B0604030504040204" pitchFamily="34" charset="0"/>
                <a:ea typeface="幼圆" panose="02010509060101010101" pitchFamily="49" charset="-122"/>
              </a:defRPr>
            </a:lvl1pPr>
          </a:lstStyle>
          <a:p>
            <a:r>
              <a:rPr lang="zh-CN" altLang="en-US"/>
              <a:t>单击此处编辑母版标题样式</a:t>
            </a:r>
            <a:endParaRPr lang="en-US" dirty="0"/>
          </a:p>
        </p:txBody>
      </p:sp>
      <p:sp>
        <p:nvSpPr>
          <p:cNvPr id="3" name="Content Placeholder 2"/>
          <p:cNvSpPr>
            <a:spLocks noGrp="1"/>
          </p:cNvSpPr>
          <p:nvPr>
            <p:ph idx="1"/>
          </p:nvPr>
        </p:nvSpPr>
        <p:spPr>
          <a:xfrm>
            <a:off x="260350" y="1158536"/>
            <a:ext cx="8616950" cy="4930775"/>
          </a:xfrm>
        </p:spPr>
        <p:txBody>
          <a:bodyPr tIns="46800"/>
          <a:lstStyle>
            <a:lvl1pPr marL="228600" indent="-360000" algn="l">
              <a:buClr>
                <a:schemeClr val="accent1"/>
              </a:buClr>
              <a:buSzPct val="100000"/>
              <a:buFont typeface="Wingdings" panose="05000000000000000000" pitchFamily="2" charset="2"/>
              <a:buChar char="p"/>
              <a:defRPr lang="zh-CN" altLang="en-US" dirty="0" smtClean="0"/>
            </a:lvl1pPr>
            <a:lvl2pPr marL="685800" indent="-360000">
              <a:buClr>
                <a:schemeClr val="accent1"/>
              </a:buClr>
              <a:buFont typeface="Wingdings" panose="05000000000000000000" pitchFamily="2" charset="2"/>
              <a:buChar char="l"/>
              <a:defRPr sz="2000" baseline="0">
                <a:latin typeface="Verdana" panose="020B0604030504040204" pitchFamily="34" charset="0"/>
                <a:ea typeface="幼圆" panose="02010509060101010101" pitchFamily="49" charset="-122"/>
              </a:defRPr>
            </a:lvl2pPr>
            <a:lvl3pPr marL="1143000" indent="-360000">
              <a:buClr>
                <a:schemeClr val="accent1"/>
              </a:buClr>
              <a:buFont typeface="Wingdings" panose="05000000000000000000" pitchFamily="2" charset="2"/>
              <a:buChar char="l"/>
              <a:defRPr sz="1800" baseline="0">
                <a:latin typeface="Verdana" panose="020B0604030504040204" pitchFamily="34" charset="0"/>
                <a:ea typeface="幼圆" panose="02010509060101010101" pitchFamily="49" charset="-122"/>
              </a:defRPr>
            </a:lvl3pPr>
            <a:lvl4pPr marL="1600200" indent="-360000">
              <a:buClr>
                <a:schemeClr val="accent1"/>
              </a:buClr>
              <a:buFont typeface="Wingdings" panose="05000000000000000000" pitchFamily="2" charset="2"/>
              <a:buChar char="l"/>
              <a:defRPr sz="1600" baseline="0">
                <a:latin typeface="Verdana" panose="020B0604030504040204" pitchFamily="34" charset="0"/>
                <a:ea typeface="幼圆" panose="02010509060101010101" pitchFamily="49" charset="-122"/>
              </a:defRPr>
            </a:lvl4pPr>
            <a:lvl5pPr marL="2057400" indent="-360000">
              <a:buClr>
                <a:schemeClr val="accent1"/>
              </a:buClr>
              <a:buFont typeface="Wingdings" panose="05000000000000000000" pitchFamily="2" charset="2"/>
              <a:buChar char="l"/>
              <a:defRPr sz="1600" baseline="0">
                <a:latin typeface="Verdana" panose="020B0604030504040204" pitchFamily="34" charset="0"/>
                <a:ea typeface="幼圆" panose="02010509060101010101" pitchFamily="49" charset="-122"/>
              </a:defRPr>
            </a:lvl5pPr>
            <a:lvl6pPr marL="2286000" indent="0">
              <a:buClr>
                <a:schemeClr val="tx2"/>
              </a:buClr>
              <a:buFont typeface="Arial" panose="020B0604020202020204" pitchFamily="34" charset="0"/>
              <a:buNone/>
              <a:defRPr/>
            </a:lvl6pPr>
            <a:lvl7pPr marL="2743200" indent="0">
              <a:buNone/>
              <a:defRPr/>
            </a:lvl7pPr>
            <a:lvl8pPr marL="3200400" indent="0">
              <a:buNone/>
              <a:defRPr/>
            </a:lvl8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ltLang="zh-CN" dirty="0"/>
          </a:p>
        </p:txBody>
      </p:sp>
    </p:spTree>
    <p:extLst>
      <p:ext uri="{BB962C8B-B14F-4D97-AF65-F5344CB8AC3E}">
        <p14:creationId xmlns:p14="http://schemas.microsoft.com/office/powerpoint/2010/main" val="3979799808"/>
      </p:ext>
    </p:extLst>
  </p:cSld>
  <p:clrMapOvr>
    <a:masterClrMapping/>
  </p:clrMapOvr>
  <p:extLst>
    <p:ext uri="{DCECCB84-F9BA-43D5-87BE-67443E8EF086}">
      <p15:sldGuideLst xmlns:p15="http://schemas.microsoft.com/office/powerpoint/2012/main">
        <p15:guide id="1" pos="288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标题-副标题">
    <p:spTree>
      <p:nvGrpSpPr>
        <p:cNvPr id="1" name=""/>
        <p:cNvGrpSpPr/>
        <p:nvPr/>
      </p:nvGrpSpPr>
      <p:grpSpPr>
        <a:xfrm>
          <a:off x="0" y="0"/>
          <a:ext cx="0" cy="0"/>
          <a:chOff x="0" y="0"/>
          <a:chExt cx="0" cy="0"/>
        </a:xfrm>
      </p:grpSpPr>
      <p:sp>
        <p:nvSpPr>
          <p:cNvPr id="2" name="标题 1"/>
          <p:cNvSpPr>
            <a:spLocks noGrp="1"/>
          </p:cNvSpPr>
          <p:nvPr>
            <p:ph type="title"/>
          </p:nvPr>
        </p:nvSpPr>
        <p:spPr>
          <a:xfrm>
            <a:off x="260350" y="50800"/>
            <a:ext cx="7194550" cy="787400"/>
          </a:xfrm>
        </p:spPr>
        <p:txBody>
          <a:bodyPr/>
          <a:lstStyle>
            <a:lvl1pPr>
              <a:defRPr baseline="0"/>
            </a:lvl1pPr>
          </a:lstStyle>
          <a:p>
            <a:r>
              <a:rPr lang="zh-CN" altLang="en-US"/>
              <a:t>单击此处编辑母版标题样式</a:t>
            </a:r>
            <a:endParaRPr lang="zh-CN" altLang="en-US" dirty="0"/>
          </a:p>
        </p:txBody>
      </p:sp>
      <p:sp>
        <p:nvSpPr>
          <p:cNvPr id="7" name="文本占位符 6"/>
          <p:cNvSpPr>
            <a:spLocks noGrp="1"/>
          </p:cNvSpPr>
          <p:nvPr>
            <p:ph type="body" sz="quarter" idx="13"/>
          </p:nvPr>
        </p:nvSpPr>
        <p:spPr>
          <a:xfrm>
            <a:off x="260350" y="1149013"/>
            <a:ext cx="8629650" cy="457200"/>
          </a:xfrm>
        </p:spPr>
        <p:txBody>
          <a:bodyPr>
            <a:normAutofit/>
          </a:bodyPr>
          <a:lstStyle>
            <a:lvl1pPr marL="0" indent="0">
              <a:buFont typeface="Arial" panose="020B0604020202020204" pitchFamily="34" charset="0"/>
              <a:buNone/>
              <a:defRPr sz="3000" baseline="0">
                <a:solidFill>
                  <a:schemeClr val="tx2"/>
                </a:solidFill>
                <a:latin typeface="Verdana" panose="020B0604030504040204" pitchFamily="34" charset="0"/>
                <a:ea typeface="微软雅黑" panose="020B0503020204020204" pitchFamily="34" charset="-122"/>
              </a:defRPr>
            </a:lvl1pPr>
            <a:lvl2pPr marL="457200" indent="0">
              <a:buNone/>
              <a:defRPr/>
            </a:lvl2pPr>
          </a:lstStyle>
          <a:p>
            <a:pPr lvl="0"/>
            <a:r>
              <a:rPr lang="zh-CN" altLang="en-US"/>
              <a:t>单击此处编辑母版文本样式</a:t>
            </a:r>
          </a:p>
        </p:txBody>
      </p:sp>
      <p:sp>
        <p:nvSpPr>
          <p:cNvPr id="9" name="内容占位符 8"/>
          <p:cNvSpPr>
            <a:spLocks noGrp="1"/>
          </p:cNvSpPr>
          <p:nvPr>
            <p:ph sz="quarter" idx="14"/>
          </p:nvPr>
        </p:nvSpPr>
        <p:spPr>
          <a:xfrm>
            <a:off x="260350" y="1720513"/>
            <a:ext cx="8629650" cy="4343400"/>
          </a:xfrm>
        </p:spPr>
        <p:txBody>
          <a:bodyPr/>
          <a:lstStyle>
            <a:lvl1pPr>
              <a:buClr>
                <a:schemeClr val="accent1"/>
              </a:buClr>
              <a:defRPr baseline="0"/>
            </a:lvl1pPr>
            <a:lvl2pPr>
              <a:buClr>
                <a:schemeClr val="accent1"/>
              </a:buClr>
              <a:defRPr baseline="0"/>
            </a:lvl2pPr>
            <a:lvl3pPr>
              <a:buClr>
                <a:schemeClr val="accent1"/>
              </a:buClr>
              <a:defRPr baseline="0"/>
            </a:lvl3pPr>
            <a:lvl4pPr>
              <a:buClr>
                <a:schemeClr val="accent1"/>
              </a:buClr>
              <a:defRPr baseline="0"/>
            </a:lvl4pPr>
            <a:lvl5pPr>
              <a:buClr>
                <a:schemeClr val="accent1"/>
              </a:buClr>
              <a:defRPr baseline="0"/>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Tree>
    <p:extLst>
      <p:ext uri="{BB962C8B-B14F-4D97-AF65-F5344CB8AC3E}">
        <p14:creationId xmlns:p14="http://schemas.microsoft.com/office/powerpoint/2010/main" val="5291920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两栏内容">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266700" y="1171237"/>
            <a:ext cx="3962400" cy="4897438"/>
          </a:xfrm>
        </p:spPr>
        <p:txBody>
          <a:bodyPr/>
          <a:lstStyle>
            <a:lvl1pPr marL="228600" indent="-360000">
              <a:buClr>
                <a:schemeClr val="accent1"/>
              </a:buClr>
              <a:buFont typeface="Wingdings" panose="05000000000000000000" pitchFamily="2" charset="2"/>
              <a:buChar char="p"/>
              <a:defRPr sz="2200">
                <a:latin typeface="幼圆" panose="02010509060101010101" pitchFamily="49" charset="-122"/>
                <a:ea typeface="幼圆" panose="02010509060101010101" pitchFamily="49" charset="-122"/>
              </a:defRPr>
            </a:lvl1pPr>
            <a:lvl2pPr marL="685800" indent="-360000">
              <a:buClr>
                <a:schemeClr val="accent1"/>
              </a:buClr>
              <a:buFont typeface="Wingdings" panose="05000000000000000000" pitchFamily="2" charset="2"/>
              <a:buChar char="l"/>
              <a:defRPr sz="2000">
                <a:latin typeface="幼圆" panose="02010509060101010101" pitchFamily="49" charset="-122"/>
                <a:ea typeface="幼圆" panose="02010509060101010101" pitchFamily="49" charset="-122"/>
              </a:defRPr>
            </a:lvl2pPr>
            <a:lvl3pPr marL="1143000" indent="-360000">
              <a:buClr>
                <a:schemeClr val="accent1"/>
              </a:buClr>
              <a:buFont typeface="Wingdings" panose="05000000000000000000" pitchFamily="2" charset="2"/>
              <a:buChar char="l"/>
              <a:defRPr>
                <a:latin typeface="幼圆" panose="02010509060101010101" pitchFamily="49" charset="-122"/>
                <a:ea typeface="幼圆" panose="02010509060101010101" pitchFamily="49" charset="-122"/>
              </a:defRPr>
            </a:lvl3pPr>
            <a:lvl4pPr marL="1600200" indent="-360000">
              <a:buClr>
                <a:schemeClr val="accent1"/>
              </a:buClr>
              <a:buFont typeface="Wingdings" panose="05000000000000000000" pitchFamily="2" charset="2"/>
              <a:buChar char="l"/>
              <a:defRPr>
                <a:latin typeface="幼圆" panose="02010509060101010101" pitchFamily="49" charset="-122"/>
                <a:ea typeface="幼圆" panose="02010509060101010101" pitchFamily="49" charset="-122"/>
              </a:defRPr>
            </a:lvl4pPr>
            <a:lvl5pPr marL="2057400" indent="-360000">
              <a:buClr>
                <a:schemeClr val="accent1"/>
              </a:buClr>
              <a:buFont typeface="Wingdings" panose="05000000000000000000" pitchFamily="2" charset="2"/>
              <a:buChar char="l"/>
              <a:defRPr>
                <a:latin typeface="幼圆" panose="02010509060101010101" pitchFamily="49" charset="-122"/>
                <a:ea typeface="幼圆" panose="02010509060101010101" pitchFamily="49" charset="-122"/>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4629150" y="1171237"/>
            <a:ext cx="4260850" cy="4897438"/>
          </a:xfrm>
        </p:spPr>
        <p:txBody>
          <a:bodyPr/>
          <a:lstStyle>
            <a:lvl1pPr marL="228600" indent="-360000">
              <a:buClr>
                <a:schemeClr val="accent1"/>
              </a:buClr>
              <a:buFont typeface="Wingdings" panose="05000000000000000000" pitchFamily="2" charset="2"/>
              <a:buChar char="p"/>
              <a:defRPr sz="2200">
                <a:latin typeface="幼圆" panose="02010509060101010101" pitchFamily="49" charset="-122"/>
                <a:ea typeface="幼圆" panose="02010509060101010101" pitchFamily="49" charset="-122"/>
              </a:defRPr>
            </a:lvl1pPr>
            <a:lvl2pPr marL="685800" indent="-360000">
              <a:buClr>
                <a:schemeClr val="accent1"/>
              </a:buClr>
              <a:buFont typeface="Wingdings" panose="05000000000000000000" pitchFamily="2" charset="2"/>
              <a:buChar char="l"/>
              <a:defRPr sz="2000">
                <a:latin typeface="幼圆" panose="02010509060101010101" pitchFamily="49" charset="-122"/>
                <a:ea typeface="幼圆" panose="02010509060101010101" pitchFamily="49" charset="-122"/>
              </a:defRPr>
            </a:lvl2pPr>
            <a:lvl3pPr marL="1143000" indent="-360000">
              <a:buClr>
                <a:schemeClr val="accent1"/>
              </a:buClr>
              <a:buFont typeface="Wingdings" panose="05000000000000000000" pitchFamily="2" charset="2"/>
              <a:buChar char="l"/>
              <a:defRPr>
                <a:latin typeface="幼圆" panose="02010509060101010101" pitchFamily="49" charset="-122"/>
                <a:ea typeface="幼圆" panose="02010509060101010101" pitchFamily="49" charset="-122"/>
              </a:defRPr>
            </a:lvl3pPr>
            <a:lvl4pPr marL="1600200" indent="-360000">
              <a:buClr>
                <a:schemeClr val="accent1"/>
              </a:buClr>
              <a:buFont typeface="Wingdings" panose="05000000000000000000" pitchFamily="2" charset="2"/>
              <a:buChar char="l"/>
              <a:defRPr>
                <a:latin typeface="幼圆" panose="02010509060101010101" pitchFamily="49" charset="-122"/>
                <a:ea typeface="幼圆" panose="02010509060101010101" pitchFamily="49" charset="-122"/>
              </a:defRPr>
            </a:lvl4pPr>
            <a:lvl5pPr marL="2057400" indent="-360000">
              <a:buClr>
                <a:schemeClr val="accent1"/>
              </a:buClr>
              <a:buFont typeface="Wingdings" panose="05000000000000000000" pitchFamily="2" charset="2"/>
              <a:buChar char="l"/>
              <a:defRPr>
                <a:latin typeface="幼圆" panose="02010509060101010101" pitchFamily="49" charset="-122"/>
                <a:ea typeface="幼圆" panose="02010509060101010101" pitchFamily="49" charset="-122"/>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8" name="Title 1"/>
          <p:cNvSpPr>
            <a:spLocks noGrp="1"/>
          </p:cNvSpPr>
          <p:nvPr>
            <p:ph type="title"/>
          </p:nvPr>
        </p:nvSpPr>
        <p:spPr>
          <a:xfrm>
            <a:off x="260350" y="60327"/>
            <a:ext cx="7886700" cy="777874"/>
          </a:xfrm>
          <a:prstGeom prst="rect">
            <a:avLst/>
          </a:prstGeom>
        </p:spPr>
        <p:txBody>
          <a:bodyPr>
            <a:normAutofit/>
          </a:bodyPr>
          <a:lstStyle>
            <a:lvl1pPr>
              <a:defRPr sz="3600" baseline="0">
                <a:solidFill>
                  <a:schemeClr val="accent1"/>
                </a:solidFill>
                <a:latin typeface="Verdana" panose="020B0604030504040204" pitchFamily="34" charset="0"/>
                <a:ea typeface="幼圆" panose="02010509060101010101" pitchFamily="49" charset="-122"/>
              </a:defRPr>
            </a:lvl1pPr>
          </a:lstStyle>
          <a:p>
            <a:r>
              <a:rPr lang="zh-CN" altLang="en-US"/>
              <a:t>单击此处编辑母版标题样式</a:t>
            </a:r>
            <a:endParaRPr lang="en-US" dirty="0"/>
          </a:p>
        </p:txBody>
      </p:sp>
    </p:spTree>
    <p:extLst>
      <p:ext uri="{BB962C8B-B14F-4D97-AF65-F5344CB8AC3E}">
        <p14:creationId xmlns:p14="http://schemas.microsoft.com/office/powerpoint/2010/main" val="6088205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比较">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260350" y="1112791"/>
            <a:ext cx="4006850" cy="445293"/>
          </a:xfrm>
        </p:spPr>
        <p:txBody>
          <a:bodyPr anchor="t">
            <a:noAutofit/>
          </a:bodyPr>
          <a:lstStyle>
            <a:lvl1pPr marL="0" indent="0">
              <a:buNone/>
              <a:defRPr sz="3000" b="0" baseline="0">
                <a:solidFill>
                  <a:schemeClr val="tx2"/>
                </a:solidFill>
                <a:latin typeface="Verdana" panose="020B0604030504040204" pitchFamily="34" charset="0"/>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260350" y="1724773"/>
            <a:ext cx="4006850" cy="4308473"/>
          </a:xfrm>
        </p:spPr>
        <p:txBody>
          <a:bodyPr/>
          <a:lstStyle>
            <a:lvl1pPr marL="228600" indent="-360000">
              <a:buClr>
                <a:schemeClr val="accent1"/>
              </a:buClr>
              <a:buFont typeface="Wingdings" panose="05000000000000000000" pitchFamily="2" charset="2"/>
              <a:buChar char="p"/>
              <a:defRPr baseline="0">
                <a:latin typeface="Verdana" panose="020B0604030504040204" pitchFamily="34" charset="0"/>
                <a:ea typeface="幼圆" panose="02010509060101010101" pitchFamily="49" charset="-122"/>
              </a:defRPr>
            </a:lvl1pPr>
            <a:lvl2pPr marL="685800" indent="-360000">
              <a:buClr>
                <a:schemeClr val="accent1"/>
              </a:buClr>
              <a:buFont typeface="Wingdings" panose="05000000000000000000" pitchFamily="2" charset="2"/>
              <a:buChar char="l"/>
              <a:defRPr baseline="0">
                <a:latin typeface="Verdana" panose="020B0604030504040204" pitchFamily="34" charset="0"/>
                <a:ea typeface="幼圆" panose="02010509060101010101" pitchFamily="49" charset="-122"/>
              </a:defRPr>
            </a:lvl2pPr>
            <a:lvl3pPr marL="1143000" indent="-360000">
              <a:buClr>
                <a:schemeClr val="accent1"/>
              </a:buClr>
              <a:buFont typeface="Wingdings" panose="05000000000000000000" pitchFamily="2" charset="2"/>
              <a:buChar char="l"/>
              <a:defRPr baseline="0">
                <a:latin typeface="Verdana" panose="020B0604030504040204" pitchFamily="34" charset="0"/>
                <a:ea typeface="幼圆" panose="02010509060101010101" pitchFamily="49" charset="-122"/>
              </a:defRPr>
            </a:lvl3pPr>
            <a:lvl4pPr marL="1600200" indent="-360000">
              <a:buClr>
                <a:schemeClr val="accent1"/>
              </a:buClr>
              <a:buFont typeface="Wingdings" panose="05000000000000000000" pitchFamily="2" charset="2"/>
              <a:buChar char="l"/>
              <a:defRPr baseline="0">
                <a:latin typeface="Verdana" panose="020B0604030504040204" pitchFamily="34" charset="0"/>
                <a:ea typeface="幼圆" panose="02010509060101010101" pitchFamily="49" charset="-122"/>
              </a:defRPr>
            </a:lvl4pPr>
            <a:lvl5pPr marL="2057400" indent="-360000">
              <a:buClr>
                <a:schemeClr val="accent1"/>
              </a:buClr>
              <a:buFont typeface="Wingdings" panose="05000000000000000000" pitchFamily="2" charset="2"/>
              <a:buChar char="l"/>
              <a:defRPr baseline="0">
                <a:latin typeface="Verdana" panose="020B0604030504040204" pitchFamily="34" charset="0"/>
                <a:ea typeface="幼圆" panose="02010509060101010101" pitchFamily="49" charset="-122"/>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4572000" y="1112791"/>
            <a:ext cx="4305300" cy="445293"/>
          </a:xfrm>
        </p:spPr>
        <p:txBody>
          <a:bodyPr anchor="t">
            <a:noAutofit/>
          </a:bodyPr>
          <a:lstStyle>
            <a:lvl1pPr marL="0" indent="0">
              <a:buNone/>
              <a:defRPr sz="3000" b="0" baseline="0">
                <a:solidFill>
                  <a:schemeClr val="tx2"/>
                </a:solidFill>
                <a:latin typeface="Verdana" panose="020B0604030504040204" pitchFamily="34" charset="0"/>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4572000" y="1724773"/>
            <a:ext cx="4305300" cy="4308473"/>
          </a:xfrm>
        </p:spPr>
        <p:txBody>
          <a:bodyPr/>
          <a:lstStyle>
            <a:lvl1pPr marL="228600" indent="-360000">
              <a:buClr>
                <a:schemeClr val="accent1"/>
              </a:buClr>
              <a:buFont typeface="Wingdings" panose="05000000000000000000" pitchFamily="2" charset="2"/>
              <a:buChar char="p"/>
              <a:defRPr baseline="0">
                <a:latin typeface="Verdana" panose="020B0604030504040204" pitchFamily="34" charset="0"/>
                <a:ea typeface="幼圆" panose="02010509060101010101" pitchFamily="49" charset="-122"/>
              </a:defRPr>
            </a:lvl1pPr>
            <a:lvl2pPr marL="685800" indent="-360000">
              <a:buClr>
                <a:schemeClr val="accent1"/>
              </a:buClr>
              <a:buFont typeface="Wingdings" panose="05000000000000000000" pitchFamily="2" charset="2"/>
              <a:buChar char="l"/>
              <a:defRPr baseline="0">
                <a:latin typeface="Verdana" panose="020B0604030504040204" pitchFamily="34" charset="0"/>
                <a:ea typeface="幼圆" panose="02010509060101010101" pitchFamily="49" charset="-122"/>
              </a:defRPr>
            </a:lvl2pPr>
            <a:lvl3pPr marL="1143000" indent="-360000">
              <a:buClr>
                <a:schemeClr val="accent1"/>
              </a:buClr>
              <a:buFont typeface="Wingdings" panose="05000000000000000000" pitchFamily="2" charset="2"/>
              <a:buChar char="l"/>
              <a:defRPr baseline="0">
                <a:latin typeface="Verdana" panose="020B0604030504040204" pitchFamily="34" charset="0"/>
                <a:ea typeface="幼圆" panose="02010509060101010101" pitchFamily="49" charset="-122"/>
              </a:defRPr>
            </a:lvl3pPr>
            <a:lvl4pPr marL="1600200" indent="-360000">
              <a:buClr>
                <a:schemeClr val="accent1"/>
              </a:buClr>
              <a:buFont typeface="Wingdings" panose="05000000000000000000" pitchFamily="2" charset="2"/>
              <a:buChar char="l"/>
              <a:defRPr baseline="0">
                <a:latin typeface="Verdana" panose="020B0604030504040204" pitchFamily="34" charset="0"/>
                <a:ea typeface="幼圆" panose="02010509060101010101" pitchFamily="49" charset="-122"/>
              </a:defRPr>
            </a:lvl4pPr>
            <a:lvl5pPr marL="2057400" indent="-360000">
              <a:buClr>
                <a:schemeClr val="accent1"/>
              </a:buClr>
              <a:buFont typeface="Wingdings" panose="05000000000000000000" pitchFamily="2" charset="2"/>
              <a:buChar char="l"/>
              <a:defRPr baseline="0">
                <a:latin typeface="Verdana" panose="020B0604030504040204" pitchFamily="34" charset="0"/>
                <a:ea typeface="幼圆" panose="02010509060101010101" pitchFamily="49" charset="-122"/>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10" name="Title 1"/>
          <p:cNvSpPr>
            <a:spLocks noGrp="1"/>
          </p:cNvSpPr>
          <p:nvPr>
            <p:ph type="title"/>
          </p:nvPr>
        </p:nvSpPr>
        <p:spPr>
          <a:xfrm>
            <a:off x="260350" y="73027"/>
            <a:ext cx="7886700" cy="777874"/>
          </a:xfrm>
          <a:prstGeom prst="rect">
            <a:avLst/>
          </a:prstGeom>
        </p:spPr>
        <p:txBody>
          <a:bodyPr>
            <a:normAutofit/>
          </a:bodyPr>
          <a:lstStyle>
            <a:lvl1pPr>
              <a:defRPr sz="3600" baseline="0">
                <a:solidFill>
                  <a:schemeClr val="accent1"/>
                </a:solidFill>
                <a:latin typeface="Verdana" panose="020B0604030504040204" pitchFamily="34" charset="0"/>
                <a:ea typeface="幼圆" panose="02010509060101010101" pitchFamily="49" charset="-122"/>
              </a:defRPr>
            </a:lvl1pPr>
          </a:lstStyle>
          <a:p>
            <a:r>
              <a:rPr lang="zh-CN" altLang="en-US"/>
              <a:t>单击此处编辑母版标题样式</a:t>
            </a:r>
            <a:endParaRPr lang="en-US" dirty="0"/>
          </a:p>
        </p:txBody>
      </p:sp>
    </p:spTree>
    <p:extLst>
      <p:ext uri="{BB962C8B-B14F-4D97-AF65-F5344CB8AC3E}">
        <p14:creationId xmlns:p14="http://schemas.microsoft.com/office/powerpoint/2010/main" val="29080341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仅标题">
    <p:spTree>
      <p:nvGrpSpPr>
        <p:cNvPr id="1" name=""/>
        <p:cNvGrpSpPr/>
        <p:nvPr/>
      </p:nvGrpSpPr>
      <p:grpSpPr>
        <a:xfrm>
          <a:off x="0" y="0"/>
          <a:ext cx="0" cy="0"/>
          <a:chOff x="0" y="0"/>
          <a:chExt cx="0" cy="0"/>
        </a:xfrm>
      </p:grpSpPr>
      <p:sp>
        <p:nvSpPr>
          <p:cNvPr id="6" name="Title 1"/>
          <p:cNvSpPr>
            <a:spLocks noGrp="1"/>
          </p:cNvSpPr>
          <p:nvPr>
            <p:ph type="title"/>
          </p:nvPr>
        </p:nvSpPr>
        <p:spPr>
          <a:xfrm>
            <a:off x="260350" y="73027"/>
            <a:ext cx="7886700" cy="777874"/>
          </a:xfrm>
          <a:prstGeom prst="rect">
            <a:avLst/>
          </a:prstGeom>
        </p:spPr>
        <p:txBody>
          <a:bodyPr>
            <a:normAutofit/>
          </a:bodyPr>
          <a:lstStyle>
            <a:lvl1pPr>
              <a:defRPr sz="3600" b="1" baseline="0">
                <a:solidFill>
                  <a:schemeClr val="accent1"/>
                </a:solidFill>
                <a:effectLst>
                  <a:outerShdw blurRad="38100" dist="38100" dir="2700000" algn="tl">
                    <a:srgbClr val="000000">
                      <a:alpha val="43137"/>
                    </a:srgbClr>
                  </a:outerShdw>
                </a:effectLst>
                <a:latin typeface="Verdana" panose="020B0604030504040204" pitchFamily="34" charset="0"/>
                <a:ea typeface="幼圆" panose="02010509060101010101" pitchFamily="49" charset="-122"/>
              </a:defRPr>
            </a:lvl1pPr>
          </a:lstStyle>
          <a:p>
            <a:r>
              <a:rPr lang="zh-CN" altLang="en-US"/>
              <a:t>单击此处编辑母版标题样式</a:t>
            </a:r>
            <a:endParaRPr lang="en-US" dirty="0"/>
          </a:p>
        </p:txBody>
      </p:sp>
    </p:spTree>
    <p:extLst>
      <p:ext uri="{BB962C8B-B14F-4D97-AF65-F5344CB8AC3E}">
        <p14:creationId xmlns:p14="http://schemas.microsoft.com/office/powerpoint/2010/main" val="9429044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空白">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450564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jp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0">
            <a:lum/>
          </a:blip>
          <a:srcRect/>
          <a:stretch>
            <a:fillRect/>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260350" y="1050917"/>
            <a:ext cx="8629650" cy="5070476"/>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8" name="标题占位符 7"/>
          <p:cNvSpPr>
            <a:spLocks noGrp="1"/>
          </p:cNvSpPr>
          <p:nvPr>
            <p:ph type="title"/>
          </p:nvPr>
        </p:nvSpPr>
        <p:spPr>
          <a:xfrm>
            <a:off x="260350" y="50800"/>
            <a:ext cx="7194550" cy="787400"/>
          </a:xfrm>
          <a:prstGeom prst="rect">
            <a:avLst/>
          </a:prstGeom>
        </p:spPr>
        <p:txBody>
          <a:bodyPr vert="horz" lIns="91440" tIns="45720" rIns="91440" bIns="45720" rtlCol="0" anchor="ctr">
            <a:normAutofit/>
          </a:bodyPr>
          <a:lstStyle/>
          <a:p>
            <a:r>
              <a:rPr lang="zh-CN" altLang="en-US" dirty="0"/>
              <a:t>单击此处编辑母版标题样式</a:t>
            </a:r>
          </a:p>
        </p:txBody>
      </p:sp>
    </p:spTree>
    <p:extLst>
      <p:ext uri="{BB962C8B-B14F-4D97-AF65-F5344CB8AC3E}">
        <p14:creationId xmlns:p14="http://schemas.microsoft.com/office/powerpoint/2010/main" val="1761184777"/>
      </p:ext>
    </p:extLst>
  </p:cSld>
  <p:clrMap bg1="lt1" tx1="dk1" bg2="lt2" tx2="dk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697" r:id="rId5"/>
    <p:sldLayoutId id="2147483698" r:id="rId6"/>
    <p:sldLayoutId id="2147483699" r:id="rId7"/>
    <p:sldLayoutId id="2147483700" r:id="rId8"/>
  </p:sldLayoutIdLst>
  <p:txStyles>
    <p:titleStyle>
      <a:lvl1pPr algn="l" defTabSz="914400" rtl="0" eaLnBrk="1" latinLnBrk="0" hangingPunct="1">
        <a:lnSpc>
          <a:spcPct val="90000"/>
        </a:lnSpc>
        <a:spcBef>
          <a:spcPct val="0"/>
        </a:spcBef>
        <a:buNone/>
        <a:defRPr sz="3600" b="1" kern="1200" baseline="0">
          <a:solidFill>
            <a:schemeClr val="accent1"/>
          </a:solidFill>
          <a:effectLst>
            <a:outerShdw blurRad="38100" dist="38100" dir="2700000" algn="tl">
              <a:srgbClr val="000000">
                <a:alpha val="43137"/>
              </a:srgbClr>
            </a:outerShdw>
          </a:effectLst>
          <a:latin typeface="Verdana" panose="020B0604030504040204" pitchFamily="34" charset="0"/>
          <a:ea typeface="幼圆" panose="02010509060101010101" pitchFamily="49" charset="-122"/>
          <a:cs typeface="+mj-cs"/>
        </a:defRPr>
      </a:lvl1pPr>
    </p:titleStyle>
    <p:bodyStyle>
      <a:lvl1pPr marL="228600" indent="-360000" algn="l" defTabSz="914400" rtl="0" eaLnBrk="1" latinLnBrk="0" hangingPunct="1">
        <a:lnSpc>
          <a:spcPct val="90000"/>
        </a:lnSpc>
        <a:spcBef>
          <a:spcPts val="1000"/>
        </a:spcBef>
        <a:buClr>
          <a:schemeClr val="tx2"/>
        </a:buClr>
        <a:buSzPct val="120000"/>
        <a:buFont typeface="Wingdings" panose="05000000000000000000" pitchFamily="2" charset="2"/>
        <a:buChar char="p"/>
        <a:defRPr sz="2200" kern="1200" baseline="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chemeClr val="tx2"/>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chemeClr val="tx2"/>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chemeClr val="tx2"/>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chemeClr val="tx2"/>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3.xml"/><Relationship Id="rId5" Type="http://schemas.openxmlformats.org/officeDocument/2006/relationships/image" Target="../media/image19.png"/><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2.png"/><Relationship Id="rId2" Type="http://schemas.openxmlformats.org/officeDocument/2006/relationships/image" Target="../media/image16.png"/><Relationship Id="rId1" Type="http://schemas.openxmlformats.org/officeDocument/2006/relationships/slideLayout" Target="../slideLayouts/slideLayout3.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3.xml"/><Relationship Id="rId5" Type="http://schemas.openxmlformats.org/officeDocument/2006/relationships/image" Target="../media/image23.png"/><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3.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3.xml"/><Relationship Id="rId4" Type="http://schemas.openxmlformats.org/officeDocument/2006/relationships/image" Target="../media/image31.png"/></Relationships>
</file>

<file path=ppt/slides/_rels/slide2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3.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8" Type="http://schemas.openxmlformats.org/officeDocument/2006/relationships/oleObject" Target="../embeddings/oleObject4.bin"/><Relationship Id="rId13" Type="http://schemas.openxmlformats.org/officeDocument/2006/relationships/image" Target="../media/image43.wmf"/><Relationship Id="rId18" Type="http://schemas.openxmlformats.org/officeDocument/2006/relationships/image" Target="../media/image45.wmf"/><Relationship Id="rId3" Type="http://schemas.openxmlformats.org/officeDocument/2006/relationships/image" Target="../media/image38.wmf"/><Relationship Id="rId21" Type="http://schemas.openxmlformats.org/officeDocument/2006/relationships/image" Target="../media/image47.png"/><Relationship Id="rId7" Type="http://schemas.openxmlformats.org/officeDocument/2006/relationships/image" Target="../media/image40.wmf"/><Relationship Id="rId12" Type="http://schemas.openxmlformats.org/officeDocument/2006/relationships/oleObject" Target="../embeddings/oleObject6.bin"/><Relationship Id="rId17" Type="http://schemas.openxmlformats.org/officeDocument/2006/relationships/oleObject" Target="../embeddings/oleObject9.bin"/><Relationship Id="rId2" Type="http://schemas.openxmlformats.org/officeDocument/2006/relationships/oleObject" Target="../embeddings/oleObject1.bin"/><Relationship Id="rId16" Type="http://schemas.openxmlformats.org/officeDocument/2006/relationships/image" Target="../media/image44.wmf"/><Relationship Id="rId20" Type="http://schemas.openxmlformats.org/officeDocument/2006/relationships/image" Target="../media/image46.wmf"/><Relationship Id="rId1" Type="http://schemas.openxmlformats.org/officeDocument/2006/relationships/slideLayout" Target="../slideLayouts/slideLayout4.xml"/><Relationship Id="rId6" Type="http://schemas.openxmlformats.org/officeDocument/2006/relationships/oleObject" Target="../embeddings/oleObject3.bin"/><Relationship Id="rId11" Type="http://schemas.openxmlformats.org/officeDocument/2006/relationships/image" Target="../media/image42.wmf"/><Relationship Id="rId24" Type="http://schemas.openxmlformats.org/officeDocument/2006/relationships/image" Target="../media/image49.png"/><Relationship Id="rId5" Type="http://schemas.openxmlformats.org/officeDocument/2006/relationships/image" Target="../media/image39.wmf"/><Relationship Id="rId15" Type="http://schemas.openxmlformats.org/officeDocument/2006/relationships/oleObject" Target="../embeddings/oleObject8.bin"/><Relationship Id="rId23" Type="http://schemas.openxmlformats.org/officeDocument/2006/relationships/image" Target="../media/image48.wmf"/><Relationship Id="rId10" Type="http://schemas.openxmlformats.org/officeDocument/2006/relationships/oleObject" Target="../embeddings/oleObject5.bin"/><Relationship Id="rId19" Type="http://schemas.openxmlformats.org/officeDocument/2006/relationships/oleObject" Target="../embeddings/oleObject10.bin"/><Relationship Id="rId4" Type="http://schemas.openxmlformats.org/officeDocument/2006/relationships/oleObject" Target="../embeddings/oleObject2.bin"/><Relationship Id="rId9" Type="http://schemas.openxmlformats.org/officeDocument/2006/relationships/image" Target="../media/image41.wmf"/><Relationship Id="rId14" Type="http://schemas.openxmlformats.org/officeDocument/2006/relationships/oleObject" Target="../embeddings/oleObject7.bin"/><Relationship Id="rId22" Type="http://schemas.openxmlformats.org/officeDocument/2006/relationships/oleObject" Target="../embeddings/oleObject11.bin"/></Relationships>
</file>

<file path=ppt/slides/_rels/slide29.xml.rels><?xml version="1.0" encoding="UTF-8" standalone="yes"?>
<Relationships xmlns="http://schemas.openxmlformats.org/package/2006/relationships"><Relationship Id="rId8" Type="http://schemas.openxmlformats.org/officeDocument/2006/relationships/oleObject" Target="../embeddings/oleObject15.bin"/><Relationship Id="rId3" Type="http://schemas.openxmlformats.org/officeDocument/2006/relationships/image" Target="../media/image43.wmf"/><Relationship Id="rId7" Type="http://schemas.openxmlformats.org/officeDocument/2006/relationships/image" Target="../media/image51.wmf"/><Relationship Id="rId2" Type="http://schemas.openxmlformats.org/officeDocument/2006/relationships/oleObject" Target="../embeddings/oleObject12.bin"/><Relationship Id="rId1" Type="http://schemas.openxmlformats.org/officeDocument/2006/relationships/slideLayout" Target="../slideLayouts/slideLayout4.xml"/><Relationship Id="rId6" Type="http://schemas.openxmlformats.org/officeDocument/2006/relationships/oleObject" Target="../embeddings/oleObject14.bin"/><Relationship Id="rId5" Type="http://schemas.openxmlformats.org/officeDocument/2006/relationships/image" Target="../media/image50.wmf"/><Relationship Id="rId4" Type="http://schemas.openxmlformats.org/officeDocument/2006/relationships/oleObject" Target="../embeddings/oleObject13.bin"/><Relationship Id="rId9" Type="http://schemas.openxmlformats.org/officeDocument/2006/relationships/image" Target="../media/image52.w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8" Type="http://schemas.openxmlformats.org/officeDocument/2006/relationships/oleObject" Target="../embeddings/oleObject19.bin"/><Relationship Id="rId13" Type="http://schemas.openxmlformats.org/officeDocument/2006/relationships/image" Target="../media/image54.wmf"/><Relationship Id="rId3" Type="http://schemas.openxmlformats.org/officeDocument/2006/relationships/image" Target="../media/image43.wmf"/><Relationship Id="rId7" Type="http://schemas.openxmlformats.org/officeDocument/2006/relationships/image" Target="../media/image51.wmf"/><Relationship Id="rId12" Type="http://schemas.openxmlformats.org/officeDocument/2006/relationships/oleObject" Target="../embeddings/oleObject21.bin"/><Relationship Id="rId17" Type="http://schemas.openxmlformats.org/officeDocument/2006/relationships/image" Target="../media/image57.png"/><Relationship Id="rId2" Type="http://schemas.openxmlformats.org/officeDocument/2006/relationships/oleObject" Target="../embeddings/oleObject16.bin"/><Relationship Id="rId16" Type="http://schemas.openxmlformats.org/officeDocument/2006/relationships/image" Target="../media/image56.png"/><Relationship Id="rId1" Type="http://schemas.openxmlformats.org/officeDocument/2006/relationships/slideLayout" Target="../slideLayouts/slideLayout4.xml"/><Relationship Id="rId6" Type="http://schemas.openxmlformats.org/officeDocument/2006/relationships/oleObject" Target="../embeddings/oleObject18.bin"/><Relationship Id="rId11" Type="http://schemas.openxmlformats.org/officeDocument/2006/relationships/image" Target="../media/image53.wmf"/><Relationship Id="rId5" Type="http://schemas.openxmlformats.org/officeDocument/2006/relationships/image" Target="../media/image50.wmf"/><Relationship Id="rId15" Type="http://schemas.openxmlformats.org/officeDocument/2006/relationships/image" Target="../media/image55.wmf"/><Relationship Id="rId10" Type="http://schemas.openxmlformats.org/officeDocument/2006/relationships/oleObject" Target="../embeddings/oleObject20.bin"/><Relationship Id="rId4" Type="http://schemas.openxmlformats.org/officeDocument/2006/relationships/oleObject" Target="../embeddings/oleObject17.bin"/><Relationship Id="rId9" Type="http://schemas.openxmlformats.org/officeDocument/2006/relationships/image" Target="../media/image52.wmf"/><Relationship Id="rId14" Type="http://schemas.openxmlformats.org/officeDocument/2006/relationships/oleObject" Target="../embeddings/oleObject22.bin"/></Relationships>
</file>

<file path=ppt/slides/_rels/slide3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4.xml"/><Relationship Id="rId4" Type="http://schemas.openxmlformats.org/officeDocument/2006/relationships/image" Target="../media/image60.png"/></Relationships>
</file>

<file path=ppt/slides/_rels/slide32.xml.rels><?xml version="1.0" encoding="UTF-8" standalone="yes"?>
<Relationships xmlns="http://schemas.openxmlformats.org/package/2006/relationships"><Relationship Id="rId3" Type="http://schemas.openxmlformats.org/officeDocument/2006/relationships/image" Target="../media/image59.png"/><Relationship Id="rId7" Type="http://schemas.openxmlformats.org/officeDocument/2006/relationships/image" Target="../media/image62.png"/><Relationship Id="rId2" Type="http://schemas.openxmlformats.org/officeDocument/2006/relationships/image" Target="../media/image58.png"/><Relationship Id="rId1" Type="http://schemas.openxmlformats.org/officeDocument/2006/relationships/slideLayout" Target="../slideLayouts/slideLayout4.xml"/><Relationship Id="rId6" Type="http://schemas.openxmlformats.org/officeDocument/2006/relationships/image" Target="../media/image61.wmf"/><Relationship Id="rId5" Type="http://schemas.openxmlformats.org/officeDocument/2006/relationships/oleObject" Target="../embeddings/oleObject23.bin"/><Relationship Id="rId4" Type="http://schemas.openxmlformats.org/officeDocument/2006/relationships/image" Target="../media/image60.png"/></Relationships>
</file>

<file path=ppt/slides/_rels/slide33.xml.rels><?xml version="1.0" encoding="UTF-8" standalone="yes"?>
<Relationships xmlns="http://schemas.openxmlformats.org/package/2006/relationships"><Relationship Id="rId8" Type="http://schemas.openxmlformats.org/officeDocument/2006/relationships/image" Target="../media/image63.png"/><Relationship Id="rId13" Type="http://schemas.openxmlformats.org/officeDocument/2006/relationships/image" Target="../media/image65.wmf"/><Relationship Id="rId3" Type="http://schemas.openxmlformats.org/officeDocument/2006/relationships/image" Target="../media/image59.png"/><Relationship Id="rId7" Type="http://schemas.openxmlformats.org/officeDocument/2006/relationships/image" Target="../media/image62.png"/><Relationship Id="rId12" Type="http://schemas.openxmlformats.org/officeDocument/2006/relationships/oleObject" Target="../embeddings/oleObject26.bin"/><Relationship Id="rId2" Type="http://schemas.openxmlformats.org/officeDocument/2006/relationships/image" Target="../media/image58.png"/><Relationship Id="rId1" Type="http://schemas.openxmlformats.org/officeDocument/2006/relationships/slideLayout" Target="../slideLayouts/slideLayout4.xml"/><Relationship Id="rId6" Type="http://schemas.openxmlformats.org/officeDocument/2006/relationships/image" Target="../media/image61.wmf"/><Relationship Id="rId11" Type="http://schemas.openxmlformats.org/officeDocument/2006/relationships/image" Target="../media/image43.wmf"/><Relationship Id="rId5" Type="http://schemas.openxmlformats.org/officeDocument/2006/relationships/oleObject" Target="../embeddings/oleObject24.bin"/><Relationship Id="rId10" Type="http://schemas.openxmlformats.org/officeDocument/2006/relationships/oleObject" Target="../embeddings/oleObject25.bin"/><Relationship Id="rId4" Type="http://schemas.openxmlformats.org/officeDocument/2006/relationships/image" Target="../media/image60.png"/><Relationship Id="rId9" Type="http://schemas.openxmlformats.org/officeDocument/2006/relationships/image" Target="../media/image64.png"/></Relationships>
</file>

<file path=ppt/slides/_rels/slide34.xml.rels><?xml version="1.0" encoding="UTF-8" standalone="yes"?>
<Relationships xmlns="http://schemas.openxmlformats.org/package/2006/relationships"><Relationship Id="rId8" Type="http://schemas.openxmlformats.org/officeDocument/2006/relationships/oleObject" Target="../embeddings/oleObject31.bin"/><Relationship Id="rId13" Type="http://schemas.openxmlformats.org/officeDocument/2006/relationships/oleObject" Target="../embeddings/oleObject34.bin"/><Relationship Id="rId3" Type="http://schemas.openxmlformats.org/officeDocument/2006/relationships/image" Target="../media/image65.wmf"/><Relationship Id="rId7" Type="http://schemas.openxmlformats.org/officeDocument/2006/relationships/image" Target="../media/image43.wmf"/><Relationship Id="rId12" Type="http://schemas.openxmlformats.org/officeDocument/2006/relationships/oleObject" Target="../embeddings/oleObject33.bin"/><Relationship Id="rId2" Type="http://schemas.openxmlformats.org/officeDocument/2006/relationships/oleObject" Target="../embeddings/oleObject27.bin"/><Relationship Id="rId1" Type="http://schemas.openxmlformats.org/officeDocument/2006/relationships/slideLayout" Target="../slideLayouts/slideLayout4.xml"/><Relationship Id="rId6" Type="http://schemas.openxmlformats.org/officeDocument/2006/relationships/oleObject" Target="../embeddings/oleObject30.bin"/><Relationship Id="rId11" Type="http://schemas.openxmlformats.org/officeDocument/2006/relationships/image" Target="../media/image67.wmf"/><Relationship Id="rId5" Type="http://schemas.openxmlformats.org/officeDocument/2006/relationships/oleObject" Target="../embeddings/oleObject29.bin"/><Relationship Id="rId15" Type="http://schemas.openxmlformats.org/officeDocument/2006/relationships/image" Target="../media/image69.png"/><Relationship Id="rId10" Type="http://schemas.openxmlformats.org/officeDocument/2006/relationships/oleObject" Target="../embeddings/oleObject32.bin"/><Relationship Id="rId4" Type="http://schemas.openxmlformats.org/officeDocument/2006/relationships/oleObject" Target="../embeddings/oleObject28.bin"/><Relationship Id="rId9" Type="http://schemas.openxmlformats.org/officeDocument/2006/relationships/image" Target="../media/image66.wmf"/><Relationship Id="rId14" Type="http://schemas.openxmlformats.org/officeDocument/2006/relationships/image" Target="../media/image68.wmf"/></Relationships>
</file>

<file path=ppt/slides/_rels/slide35.xml.rels><?xml version="1.0" encoding="UTF-8" standalone="yes"?>
<Relationships xmlns="http://schemas.openxmlformats.org/package/2006/relationships"><Relationship Id="rId3" Type="http://schemas.openxmlformats.org/officeDocument/2006/relationships/image" Target="../media/image68.wmf"/><Relationship Id="rId2" Type="http://schemas.openxmlformats.org/officeDocument/2006/relationships/oleObject" Target="../embeddings/oleObject35.bin"/><Relationship Id="rId1" Type="http://schemas.openxmlformats.org/officeDocument/2006/relationships/slideLayout" Target="../slideLayouts/slideLayout4.xml"/><Relationship Id="rId4" Type="http://schemas.openxmlformats.org/officeDocument/2006/relationships/image" Target="../media/image69.png"/></Relationships>
</file>

<file path=ppt/slides/_rels/slide36.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70.wmf"/><Relationship Id="rId7" Type="http://schemas.openxmlformats.org/officeDocument/2006/relationships/image" Target="../media/image65.wmf"/><Relationship Id="rId2" Type="http://schemas.openxmlformats.org/officeDocument/2006/relationships/oleObject" Target="../embeddings/oleObject36.bin"/><Relationship Id="rId1" Type="http://schemas.openxmlformats.org/officeDocument/2006/relationships/slideLayout" Target="../slideLayouts/slideLayout4.xml"/><Relationship Id="rId6" Type="http://schemas.openxmlformats.org/officeDocument/2006/relationships/oleObject" Target="../embeddings/oleObject38.bin"/><Relationship Id="rId5" Type="http://schemas.openxmlformats.org/officeDocument/2006/relationships/image" Target="../media/image68.wmf"/><Relationship Id="rId4" Type="http://schemas.openxmlformats.org/officeDocument/2006/relationships/oleObject" Target="../embeddings/oleObject37.bin"/><Relationship Id="rId9" Type="http://schemas.openxmlformats.org/officeDocument/2006/relationships/image" Target="../media/image69.png"/></Relationships>
</file>

<file path=ppt/slides/_rels/slide37.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70.wmf"/><Relationship Id="rId7" Type="http://schemas.openxmlformats.org/officeDocument/2006/relationships/image" Target="../media/image65.wmf"/><Relationship Id="rId2" Type="http://schemas.openxmlformats.org/officeDocument/2006/relationships/oleObject" Target="../embeddings/oleObject39.bin"/><Relationship Id="rId1" Type="http://schemas.openxmlformats.org/officeDocument/2006/relationships/slideLayout" Target="../slideLayouts/slideLayout4.xml"/><Relationship Id="rId6" Type="http://schemas.openxmlformats.org/officeDocument/2006/relationships/oleObject" Target="../embeddings/oleObject41.bin"/><Relationship Id="rId5" Type="http://schemas.openxmlformats.org/officeDocument/2006/relationships/image" Target="../media/image68.wmf"/><Relationship Id="rId4" Type="http://schemas.openxmlformats.org/officeDocument/2006/relationships/oleObject" Target="../embeddings/oleObject40.bin"/><Relationship Id="rId9" Type="http://schemas.openxmlformats.org/officeDocument/2006/relationships/image" Target="../media/image69.png"/></Relationships>
</file>

<file path=ppt/slides/_rels/slide38.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70.wmf"/><Relationship Id="rId7" Type="http://schemas.openxmlformats.org/officeDocument/2006/relationships/image" Target="../media/image65.wmf"/><Relationship Id="rId2" Type="http://schemas.openxmlformats.org/officeDocument/2006/relationships/oleObject" Target="../embeddings/oleObject42.bin"/><Relationship Id="rId1" Type="http://schemas.openxmlformats.org/officeDocument/2006/relationships/slideLayout" Target="../slideLayouts/slideLayout4.xml"/><Relationship Id="rId6" Type="http://schemas.openxmlformats.org/officeDocument/2006/relationships/oleObject" Target="../embeddings/oleObject44.bin"/><Relationship Id="rId5" Type="http://schemas.openxmlformats.org/officeDocument/2006/relationships/image" Target="../media/image68.wmf"/><Relationship Id="rId4" Type="http://schemas.openxmlformats.org/officeDocument/2006/relationships/oleObject" Target="../embeddings/oleObject43.bin"/><Relationship Id="rId9" Type="http://schemas.openxmlformats.org/officeDocument/2006/relationships/image" Target="../media/image69.png"/></Relationships>
</file>

<file path=ppt/slides/_rels/slide39.xml.rels><?xml version="1.0" encoding="UTF-8" standalone="yes"?>
<Relationships xmlns="http://schemas.openxmlformats.org/package/2006/relationships"><Relationship Id="rId8" Type="http://schemas.openxmlformats.org/officeDocument/2006/relationships/oleObject" Target="../embeddings/oleObject48.bin"/><Relationship Id="rId13" Type="http://schemas.openxmlformats.org/officeDocument/2006/relationships/image" Target="../media/image69.png"/><Relationship Id="rId3" Type="http://schemas.openxmlformats.org/officeDocument/2006/relationships/image" Target="../media/image70.wmf"/><Relationship Id="rId7" Type="http://schemas.openxmlformats.org/officeDocument/2006/relationships/image" Target="../media/image65.wmf"/><Relationship Id="rId12" Type="http://schemas.openxmlformats.org/officeDocument/2006/relationships/image" Target="../media/image71.png"/><Relationship Id="rId2" Type="http://schemas.openxmlformats.org/officeDocument/2006/relationships/oleObject" Target="../embeddings/oleObject45.bin"/><Relationship Id="rId1" Type="http://schemas.openxmlformats.org/officeDocument/2006/relationships/slideLayout" Target="../slideLayouts/slideLayout4.xml"/><Relationship Id="rId6" Type="http://schemas.openxmlformats.org/officeDocument/2006/relationships/oleObject" Target="../embeddings/oleObject47.bin"/><Relationship Id="rId11" Type="http://schemas.openxmlformats.org/officeDocument/2006/relationships/image" Target="../media/image43.wmf"/><Relationship Id="rId5" Type="http://schemas.openxmlformats.org/officeDocument/2006/relationships/image" Target="../media/image68.wmf"/><Relationship Id="rId10" Type="http://schemas.openxmlformats.org/officeDocument/2006/relationships/oleObject" Target="../embeddings/oleObject49.bin"/><Relationship Id="rId4" Type="http://schemas.openxmlformats.org/officeDocument/2006/relationships/oleObject" Target="../embeddings/oleObject46.bin"/><Relationship Id="rId9" Type="http://schemas.openxmlformats.org/officeDocument/2006/relationships/image" Target="../media/image66.wmf"/></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8" Type="http://schemas.openxmlformats.org/officeDocument/2006/relationships/oleObject" Target="../embeddings/oleObject53.bin"/><Relationship Id="rId13" Type="http://schemas.openxmlformats.org/officeDocument/2006/relationships/image" Target="../media/image75.png"/><Relationship Id="rId3" Type="http://schemas.openxmlformats.org/officeDocument/2006/relationships/oleObject" Target="../embeddings/oleObject50.bin"/><Relationship Id="rId7" Type="http://schemas.openxmlformats.org/officeDocument/2006/relationships/oleObject" Target="../embeddings/oleObject52.bin"/><Relationship Id="rId12" Type="http://schemas.openxmlformats.org/officeDocument/2006/relationships/oleObject" Target="../embeddings/oleObject55.bin"/><Relationship Id="rId2" Type="http://schemas.openxmlformats.org/officeDocument/2006/relationships/notesSlide" Target="../notesSlides/notesSlide1.xml"/><Relationship Id="rId1" Type="http://schemas.openxmlformats.org/officeDocument/2006/relationships/slideLayout" Target="../slideLayouts/slideLayout4.xml"/><Relationship Id="rId6" Type="http://schemas.openxmlformats.org/officeDocument/2006/relationships/image" Target="../media/image72.wmf"/><Relationship Id="rId11" Type="http://schemas.openxmlformats.org/officeDocument/2006/relationships/image" Target="../media/image74.wmf"/><Relationship Id="rId5" Type="http://schemas.openxmlformats.org/officeDocument/2006/relationships/oleObject" Target="../embeddings/oleObject51.bin"/><Relationship Id="rId10" Type="http://schemas.openxmlformats.org/officeDocument/2006/relationships/oleObject" Target="../embeddings/oleObject54.bin"/><Relationship Id="rId4" Type="http://schemas.openxmlformats.org/officeDocument/2006/relationships/image" Target="../media/image66.wmf"/><Relationship Id="rId9" Type="http://schemas.openxmlformats.org/officeDocument/2006/relationships/image" Target="../media/image73.wmf"/></Relationships>
</file>

<file path=ppt/slides/_rels/slide42.xml.rels><?xml version="1.0" encoding="UTF-8" standalone="yes"?>
<Relationships xmlns="http://schemas.openxmlformats.org/package/2006/relationships"><Relationship Id="rId8" Type="http://schemas.openxmlformats.org/officeDocument/2006/relationships/image" Target="../media/image73.wmf"/><Relationship Id="rId3" Type="http://schemas.openxmlformats.org/officeDocument/2006/relationships/image" Target="../media/image66.wmf"/><Relationship Id="rId7" Type="http://schemas.openxmlformats.org/officeDocument/2006/relationships/oleObject" Target="../embeddings/oleObject59.bin"/><Relationship Id="rId2" Type="http://schemas.openxmlformats.org/officeDocument/2006/relationships/oleObject" Target="../embeddings/oleObject56.bin"/><Relationship Id="rId1" Type="http://schemas.openxmlformats.org/officeDocument/2006/relationships/slideLayout" Target="../slideLayouts/slideLayout4.xml"/><Relationship Id="rId6" Type="http://schemas.openxmlformats.org/officeDocument/2006/relationships/oleObject" Target="../embeddings/oleObject58.bin"/><Relationship Id="rId11" Type="http://schemas.openxmlformats.org/officeDocument/2006/relationships/oleObject" Target="../embeddings/oleObject61.bin"/><Relationship Id="rId5" Type="http://schemas.openxmlformats.org/officeDocument/2006/relationships/image" Target="../media/image72.wmf"/><Relationship Id="rId10" Type="http://schemas.openxmlformats.org/officeDocument/2006/relationships/image" Target="../media/image74.wmf"/><Relationship Id="rId4" Type="http://schemas.openxmlformats.org/officeDocument/2006/relationships/oleObject" Target="../embeddings/oleObject57.bin"/><Relationship Id="rId9" Type="http://schemas.openxmlformats.org/officeDocument/2006/relationships/oleObject" Target="../embeddings/oleObject60.bin"/></Relationships>
</file>

<file path=ppt/slides/_rels/slide43.xml.rels><?xml version="1.0" encoding="UTF-8" standalone="yes"?>
<Relationships xmlns="http://schemas.openxmlformats.org/package/2006/relationships"><Relationship Id="rId8" Type="http://schemas.openxmlformats.org/officeDocument/2006/relationships/image" Target="../media/image66.wmf"/><Relationship Id="rId13" Type="http://schemas.openxmlformats.org/officeDocument/2006/relationships/image" Target="../media/image80.wmf"/><Relationship Id="rId3" Type="http://schemas.openxmlformats.org/officeDocument/2006/relationships/image" Target="../media/image77.png"/><Relationship Id="rId7" Type="http://schemas.openxmlformats.org/officeDocument/2006/relationships/oleObject" Target="../embeddings/oleObject63.bin"/><Relationship Id="rId12" Type="http://schemas.openxmlformats.org/officeDocument/2006/relationships/oleObject" Target="../embeddings/oleObject66.bin"/><Relationship Id="rId2" Type="http://schemas.openxmlformats.org/officeDocument/2006/relationships/image" Target="../media/image76.png"/><Relationship Id="rId1" Type="http://schemas.openxmlformats.org/officeDocument/2006/relationships/slideLayout" Target="../slideLayouts/slideLayout4.xml"/><Relationship Id="rId6" Type="http://schemas.openxmlformats.org/officeDocument/2006/relationships/image" Target="../media/image79.wmf"/><Relationship Id="rId11" Type="http://schemas.openxmlformats.org/officeDocument/2006/relationships/oleObject" Target="../embeddings/oleObject65.bin"/><Relationship Id="rId5" Type="http://schemas.openxmlformats.org/officeDocument/2006/relationships/oleObject" Target="../embeddings/oleObject62.bin"/><Relationship Id="rId15" Type="http://schemas.openxmlformats.org/officeDocument/2006/relationships/oleObject" Target="../embeddings/oleObject67.bin"/><Relationship Id="rId10" Type="http://schemas.openxmlformats.org/officeDocument/2006/relationships/image" Target="../media/image73.wmf"/><Relationship Id="rId4" Type="http://schemas.openxmlformats.org/officeDocument/2006/relationships/image" Target="../media/image78.png"/><Relationship Id="rId9" Type="http://schemas.openxmlformats.org/officeDocument/2006/relationships/oleObject" Target="../embeddings/oleObject64.bin"/><Relationship Id="rId14" Type="http://schemas.openxmlformats.org/officeDocument/2006/relationships/image" Target="../media/image81.png"/></Relationships>
</file>

<file path=ppt/slides/_rels/slide44.xml.rels><?xml version="1.0" encoding="UTF-8" standalone="yes"?>
<Relationships xmlns="http://schemas.openxmlformats.org/package/2006/relationships"><Relationship Id="rId8" Type="http://schemas.openxmlformats.org/officeDocument/2006/relationships/image" Target="../media/image66.wmf"/><Relationship Id="rId13" Type="http://schemas.openxmlformats.org/officeDocument/2006/relationships/image" Target="../media/image80.wmf"/><Relationship Id="rId18" Type="http://schemas.openxmlformats.org/officeDocument/2006/relationships/oleObject" Target="../embeddings/oleObject75.bin"/><Relationship Id="rId26" Type="http://schemas.openxmlformats.org/officeDocument/2006/relationships/image" Target="../media/image87.png"/><Relationship Id="rId3" Type="http://schemas.openxmlformats.org/officeDocument/2006/relationships/image" Target="../media/image77.png"/><Relationship Id="rId21" Type="http://schemas.openxmlformats.org/officeDocument/2006/relationships/oleObject" Target="../embeddings/oleObject76.bin"/><Relationship Id="rId7" Type="http://schemas.openxmlformats.org/officeDocument/2006/relationships/oleObject" Target="../embeddings/oleObject69.bin"/><Relationship Id="rId12" Type="http://schemas.openxmlformats.org/officeDocument/2006/relationships/oleObject" Target="../embeddings/oleObject72.bin"/><Relationship Id="rId17" Type="http://schemas.openxmlformats.org/officeDocument/2006/relationships/image" Target="../media/image82.wmf"/><Relationship Id="rId25" Type="http://schemas.openxmlformats.org/officeDocument/2006/relationships/image" Target="../media/image86.wmf"/><Relationship Id="rId2" Type="http://schemas.openxmlformats.org/officeDocument/2006/relationships/image" Target="../media/image76.png"/><Relationship Id="rId16" Type="http://schemas.openxmlformats.org/officeDocument/2006/relationships/oleObject" Target="../embeddings/oleObject74.bin"/><Relationship Id="rId20" Type="http://schemas.openxmlformats.org/officeDocument/2006/relationships/image" Target="../media/image84.png"/><Relationship Id="rId1" Type="http://schemas.openxmlformats.org/officeDocument/2006/relationships/slideLayout" Target="../slideLayouts/slideLayout4.xml"/><Relationship Id="rId6" Type="http://schemas.openxmlformats.org/officeDocument/2006/relationships/image" Target="../media/image79.wmf"/><Relationship Id="rId11" Type="http://schemas.openxmlformats.org/officeDocument/2006/relationships/oleObject" Target="../embeddings/oleObject71.bin"/><Relationship Id="rId24" Type="http://schemas.openxmlformats.org/officeDocument/2006/relationships/oleObject" Target="../embeddings/oleObject78.bin"/><Relationship Id="rId5" Type="http://schemas.openxmlformats.org/officeDocument/2006/relationships/oleObject" Target="../embeddings/oleObject68.bin"/><Relationship Id="rId15" Type="http://schemas.openxmlformats.org/officeDocument/2006/relationships/oleObject" Target="../embeddings/oleObject73.bin"/><Relationship Id="rId23" Type="http://schemas.openxmlformats.org/officeDocument/2006/relationships/image" Target="../media/image85.wmf"/><Relationship Id="rId10" Type="http://schemas.openxmlformats.org/officeDocument/2006/relationships/image" Target="../media/image73.wmf"/><Relationship Id="rId19" Type="http://schemas.openxmlformats.org/officeDocument/2006/relationships/image" Target="../media/image83.wmf"/><Relationship Id="rId4" Type="http://schemas.openxmlformats.org/officeDocument/2006/relationships/image" Target="../media/image78.png"/><Relationship Id="rId9" Type="http://schemas.openxmlformats.org/officeDocument/2006/relationships/oleObject" Target="../embeddings/oleObject70.bin"/><Relationship Id="rId14" Type="http://schemas.openxmlformats.org/officeDocument/2006/relationships/image" Target="../media/image81.png"/><Relationship Id="rId22" Type="http://schemas.openxmlformats.org/officeDocument/2006/relationships/oleObject" Target="../embeddings/oleObject77.bin"/></Relationships>
</file>

<file path=ppt/slides/_rels/slide45.xml.rels><?xml version="1.0" encoding="UTF-8" standalone="yes"?>
<Relationships xmlns="http://schemas.openxmlformats.org/package/2006/relationships"><Relationship Id="rId8" Type="http://schemas.openxmlformats.org/officeDocument/2006/relationships/oleObject" Target="../embeddings/oleObject82.bin"/><Relationship Id="rId13" Type="http://schemas.openxmlformats.org/officeDocument/2006/relationships/image" Target="../media/image94.png"/><Relationship Id="rId3" Type="http://schemas.openxmlformats.org/officeDocument/2006/relationships/image" Target="../media/image88.wmf"/><Relationship Id="rId7" Type="http://schemas.openxmlformats.org/officeDocument/2006/relationships/image" Target="../media/image90.wmf"/><Relationship Id="rId12" Type="http://schemas.openxmlformats.org/officeDocument/2006/relationships/image" Target="../media/image93.png"/><Relationship Id="rId2" Type="http://schemas.openxmlformats.org/officeDocument/2006/relationships/oleObject" Target="../embeddings/oleObject79.bin"/><Relationship Id="rId1" Type="http://schemas.openxmlformats.org/officeDocument/2006/relationships/slideLayout" Target="../slideLayouts/slideLayout4.xml"/><Relationship Id="rId6" Type="http://schemas.openxmlformats.org/officeDocument/2006/relationships/oleObject" Target="../embeddings/oleObject81.bin"/><Relationship Id="rId11" Type="http://schemas.openxmlformats.org/officeDocument/2006/relationships/image" Target="../media/image92.wmf"/><Relationship Id="rId5" Type="http://schemas.openxmlformats.org/officeDocument/2006/relationships/image" Target="../media/image89.wmf"/><Relationship Id="rId15" Type="http://schemas.openxmlformats.org/officeDocument/2006/relationships/image" Target="../media/image95.wmf"/><Relationship Id="rId10" Type="http://schemas.openxmlformats.org/officeDocument/2006/relationships/oleObject" Target="../embeddings/oleObject83.bin"/><Relationship Id="rId4" Type="http://schemas.openxmlformats.org/officeDocument/2006/relationships/oleObject" Target="../embeddings/oleObject80.bin"/><Relationship Id="rId9" Type="http://schemas.openxmlformats.org/officeDocument/2006/relationships/image" Target="../media/image91.wmf"/><Relationship Id="rId14" Type="http://schemas.openxmlformats.org/officeDocument/2006/relationships/oleObject" Target="../embeddings/oleObject84.bin"/></Relationships>
</file>

<file path=ppt/slides/_rels/slide46.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8" Type="http://schemas.openxmlformats.org/officeDocument/2006/relationships/image" Target="../media/image97.wmf"/><Relationship Id="rId13" Type="http://schemas.openxmlformats.org/officeDocument/2006/relationships/oleObject" Target="../embeddings/oleObject90.bin"/><Relationship Id="rId3" Type="http://schemas.openxmlformats.org/officeDocument/2006/relationships/oleObject" Target="../embeddings/oleObject85.bin"/><Relationship Id="rId7" Type="http://schemas.openxmlformats.org/officeDocument/2006/relationships/oleObject" Target="../embeddings/oleObject87.bin"/><Relationship Id="rId12" Type="http://schemas.openxmlformats.org/officeDocument/2006/relationships/image" Target="../media/image43.wmf"/><Relationship Id="rId17" Type="http://schemas.openxmlformats.org/officeDocument/2006/relationships/image" Target="../media/image101.png"/><Relationship Id="rId2" Type="http://schemas.openxmlformats.org/officeDocument/2006/relationships/notesSlide" Target="../notesSlides/notesSlide2.xml"/><Relationship Id="rId16" Type="http://schemas.openxmlformats.org/officeDocument/2006/relationships/image" Target="../media/image100.wmf"/><Relationship Id="rId1" Type="http://schemas.openxmlformats.org/officeDocument/2006/relationships/slideLayout" Target="../slideLayouts/slideLayout4.xml"/><Relationship Id="rId6" Type="http://schemas.openxmlformats.org/officeDocument/2006/relationships/image" Target="../media/image72.wmf"/><Relationship Id="rId11" Type="http://schemas.openxmlformats.org/officeDocument/2006/relationships/oleObject" Target="../embeddings/oleObject89.bin"/><Relationship Id="rId5" Type="http://schemas.openxmlformats.org/officeDocument/2006/relationships/oleObject" Target="../embeddings/oleObject86.bin"/><Relationship Id="rId15" Type="http://schemas.openxmlformats.org/officeDocument/2006/relationships/oleObject" Target="../embeddings/oleObject91.bin"/><Relationship Id="rId10" Type="http://schemas.openxmlformats.org/officeDocument/2006/relationships/image" Target="../media/image98.wmf"/><Relationship Id="rId4" Type="http://schemas.openxmlformats.org/officeDocument/2006/relationships/image" Target="../media/image65.wmf"/><Relationship Id="rId9" Type="http://schemas.openxmlformats.org/officeDocument/2006/relationships/oleObject" Target="../embeddings/oleObject88.bin"/><Relationship Id="rId14" Type="http://schemas.openxmlformats.org/officeDocument/2006/relationships/image" Target="../media/image99.wmf"/></Relationships>
</file>

<file path=ppt/slides/_rels/slide49.xml.rels><?xml version="1.0" encoding="UTF-8" standalone="yes"?>
<Relationships xmlns="http://schemas.openxmlformats.org/package/2006/relationships"><Relationship Id="rId3" Type="http://schemas.openxmlformats.org/officeDocument/2006/relationships/image" Target="../media/image100.wmf"/><Relationship Id="rId2" Type="http://schemas.openxmlformats.org/officeDocument/2006/relationships/oleObject" Target="../embeddings/oleObject92.bin"/><Relationship Id="rId1" Type="http://schemas.openxmlformats.org/officeDocument/2006/relationships/slideLayout" Target="../slideLayouts/slideLayout4.xml"/><Relationship Id="rId4" Type="http://schemas.openxmlformats.org/officeDocument/2006/relationships/image" Target="../media/image101.png"/></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8" Type="http://schemas.openxmlformats.org/officeDocument/2006/relationships/image" Target="../media/image101.png"/><Relationship Id="rId3" Type="http://schemas.openxmlformats.org/officeDocument/2006/relationships/oleObject" Target="../embeddings/oleObject93.bin"/><Relationship Id="rId7" Type="http://schemas.openxmlformats.org/officeDocument/2006/relationships/image" Target="../media/image100.wmf"/><Relationship Id="rId2" Type="http://schemas.openxmlformats.org/officeDocument/2006/relationships/image" Target="../media/image102.png"/><Relationship Id="rId1" Type="http://schemas.openxmlformats.org/officeDocument/2006/relationships/slideLayout" Target="../slideLayouts/slideLayout4.xml"/><Relationship Id="rId6" Type="http://schemas.openxmlformats.org/officeDocument/2006/relationships/oleObject" Target="../embeddings/oleObject94.bin"/><Relationship Id="rId5" Type="http://schemas.openxmlformats.org/officeDocument/2006/relationships/image" Target="../media/image104.png"/><Relationship Id="rId4" Type="http://schemas.openxmlformats.org/officeDocument/2006/relationships/image" Target="../media/image103.wmf"/></Relationships>
</file>

<file path=ppt/slides/_rels/slide51.xml.rels><?xml version="1.0" encoding="UTF-8" standalone="yes"?>
<Relationships xmlns="http://schemas.openxmlformats.org/package/2006/relationships"><Relationship Id="rId13" Type="http://schemas.openxmlformats.org/officeDocument/2006/relationships/oleObject" Target="../embeddings/oleObject100.bin"/><Relationship Id="rId18" Type="http://schemas.openxmlformats.org/officeDocument/2006/relationships/oleObject" Target="../embeddings/oleObject103.bin"/><Relationship Id="rId26" Type="http://schemas.openxmlformats.org/officeDocument/2006/relationships/image" Target="../media/image111.wmf"/><Relationship Id="rId21" Type="http://schemas.openxmlformats.org/officeDocument/2006/relationships/image" Target="../media/image98.wmf"/><Relationship Id="rId34" Type="http://schemas.openxmlformats.org/officeDocument/2006/relationships/image" Target="../media/image116.png"/><Relationship Id="rId7" Type="http://schemas.openxmlformats.org/officeDocument/2006/relationships/image" Target="../media/image107.wmf"/><Relationship Id="rId12" Type="http://schemas.openxmlformats.org/officeDocument/2006/relationships/image" Target="../media/image79.wmf"/><Relationship Id="rId17" Type="http://schemas.openxmlformats.org/officeDocument/2006/relationships/oleObject" Target="../embeddings/oleObject102.bin"/><Relationship Id="rId25" Type="http://schemas.openxmlformats.org/officeDocument/2006/relationships/oleObject" Target="../embeddings/oleObject107.bin"/><Relationship Id="rId33" Type="http://schemas.openxmlformats.org/officeDocument/2006/relationships/image" Target="../media/image115.wmf"/><Relationship Id="rId2" Type="http://schemas.openxmlformats.org/officeDocument/2006/relationships/image" Target="../media/image105.png"/><Relationship Id="rId16" Type="http://schemas.openxmlformats.org/officeDocument/2006/relationships/image" Target="../media/image109.wmf"/><Relationship Id="rId20" Type="http://schemas.openxmlformats.org/officeDocument/2006/relationships/oleObject" Target="../embeddings/oleObject104.bin"/><Relationship Id="rId29" Type="http://schemas.openxmlformats.org/officeDocument/2006/relationships/oleObject" Target="../embeddings/oleObject109.bin"/><Relationship Id="rId1" Type="http://schemas.openxmlformats.org/officeDocument/2006/relationships/slideLayout" Target="../slideLayouts/slideLayout3.xml"/><Relationship Id="rId6" Type="http://schemas.openxmlformats.org/officeDocument/2006/relationships/oleObject" Target="../embeddings/oleObject96.bin"/><Relationship Id="rId11" Type="http://schemas.openxmlformats.org/officeDocument/2006/relationships/oleObject" Target="../embeddings/oleObject99.bin"/><Relationship Id="rId24" Type="http://schemas.openxmlformats.org/officeDocument/2006/relationships/image" Target="../media/image110.wmf"/><Relationship Id="rId32" Type="http://schemas.openxmlformats.org/officeDocument/2006/relationships/oleObject" Target="../embeddings/oleObject110.bin"/><Relationship Id="rId37" Type="http://schemas.openxmlformats.org/officeDocument/2006/relationships/image" Target="../media/image118.png"/><Relationship Id="rId5" Type="http://schemas.openxmlformats.org/officeDocument/2006/relationships/image" Target="../media/image74.wmf"/><Relationship Id="rId15" Type="http://schemas.openxmlformats.org/officeDocument/2006/relationships/oleObject" Target="../embeddings/oleObject101.bin"/><Relationship Id="rId23" Type="http://schemas.openxmlformats.org/officeDocument/2006/relationships/oleObject" Target="../embeddings/oleObject106.bin"/><Relationship Id="rId28" Type="http://schemas.openxmlformats.org/officeDocument/2006/relationships/image" Target="../media/image112.wmf"/><Relationship Id="rId36" Type="http://schemas.openxmlformats.org/officeDocument/2006/relationships/image" Target="../media/image117.wmf"/><Relationship Id="rId10" Type="http://schemas.openxmlformats.org/officeDocument/2006/relationships/oleObject" Target="../embeddings/oleObject98.bin"/><Relationship Id="rId19" Type="http://schemas.openxmlformats.org/officeDocument/2006/relationships/image" Target="../media/image99.wmf"/><Relationship Id="rId31" Type="http://schemas.openxmlformats.org/officeDocument/2006/relationships/image" Target="../media/image114.png"/><Relationship Id="rId4" Type="http://schemas.openxmlformats.org/officeDocument/2006/relationships/oleObject" Target="../embeddings/oleObject95.bin"/><Relationship Id="rId9" Type="http://schemas.openxmlformats.org/officeDocument/2006/relationships/image" Target="../media/image108.wmf"/><Relationship Id="rId14" Type="http://schemas.openxmlformats.org/officeDocument/2006/relationships/image" Target="../media/image66.wmf"/><Relationship Id="rId22" Type="http://schemas.openxmlformats.org/officeDocument/2006/relationships/oleObject" Target="../embeddings/oleObject105.bin"/><Relationship Id="rId27" Type="http://schemas.openxmlformats.org/officeDocument/2006/relationships/oleObject" Target="../embeddings/oleObject108.bin"/><Relationship Id="rId30" Type="http://schemas.openxmlformats.org/officeDocument/2006/relationships/image" Target="../media/image113.wmf"/><Relationship Id="rId35" Type="http://schemas.openxmlformats.org/officeDocument/2006/relationships/oleObject" Target="../embeddings/oleObject111.bin"/><Relationship Id="rId8" Type="http://schemas.openxmlformats.org/officeDocument/2006/relationships/oleObject" Target="../embeddings/oleObject97.bin"/><Relationship Id="rId3" Type="http://schemas.openxmlformats.org/officeDocument/2006/relationships/image" Target="../media/image106.png"/></Relationships>
</file>

<file path=ppt/slides/_rels/slide52.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8" Type="http://schemas.openxmlformats.org/officeDocument/2006/relationships/image" Target="../media/image120.wmf"/><Relationship Id="rId13" Type="http://schemas.openxmlformats.org/officeDocument/2006/relationships/image" Target="../media/image122.png"/><Relationship Id="rId18" Type="http://schemas.openxmlformats.org/officeDocument/2006/relationships/image" Target="../media/image79.wmf"/><Relationship Id="rId3" Type="http://schemas.openxmlformats.org/officeDocument/2006/relationships/oleObject" Target="../embeddings/oleObject112.bin"/><Relationship Id="rId7" Type="http://schemas.openxmlformats.org/officeDocument/2006/relationships/oleObject" Target="../embeddings/oleObject114.bin"/><Relationship Id="rId12" Type="http://schemas.openxmlformats.org/officeDocument/2006/relationships/image" Target="../media/image121.wmf"/><Relationship Id="rId17" Type="http://schemas.openxmlformats.org/officeDocument/2006/relationships/oleObject" Target="../embeddings/oleObject102.bin"/><Relationship Id="rId2" Type="http://schemas.openxmlformats.org/officeDocument/2006/relationships/notesSlide" Target="../notesSlides/notesSlide3.xml"/><Relationship Id="rId16" Type="http://schemas.openxmlformats.org/officeDocument/2006/relationships/image" Target="../media/image124.png"/><Relationship Id="rId1" Type="http://schemas.openxmlformats.org/officeDocument/2006/relationships/slideLayout" Target="../slideLayouts/slideLayout4.xml"/><Relationship Id="rId6" Type="http://schemas.openxmlformats.org/officeDocument/2006/relationships/image" Target="../media/image38.wmf"/><Relationship Id="rId11" Type="http://schemas.openxmlformats.org/officeDocument/2006/relationships/oleObject" Target="../embeddings/oleObject116.bin"/><Relationship Id="rId5" Type="http://schemas.openxmlformats.org/officeDocument/2006/relationships/oleObject" Target="../embeddings/oleObject113.bin"/><Relationship Id="rId15" Type="http://schemas.openxmlformats.org/officeDocument/2006/relationships/image" Target="../media/image123.wmf"/><Relationship Id="rId10" Type="http://schemas.openxmlformats.org/officeDocument/2006/relationships/image" Target="../media/image99.wmf"/><Relationship Id="rId4" Type="http://schemas.openxmlformats.org/officeDocument/2006/relationships/image" Target="../media/image74.wmf"/><Relationship Id="rId9" Type="http://schemas.openxmlformats.org/officeDocument/2006/relationships/oleObject" Target="../embeddings/oleObject115.bin"/><Relationship Id="rId14" Type="http://schemas.openxmlformats.org/officeDocument/2006/relationships/oleObject" Target="../embeddings/oleObject117.bin"/></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8" Type="http://schemas.openxmlformats.org/officeDocument/2006/relationships/oleObject" Target="../embeddings/oleObject121.bin"/><Relationship Id="rId3" Type="http://schemas.openxmlformats.org/officeDocument/2006/relationships/image" Target="../media/image125.wmf"/><Relationship Id="rId7" Type="http://schemas.openxmlformats.org/officeDocument/2006/relationships/image" Target="../media/image98.wmf"/><Relationship Id="rId12" Type="http://schemas.openxmlformats.org/officeDocument/2006/relationships/image" Target="../media/image127.wmf"/><Relationship Id="rId2" Type="http://schemas.openxmlformats.org/officeDocument/2006/relationships/oleObject" Target="../embeddings/oleObject118.bin"/><Relationship Id="rId1" Type="http://schemas.openxmlformats.org/officeDocument/2006/relationships/slideLayout" Target="../slideLayouts/slideLayout4.xml"/><Relationship Id="rId6" Type="http://schemas.openxmlformats.org/officeDocument/2006/relationships/oleObject" Target="../embeddings/oleObject120.bin"/><Relationship Id="rId11" Type="http://schemas.openxmlformats.org/officeDocument/2006/relationships/oleObject" Target="../embeddings/oleObject124.bin"/><Relationship Id="rId5" Type="http://schemas.openxmlformats.org/officeDocument/2006/relationships/image" Target="../media/image126.wmf"/><Relationship Id="rId10" Type="http://schemas.openxmlformats.org/officeDocument/2006/relationships/oleObject" Target="../embeddings/oleObject123.bin"/><Relationship Id="rId4" Type="http://schemas.openxmlformats.org/officeDocument/2006/relationships/oleObject" Target="../embeddings/oleObject119.bin"/><Relationship Id="rId9" Type="http://schemas.openxmlformats.org/officeDocument/2006/relationships/oleObject" Target="../embeddings/oleObject122.bin"/></Relationships>
</file>

<file path=ppt/slides/_rels/slide58.xml.rels><?xml version="1.0" encoding="UTF-8" standalone="yes"?>
<Relationships xmlns="http://schemas.openxmlformats.org/package/2006/relationships"><Relationship Id="rId3" Type="http://schemas.openxmlformats.org/officeDocument/2006/relationships/oleObject" Target="../embeddings/oleObject125.bin"/><Relationship Id="rId2" Type="http://schemas.openxmlformats.org/officeDocument/2006/relationships/image" Target="../media/image128.png"/><Relationship Id="rId1" Type="http://schemas.openxmlformats.org/officeDocument/2006/relationships/slideLayout" Target="../slideLayouts/slideLayout4.xml"/><Relationship Id="rId4" Type="http://schemas.openxmlformats.org/officeDocument/2006/relationships/image" Target="../media/image129.wmf"/></Relationships>
</file>

<file path=ppt/slides/_rels/slide59.xml.rels><?xml version="1.0" encoding="UTF-8" standalone="yes"?>
<Relationships xmlns="http://schemas.openxmlformats.org/package/2006/relationships"><Relationship Id="rId3" Type="http://schemas.openxmlformats.org/officeDocument/2006/relationships/image" Target="../media/image130.wmf"/><Relationship Id="rId2" Type="http://schemas.openxmlformats.org/officeDocument/2006/relationships/oleObject" Target="../embeddings/oleObject126.bin"/><Relationship Id="rId1" Type="http://schemas.openxmlformats.org/officeDocument/2006/relationships/slideLayout" Target="../slideLayouts/slideLayout4.xml"/><Relationship Id="rId5" Type="http://schemas.openxmlformats.org/officeDocument/2006/relationships/image" Target="../media/image131.wmf"/><Relationship Id="rId4" Type="http://schemas.openxmlformats.org/officeDocument/2006/relationships/oleObject" Target="../embeddings/oleObject127.bin"/></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8" Type="http://schemas.openxmlformats.org/officeDocument/2006/relationships/image" Target="../media/image133.wmf"/><Relationship Id="rId13" Type="http://schemas.openxmlformats.org/officeDocument/2006/relationships/oleObject" Target="../embeddings/oleObject132.bin"/><Relationship Id="rId18" Type="http://schemas.openxmlformats.org/officeDocument/2006/relationships/image" Target="../media/image120.wmf"/><Relationship Id="rId26" Type="http://schemas.openxmlformats.org/officeDocument/2006/relationships/image" Target="../media/image136.png"/><Relationship Id="rId3" Type="http://schemas.openxmlformats.org/officeDocument/2006/relationships/tags" Target="../tags/tag3.xml"/><Relationship Id="rId21" Type="http://schemas.openxmlformats.org/officeDocument/2006/relationships/image" Target="../media/image109.wmf"/><Relationship Id="rId7" Type="http://schemas.openxmlformats.org/officeDocument/2006/relationships/oleObject" Target="../embeddings/oleObject129.bin"/><Relationship Id="rId12" Type="http://schemas.openxmlformats.org/officeDocument/2006/relationships/image" Target="../media/image98.wmf"/><Relationship Id="rId17" Type="http://schemas.openxmlformats.org/officeDocument/2006/relationships/oleObject" Target="../embeddings/oleObject134.bin"/><Relationship Id="rId25" Type="http://schemas.openxmlformats.org/officeDocument/2006/relationships/oleObject" Target="../embeddings/oleObject139.bin"/><Relationship Id="rId2" Type="http://schemas.openxmlformats.org/officeDocument/2006/relationships/tags" Target="../tags/tag2.xml"/><Relationship Id="rId16" Type="http://schemas.openxmlformats.org/officeDocument/2006/relationships/image" Target="../media/image135.wmf"/><Relationship Id="rId20" Type="http://schemas.openxmlformats.org/officeDocument/2006/relationships/oleObject" Target="../embeddings/oleObject136.bin"/><Relationship Id="rId1" Type="http://schemas.openxmlformats.org/officeDocument/2006/relationships/tags" Target="../tags/tag1.xml"/><Relationship Id="rId6" Type="http://schemas.openxmlformats.org/officeDocument/2006/relationships/image" Target="../media/image132.wmf"/><Relationship Id="rId11" Type="http://schemas.openxmlformats.org/officeDocument/2006/relationships/oleObject" Target="../embeddings/oleObject131.bin"/><Relationship Id="rId24" Type="http://schemas.openxmlformats.org/officeDocument/2006/relationships/oleObject" Target="../embeddings/oleObject138.bin"/><Relationship Id="rId5" Type="http://schemas.openxmlformats.org/officeDocument/2006/relationships/oleObject" Target="../embeddings/oleObject128.bin"/><Relationship Id="rId15" Type="http://schemas.openxmlformats.org/officeDocument/2006/relationships/oleObject" Target="../embeddings/oleObject133.bin"/><Relationship Id="rId23" Type="http://schemas.openxmlformats.org/officeDocument/2006/relationships/image" Target="../media/image66.wmf"/><Relationship Id="rId28" Type="http://schemas.openxmlformats.org/officeDocument/2006/relationships/image" Target="../media/image138.png"/><Relationship Id="rId10" Type="http://schemas.openxmlformats.org/officeDocument/2006/relationships/image" Target="../media/image99.wmf"/><Relationship Id="rId19" Type="http://schemas.openxmlformats.org/officeDocument/2006/relationships/oleObject" Target="../embeddings/oleObject135.bin"/><Relationship Id="rId4" Type="http://schemas.openxmlformats.org/officeDocument/2006/relationships/slideLayout" Target="../slideLayouts/slideLayout4.xml"/><Relationship Id="rId9" Type="http://schemas.openxmlformats.org/officeDocument/2006/relationships/oleObject" Target="../embeddings/oleObject130.bin"/><Relationship Id="rId14" Type="http://schemas.openxmlformats.org/officeDocument/2006/relationships/image" Target="../media/image134.wmf"/><Relationship Id="rId22" Type="http://schemas.openxmlformats.org/officeDocument/2006/relationships/oleObject" Target="../embeddings/oleObject137.bin"/><Relationship Id="rId27" Type="http://schemas.openxmlformats.org/officeDocument/2006/relationships/image" Target="../media/image137.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8" Type="http://schemas.openxmlformats.org/officeDocument/2006/relationships/image" Target="../media/image143.wmf"/><Relationship Id="rId13" Type="http://schemas.openxmlformats.org/officeDocument/2006/relationships/oleObject" Target="../embeddings/oleObject145.bin"/><Relationship Id="rId18" Type="http://schemas.openxmlformats.org/officeDocument/2006/relationships/oleObject" Target="../embeddings/oleObject148.bin"/><Relationship Id="rId26" Type="http://schemas.openxmlformats.org/officeDocument/2006/relationships/image" Target="../media/image139.png"/><Relationship Id="rId3" Type="http://schemas.openxmlformats.org/officeDocument/2006/relationships/oleObject" Target="../embeddings/oleObject140.bin"/><Relationship Id="rId21" Type="http://schemas.openxmlformats.org/officeDocument/2006/relationships/image" Target="../media/image148.wmf"/><Relationship Id="rId7" Type="http://schemas.openxmlformats.org/officeDocument/2006/relationships/oleObject" Target="../embeddings/oleObject142.bin"/><Relationship Id="rId12" Type="http://schemas.openxmlformats.org/officeDocument/2006/relationships/image" Target="../media/image145.wmf"/><Relationship Id="rId17" Type="http://schemas.openxmlformats.org/officeDocument/2006/relationships/oleObject" Target="../embeddings/oleObject147.bin"/><Relationship Id="rId25" Type="http://schemas.openxmlformats.org/officeDocument/2006/relationships/image" Target="../media/image150.wmf"/><Relationship Id="rId2" Type="http://schemas.openxmlformats.org/officeDocument/2006/relationships/image" Target="../media/image140.png"/><Relationship Id="rId16" Type="http://schemas.openxmlformats.org/officeDocument/2006/relationships/image" Target="../media/image129.wmf"/><Relationship Id="rId20" Type="http://schemas.openxmlformats.org/officeDocument/2006/relationships/oleObject" Target="../embeddings/oleObject149.bin"/><Relationship Id="rId1" Type="http://schemas.openxmlformats.org/officeDocument/2006/relationships/slideLayout" Target="../slideLayouts/slideLayout4.xml"/><Relationship Id="rId6" Type="http://schemas.openxmlformats.org/officeDocument/2006/relationships/image" Target="../media/image142.wmf"/><Relationship Id="rId11" Type="http://schemas.openxmlformats.org/officeDocument/2006/relationships/oleObject" Target="../embeddings/oleObject144.bin"/><Relationship Id="rId24" Type="http://schemas.openxmlformats.org/officeDocument/2006/relationships/oleObject" Target="../embeddings/oleObject151.bin"/><Relationship Id="rId5" Type="http://schemas.openxmlformats.org/officeDocument/2006/relationships/oleObject" Target="../embeddings/oleObject141.bin"/><Relationship Id="rId15" Type="http://schemas.openxmlformats.org/officeDocument/2006/relationships/oleObject" Target="../embeddings/oleObject146.bin"/><Relationship Id="rId23" Type="http://schemas.openxmlformats.org/officeDocument/2006/relationships/image" Target="../media/image149.wmf"/><Relationship Id="rId10" Type="http://schemas.openxmlformats.org/officeDocument/2006/relationships/image" Target="../media/image144.wmf"/><Relationship Id="rId19" Type="http://schemas.openxmlformats.org/officeDocument/2006/relationships/image" Target="../media/image147.wmf"/><Relationship Id="rId4" Type="http://schemas.openxmlformats.org/officeDocument/2006/relationships/image" Target="../media/image141.wmf"/><Relationship Id="rId9" Type="http://schemas.openxmlformats.org/officeDocument/2006/relationships/oleObject" Target="../embeddings/oleObject143.bin"/><Relationship Id="rId14" Type="http://schemas.openxmlformats.org/officeDocument/2006/relationships/image" Target="../media/image146.wmf"/><Relationship Id="rId22" Type="http://schemas.openxmlformats.org/officeDocument/2006/relationships/oleObject" Target="../embeddings/oleObject150.bin"/></Relationships>
</file>

<file path=ppt/slides/_rels/slide65.xml.rels><?xml version="1.0" encoding="UTF-8" standalone="yes"?>
<Relationships xmlns="http://schemas.openxmlformats.org/package/2006/relationships"><Relationship Id="rId8" Type="http://schemas.openxmlformats.org/officeDocument/2006/relationships/oleObject" Target="../embeddings/oleObject155.bin"/><Relationship Id="rId13" Type="http://schemas.openxmlformats.org/officeDocument/2006/relationships/image" Target="../media/image155.wmf"/><Relationship Id="rId3" Type="http://schemas.openxmlformats.org/officeDocument/2006/relationships/image" Target="../media/image151.wmf"/><Relationship Id="rId7" Type="http://schemas.openxmlformats.org/officeDocument/2006/relationships/image" Target="../media/image153.wmf"/><Relationship Id="rId12" Type="http://schemas.openxmlformats.org/officeDocument/2006/relationships/oleObject" Target="../embeddings/oleObject158.bin"/><Relationship Id="rId17" Type="http://schemas.openxmlformats.org/officeDocument/2006/relationships/image" Target="../media/image157.wmf"/><Relationship Id="rId2" Type="http://schemas.openxmlformats.org/officeDocument/2006/relationships/oleObject" Target="../embeddings/oleObject152.bin"/><Relationship Id="rId16" Type="http://schemas.openxmlformats.org/officeDocument/2006/relationships/oleObject" Target="../embeddings/oleObject160.bin"/><Relationship Id="rId1" Type="http://schemas.openxmlformats.org/officeDocument/2006/relationships/slideLayout" Target="../slideLayouts/slideLayout4.xml"/><Relationship Id="rId6" Type="http://schemas.openxmlformats.org/officeDocument/2006/relationships/oleObject" Target="../embeddings/oleObject154.bin"/><Relationship Id="rId11" Type="http://schemas.openxmlformats.org/officeDocument/2006/relationships/oleObject" Target="../embeddings/oleObject157.bin"/><Relationship Id="rId5" Type="http://schemas.openxmlformats.org/officeDocument/2006/relationships/image" Target="../media/image152.wmf"/><Relationship Id="rId15" Type="http://schemas.openxmlformats.org/officeDocument/2006/relationships/image" Target="../media/image156.wmf"/><Relationship Id="rId10" Type="http://schemas.openxmlformats.org/officeDocument/2006/relationships/image" Target="../media/image154.wmf"/><Relationship Id="rId4" Type="http://schemas.openxmlformats.org/officeDocument/2006/relationships/oleObject" Target="../embeddings/oleObject153.bin"/><Relationship Id="rId9" Type="http://schemas.openxmlformats.org/officeDocument/2006/relationships/oleObject" Target="../embeddings/oleObject156.bin"/><Relationship Id="rId14" Type="http://schemas.openxmlformats.org/officeDocument/2006/relationships/oleObject" Target="../embeddings/oleObject159.bin"/></Relationships>
</file>

<file path=ppt/slides/_rels/slide66.xml.rels><?xml version="1.0" encoding="UTF-8" standalone="yes"?>
<Relationships xmlns="http://schemas.openxmlformats.org/package/2006/relationships"><Relationship Id="rId8" Type="http://schemas.openxmlformats.org/officeDocument/2006/relationships/oleObject" Target="../embeddings/oleObject164.bin"/><Relationship Id="rId13" Type="http://schemas.openxmlformats.org/officeDocument/2006/relationships/image" Target="../media/image155.wmf"/><Relationship Id="rId18" Type="http://schemas.openxmlformats.org/officeDocument/2006/relationships/oleObject" Target="../embeddings/oleObject170.bin"/><Relationship Id="rId26" Type="http://schemas.openxmlformats.org/officeDocument/2006/relationships/oleObject" Target="../embeddings/oleObject174.bin"/><Relationship Id="rId3" Type="http://schemas.openxmlformats.org/officeDocument/2006/relationships/image" Target="../media/image151.wmf"/><Relationship Id="rId21" Type="http://schemas.openxmlformats.org/officeDocument/2006/relationships/image" Target="../media/image159.wmf"/><Relationship Id="rId7" Type="http://schemas.openxmlformats.org/officeDocument/2006/relationships/image" Target="../media/image153.wmf"/><Relationship Id="rId12" Type="http://schemas.openxmlformats.org/officeDocument/2006/relationships/oleObject" Target="../embeddings/oleObject167.bin"/><Relationship Id="rId17" Type="http://schemas.openxmlformats.org/officeDocument/2006/relationships/image" Target="../media/image157.wmf"/><Relationship Id="rId25" Type="http://schemas.openxmlformats.org/officeDocument/2006/relationships/image" Target="../media/image161.wmf"/><Relationship Id="rId2" Type="http://schemas.openxmlformats.org/officeDocument/2006/relationships/oleObject" Target="../embeddings/oleObject161.bin"/><Relationship Id="rId16" Type="http://schemas.openxmlformats.org/officeDocument/2006/relationships/oleObject" Target="../embeddings/oleObject169.bin"/><Relationship Id="rId20" Type="http://schemas.openxmlformats.org/officeDocument/2006/relationships/oleObject" Target="../embeddings/oleObject171.bin"/><Relationship Id="rId1" Type="http://schemas.openxmlformats.org/officeDocument/2006/relationships/slideLayout" Target="../slideLayouts/slideLayout4.xml"/><Relationship Id="rId6" Type="http://schemas.openxmlformats.org/officeDocument/2006/relationships/oleObject" Target="../embeddings/oleObject163.bin"/><Relationship Id="rId11" Type="http://schemas.openxmlformats.org/officeDocument/2006/relationships/oleObject" Target="../embeddings/oleObject166.bin"/><Relationship Id="rId24" Type="http://schemas.openxmlformats.org/officeDocument/2006/relationships/oleObject" Target="../embeddings/oleObject173.bin"/><Relationship Id="rId5" Type="http://schemas.openxmlformats.org/officeDocument/2006/relationships/image" Target="../media/image152.wmf"/><Relationship Id="rId15" Type="http://schemas.openxmlformats.org/officeDocument/2006/relationships/image" Target="../media/image156.wmf"/><Relationship Id="rId23" Type="http://schemas.openxmlformats.org/officeDocument/2006/relationships/image" Target="../media/image160.wmf"/><Relationship Id="rId10" Type="http://schemas.openxmlformats.org/officeDocument/2006/relationships/image" Target="../media/image154.wmf"/><Relationship Id="rId19" Type="http://schemas.openxmlformats.org/officeDocument/2006/relationships/image" Target="../media/image158.wmf"/><Relationship Id="rId4" Type="http://schemas.openxmlformats.org/officeDocument/2006/relationships/oleObject" Target="../embeddings/oleObject162.bin"/><Relationship Id="rId9" Type="http://schemas.openxmlformats.org/officeDocument/2006/relationships/oleObject" Target="../embeddings/oleObject165.bin"/><Relationship Id="rId14" Type="http://schemas.openxmlformats.org/officeDocument/2006/relationships/oleObject" Target="../embeddings/oleObject168.bin"/><Relationship Id="rId22" Type="http://schemas.openxmlformats.org/officeDocument/2006/relationships/oleObject" Target="../embeddings/oleObject172.bin"/><Relationship Id="rId27" Type="http://schemas.openxmlformats.org/officeDocument/2006/relationships/image" Target="../media/image162.wmf"/></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8" Type="http://schemas.openxmlformats.org/officeDocument/2006/relationships/image" Target="../media/image74.wmf"/><Relationship Id="rId13" Type="http://schemas.openxmlformats.org/officeDocument/2006/relationships/oleObject" Target="../embeddings/oleObject180.bin"/><Relationship Id="rId18" Type="http://schemas.openxmlformats.org/officeDocument/2006/relationships/image" Target="../media/image169.wmf"/><Relationship Id="rId3" Type="http://schemas.openxmlformats.org/officeDocument/2006/relationships/oleObject" Target="../embeddings/oleObject175.bin"/><Relationship Id="rId7" Type="http://schemas.openxmlformats.org/officeDocument/2006/relationships/oleObject" Target="../embeddings/oleObject177.bin"/><Relationship Id="rId12" Type="http://schemas.openxmlformats.org/officeDocument/2006/relationships/image" Target="../media/image166.wmf"/><Relationship Id="rId17" Type="http://schemas.openxmlformats.org/officeDocument/2006/relationships/oleObject" Target="../embeddings/oleObject182.bin"/><Relationship Id="rId2" Type="http://schemas.openxmlformats.org/officeDocument/2006/relationships/image" Target="../media/image163.png"/><Relationship Id="rId16" Type="http://schemas.openxmlformats.org/officeDocument/2006/relationships/image" Target="../media/image168.wmf"/><Relationship Id="rId1" Type="http://schemas.openxmlformats.org/officeDocument/2006/relationships/slideLayout" Target="../slideLayouts/slideLayout4.xml"/><Relationship Id="rId6" Type="http://schemas.openxmlformats.org/officeDocument/2006/relationships/image" Target="../media/image141.wmf"/><Relationship Id="rId11" Type="http://schemas.openxmlformats.org/officeDocument/2006/relationships/oleObject" Target="../embeddings/oleObject179.bin"/><Relationship Id="rId5" Type="http://schemas.openxmlformats.org/officeDocument/2006/relationships/oleObject" Target="../embeddings/oleObject176.bin"/><Relationship Id="rId15" Type="http://schemas.openxmlformats.org/officeDocument/2006/relationships/oleObject" Target="../embeddings/oleObject181.bin"/><Relationship Id="rId10" Type="http://schemas.openxmlformats.org/officeDocument/2006/relationships/image" Target="../media/image165.wmf"/><Relationship Id="rId19" Type="http://schemas.openxmlformats.org/officeDocument/2006/relationships/image" Target="../media/image170.png"/><Relationship Id="rId4" Type="http://schemas.openxmlformats.org/officeDocument/2006/relationships/image" Target="../media/image164.wmf"/><Relationship Id="rId9" Type="http://schemas.openxmlformats.org/officeDocument/2006/relationships/oleObject" Target="../embeddings/oleObject178.bin"/><Relationship Id="rId14" Type="http://schemas.openxmlformats.org/officeDocument/2006/relationships/image" Target="../media/image167.wmf"/></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8" Type="http://schemas.openxmlformats.org/officeDocument/2006/relationships/oleObject" Target="../embeddings/oleObject186.bin"/><Relationship Id="rId13" Type="http://schemas.openxmlformats.org/officeDocument/2006/relationships/image" Target="../media/image176.wmf"/><Relationship Id="rId3" Type="http://schemas.openxmlformats.org/officeDocument/2006/relationships/image" Target="../media/image171.wmf"/><Relationship Id="rId7" Type="http://schemas.openxmlformats.org/officeDocument/2006/relationships/image" Target="../media/image173.wmf"/><Relationship Id="rId12" Type="http://schemas.openxmlformats.org/officeDocument/2006/relationships/oleObject" Target="../embeddings/oleObject188.bin"/><Relationship Id="rId2" Type="http://schemas.openxmlformats.org/officeDocument/2006/relationships/oleObject" Target="../embeddings/oleObject183.bin"/><Relationship Id="rId1" Type="http://schemas.openxmlformats.org/officeDocument/2006/relationships/slideLayout" Target="../slideLayouts/slideLayout4.xml"/><Relationship Id="rId6" Type="http://schemas.openxmlformats.org/officeDocument/2006/relationships/oleObject" Target="../embeddings/oleObject185.bin"/><Relationship Id="rId11" Type="http://schemas.openxmlformats.org/officeDocument/2006/relationships/image" Target="../media/image175.wmf"/><Relationship Id="rId5" Type="http://schemas.openxmlformats.org/officeDocument/2006/relationships/image" Target="../media/image172.wmf"/><Relationship Id="rId10" Type="http://schemas.openxmlformats.org/officeDocument/2006/relationships/oleObject" Target="../embeddings/oleObject187.bin"/><Relationship Id="rId4" Type="http://schemas.openxmlformats.org/officeDocument/2006/relationships/oleObject" Target="../embeddings/oleObject184.bin"/><Relationship Id="rId9" Type="http://schemas.openxmlformats.org/officeDocument/2006/relationships/image" Target="../media/image174.wmf"/><Relationship Id="rId14" Type="http://schemas.openxmlformats.org/officeDocument/2006/relationships/image" Target="../media/image177.png"/></Relationships>
</file>

<file path=ppt/slides/_rels/slide71.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image" Target="../media/image178.png"/><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8" Type="http://schemas.openxmlformats.org/officeDocument/2006/relationships/image" Target="../media/image183.wmf"/><Relationship Id="rId3" Type="http://schemas.openxmlformats.org/officeDocument/2006/relationships/oleObject" Target="../embeddings/oleObject189.bin"/><Relationship Id="rId7" Type="http://schemas.openxmlformats.org/officeDocument/2006/relationships/oleObject" Target="../embeddings/oleObject191.bin"/><Relationship Id="rId2" Type="http://schemas.openxmlformats.org/officeDocument/2006/relationships/image" Target="../media/image180.png"/><Relationship Id="rId1" Type="http://schemas.openxmlformats.org/officeDocument/2006/relationships/slideLayout" Target="../slideLayouts/slideLayout4.xml"/><Relationship Id="rId6" Type="http://schemas.openxmlformats.org/officeDocument/2006/relationships/image" Target="../media/image182.wmf"/><Relationship Id="rId5" Type="http://schemas.openxmlformats.org/officeDocument/2006/relationships/oleObject" Target="../embeddings/oleObject190.bin"/><Relationship Id="rId10" Type="http://schemas.openxmlformats.org/officeDocument/2006/relationships/image" Target="../media/image184.wmf"/><Relationship Id="rId4" Type="http://schemas.openxmlformats.org/officeDocument/2006/relationships/image" Target="../media/image181.wmf"/><Relationship Id="rId9" Type="http://schemas.openxmlformats.org/officeDocument/2006/relationships/oleObject" Target="../embeddings/oleObject192.bin"/></Relationships>
</file>

<file path=ppt/slides/_rels/slide75.xml.rels><?xml version="1.0" encoding="UTF-8" standalone="yes"?>
<Relationships xmlns="http://schemas.openxmlformats.org/package/2006/relationships"><Relationship Id="rId8" Type="http://schemas.openxmlformats.org/officeDocument/2006/relationships/oleObject" Target="../embeddings/oleObject195.bin"/><Relationship Id="rId13" Type="http://schemas.openxmlformats.org/officeDocument/2006/relationships/image" Target="../media/image184.wmf"/><Relationship Id="rId3" Type="http://schemas.openxmlformats.org/officeDocument/2006/relationships/oleObject" Target="../embeddings/oleObject193.bin"/><Relationship Id="rId7" Type="http://schemas.openxmlformats.org/officeDocument/2006/relationships/image" Target="../media/image181.wmf"/><Relationship Id="rId12" Type="http://schemas.openxmlformats.org/officeDocument/2006/relationships/oleObject" Target="../embeddings/oleObject197.bin"/><Relationship Id="rId2" Type="http://schemas.openxmlformats.org/officeDocument/2006/relationships/image" Target="../media/image185.png"/><Relationship Id="rId1" Type="http://schemas.openxmlformats.org/officeDocument/2006/relationships/slideLayout" Target="../slideLayouts/slideLayout4.xml"/><Relationship Id="rId6" Type="http://schemas.openxmlformats.org/officeDocument/2006/relationships/oleObject" Target="../embeddings/oleObject194.bin"/><Relationship Id="rId11" Type="http://schemas.openxmlformats.org/officeDocument/2006/relationships/image" Target="../media/image183.wmf"/><Relationship Id="rId5" Type="http://schemas.openxmlformats.org/officeDocument/2006/relationships/image" Target="../media/image180.png"/><Relationship Id="rId15" Type="http://schemas.openxmlformats.org/officeDocument/2006/relationships/oleObject" Target="../embeddings/oleObject199.bin"/><Relationship Id="rId10" Type="http://schemas.openxmlformats.org/officeDocument/2006/relationships/oleObject" Target="../embeddings/oleObject196.bin"/><Relationship Id="rId4" Type="http://schemas.openxmlformats.org/officeDocument/2006/relationships/image" Target="../media/image186.wmf"/><Relationship Id="rId9" Type="http://schemas.openxmlformats.org/officeDocument/2006/relationships/image" Target="../media/image182.wmf"/><Relationship Id="rId14" Type="http://schemas.openxmlformats.org/officeDocument/2006/relationships/oleObject" Target="../embeddings/oleObject198.bin"/></Relationships>
</file>

<file path=ppt/slides/_rels/slide76.xml.rels><?xml version="1.0" encoding="UTF-8" standalone="yes"?>
<Relationships xmlns="http://schemas.openxmlformats.org/package/2006/relationships"><Relationship Id="rId3" Type="http://schemas.openxmlformats.org/officeDocument/2006/relationships/image" Target="../media/image182.wmf"/><Relationship Id="rId7" Type="http://schemas.openxmlformats.org/officeDocument/2006/relationships/oleObject" Target="../embeddings/oleObject203.bin"/><Relationship Id="rId2" Type="http://schemas.openxmlformats.org/officeDocument/2006/relationships/oleObject" Target="../embeddings/oleObject200.bin"/><Relationship Id="rId1" Type="http://schemas.openxmlformats.org/officeDocument/2006/relationships/slideLayout" Target="../slideLayouts/slideLayout4.xml"/><Relationship Id="rId6" Type="http://schemas.openxmlformats.org/officeDocument/2006/relationships/oleObject" Target="../embeddings/oleObject202.bin"/><Relationship Id="rId5" Type="http://schemas.openxmlformats.org/officeDocument/2006/relationships/image" Target="../media/image183.wmf"/><Relationship Id="rId4" Type="http://schemas.openxmlformats.org/officeDocument/2006/relationships/oleObject" Target="../embeddings/oleObject201.bin"/></Relationships>
</file>

<file path=ppt/slides/_rels/slide77.xml.rels><?xml version="1.0" encoding="UTF-8" standalone="yes"?>
<Relationships xmlns="http://schemas.openxmlformats.org/package/2006/relationships"><Relationship Id="rId8" Type="http://schemas.openxmlformats.org/officeDocument/2006/relationships/oleObject" Target="../embeddings/oleObject208.bin"/><Relationship Id="rId13" Type="http://schemas.openxmlformats.org/officeDocument/2006/relationships/oleObject" Target="../embeddings/oleObject211.bin"/><Relationship Id="rId18" Type="http://schemas.openxmlformats.org/officeDocument/2006/relationships/oleObject" Target="../embeddings/oleObject214.bin"/><Relationship Id="rId3" Type="http://schemas.openxmlformats.org/officeDocument/2006/relationships/image" Target="../media/image182.wmf"/><Relationship Id="rId7" Type="http://schemas.openxmlformats.org/officeDocument/2006/relationships/oleObject" Target="../embeddings/oleObject207.bin"/><Relationship Id="rId12" Type="http://schemas.openxmlformats.org/officeDocument/2006/relationships/oleObject" Target="../embeddings/oleObject210.bin"/><Relationship Id="rId17" Type="http://schemas.openxmlformats.org/officeDocument/2006/relationships/oleObject" Target="../embeddings/oleObject213.bin"/><Relationship Id="rId2" Type="http://schemas.openxmlformats.org/officeDocument/2006/relationships/oleObject" Target="../embeddings/oleObject204.bin"/><Relationship Id="rId16" Type="http://schemas.openxmlformats.org/officeDocument/2006/relationships/image" Target="../media/image184.wmf"/><Relationship Id="rId20" Type="http://schemas.openxmlformats.org/officeDocument/2006/relationships/image" Target="../media/image190.wmf"/><Relationship Id="rId1" Type="http://schemas.openxmlformats.org/officeDocument/2006/relationships/slideLayout" Target="../slideLayouts/slideLayout4.xml"/><Relationship Id="rId6" Type="http://schemas.openxmlformats.org/officeDocument/2006/relationships/oleObject" Target="../embeddings/oleObject206.bin"/><Relationship Id="rId11" Type="http://schemas.openxmlformats.org/officeDocument/2006/relationships/image" Target="../media/image188.wmf"/><Relationship Id="rId5" Type="http://schemas.openxmlformats.org/officeDocument/2006/relationships/image" Target="../media/image183.wmf"/><Relationship Id="rId15" Type="http://schemas.openxmlformats.org/officeDocument/2006/relationships/oleObject" Target="../embeddings/oleObject212.bin"/><Relationship Id="rId10" Type="http://schemas.openxmlformats.org/officeDocument/2006/relationships/oleObject" Target="../embeddings/oleObject209.bin"/><Relationship Id="rId19" Type="http://schemas.openxmlformats.org/officeDocument/2006/relationships/oleObject" Target="../embeddings/oleObject215.bin"/><Relationship Id="rId4" Type="http://schemas.openxmlformats.org/officeDocument/2006/relationships/oleObject" Target="../embeddings/oleObject205.bin"/><Relationship Id="rId9" Type="http://schemas.openxmlformats.org/officeDocument/2006/relationships/image" Target="../media/image187.wmf"/><Relationship Id="rId14" Type="http://schemas.openxmlformats.org/officeDocument/2006/relationships/image" Target="../media/image189.wmf"/></Relationships>
</file>

<file path=ppt/slides/_rels/slide78.xml.rels><?xml version="1.0" encoding="UTF-8" standalone="yes"?>
<Relationships xmlns="http://schemas.openxmlformats.org/package/2006/relationships"><Relationship Id="rId8" Type="http://schemas.openxmlformats.org/officeDocument/2006/relationships/image" Target="../media/image183.wmf"/><Relationship Id="rId13" Type="http://schemas.openxmlformats.org/officeDocument/2006/relationships/image" Target="../media/image194.png"/><Relationship Id="rId18" Type="http://schemas.openxmlformats.org/officeDocument/2006/relationships/image" Target="../media/image196.wmf"/><Relationship Id="rId3" Type="http://schemas.openxmlformats.org/officeDocument/2006/relationships/image" Target="../media/image191.wmf"/><Relationship Id="rId7" Type="http://schemas.openxmlformats.org/officeDocument/2006/relationships/oleObject" Target="../embeddings/oleObject219.bin"/><Relationship Id="rId12" Type="http://schemas.openxmlformats.org/officeDocument/2006/relationships/image" Target="../media/image193.wmf"/><Relationship Id="rId17" Type="http://schemas.openxmlformats.org/officeDocument/2006/relationships/oleObject" Target="../embeddings/oleObject224.bin"/><Relationship Id="rId2" Type="http://schemas.openxmlformats.org/officeDocument/2006/relationships/oleObject" Target="../embeddings/oleObject216.bin"/><Relationship Id="rId16" Type="http://schemas.openxmlformats.org/officeDocument/2006/relationships/oleObject" Target="../embeddings/oleObject223.bin"/><Relationship Id="rId1" Type="http://schemas.openxmlformats.org/officeDocument/2006/relationships/slideLayout" Target="../slideLayouts/slideLayout4.xml"/><Relationship Id="rId6" Type="http://schemas.openxmlformats.org/officeDocument/2006/relationships/image" Target="../media/image188.wmf"/><Relationship Id="rId11" Type="http://schemas.openxmlformats.org/officeDocument/2006/relationships/oleObject" Target="../embeddings/oleObject221.bin"/><Relationship Id="rId5" Type="http://schemas.openxmlformats.org/officeDocument/2006/relationships/oleObject" Target="../embeddings/oleObject218.bin"/><Relationship Id="rId15" Type="http://schemas.openxmlformats.org/officeDocument/2006/relationships/image" Target="../media/image195.wmf"/><Relationship Id="rId10" Type="http://schemas.openxmlformats.org/officeDocument/2006/relationships/image" Target="../media/image192.png"/><Relationship Id="rId4" Type="http://schemas.openxmlformats.org/officeDocument/2006/relationships/oleObject" Target="../embeddings/oleObject217.bin"/><Relationship Id="rId9" Type="http://schemas.openxmlformats.org/officeDocument/2006/relationships/oleObject" Target="../embeddings/oleObject220.bin"/><Relationship Id="rId14" Type="http://schemas.openxmlformats.org/officeDocument/2006/relationships/oleObject" Target="../embeddings/oleObject222.bin"/></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487858" y="5547360"/>
            <a:ext cx="400110" cy="536448"/>
          </a:xfrm>
          <a:prstGeom prst="rect">
            <a:avLst/>
          </a:prstGeom>
          <a:noFill/>
        </p:spPr>
        <p:txBody>
          <a:bodyPr vert="eaVert" wrap="square" rtlCol="0">
            <a:spAutoFit/>
          </a:bodyPr>
          <a:lstStyle/>
          <a:p>
            <a:r>
              <a:rPr lang="zh-CN" altLang="en-US" sz="1400" spc="-300" dirty="0">
                <a:latin typeface="华文仿宋" panose="02010600040101010101" pitchFamily="2" charset="-122"/>
                <a:ea typeface="华文仿宋" panose="02010600040101010101" pitchFamily="2" charset="-122"/>
              </a:rPr>
              <a:t>霍轩</a:t>
            </a:r>
          </a:p>
        </p:txBody>
      </p:sp>
    </p:spTree>
    <p:extLst>
      <p:ext uri="{BB962C8B-B14F-4D97-AF65-F5344CB8AC3E}">
        <p14:creationId xmlns:p14="http://schemas.microsoft.com/office/powerpoint/2010/main" val="36064013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t>3.</a:t>
            </a:r>
            <a:r>
              <a:rPr lang="zh-CN" altLang="en-US" dirty="0"/>
              <a:t>贝叶斯公式与条件独立假设</a:t>
            </a:r>
          </a:p>
        </p:txBody>
      </p:sp>
      <p:sp>
        <p:nvSpPr>
          <p:cNvPr id="4" name="内容占位符 3"/>
          <p:cNvSpPr>
            <a:spLocks noGrp="1"/>
          </p:cNvSpPr>
          <p:nvPr>
            <p:ph idx="1"/>
          </p:nvPr>
        </p:nvSpPr>
        <p:spPr>
          <a:xfrm>
            <a:off x="83388" y="820738"/>
            <a:ext cx="8425619" cy="4001186"/>
          </a:xfrm>
        </p:spPr>
        <p:txBody>
          <a:bodyPr>
            <a:noAutofit/>
          </a:bodyPr>
          <a:lstStyle/>
          <a:p>
            <a:pPr marL="285750" indent="-285750">
              <a:lnSpc>
                <a:spcPct val="130000"/>
              </a:lnSpc>
              <a:spcBef>
                <a:spcPts val="600"/>
              </a:spcBef>
            </a:pPr>
            <a:r>
              <a:rPr lang="zh-CN" altLang="en-US" sz="2000" b="1" i="0" dirty="0">
                <a:solidFill>
                  <a:srgbClr val="333333"/>
                </a:solidFill>
                <a:effectLst/>
                <a:latin typeface="Microsoft YaHei" panose="020B0503020204020204" pitchFamily="34" charset="-122"/>
                <a:ea typeface="Microsoft YaHei" panose="020B0503020204020204" pitchFamily="34" charset="-122"/>
              </a:rPr>
              <a:t>贝叶斯定理中的重要概念</a:t>
            </a:r>
            <a:endParaRPr lang="en-US" altLang="zh-CN" sz="2000" b="1" i="0" dirty="0">
              <a:solidFill>
                <a:srgbClr val="333333"/>
              </a:solidFill>
              <a:effectLst/>
              <a:latin typeface="Microsoft YaHei" panose="020B0503020204020204" pitchFamily="34" charset="-122"/>
              <a:ea typeface="Microsoft YaHei" panose="020B0503020204020204" pitchFamily="34" charset="-122"/>
            </a:endParaRPr>
          </a:p>
          <a:p>
            <a:pPr marL="800100" lvl="1" indent="-342900">
              <a:lnSpc>
                <a:spcPct val="150000"/>
              </a:lnSpc>
              <a:spcBef>
                <a:spcPts val="0"/>
              </a:spcBef>
              <a:buFont typeface="Wingdings" pitchFamily="2" charset="2"/>
              <a:buChar char="Ø"/>
            </a:pPr>
            <a:r>
              <a:rPr lang="zh-CN" altLang="en-US" dirty="0"/>
              <a:t>条件概率</a:t>
            </a:r>
          </a:p>
        </p:txBody>
      </p:sp>
      <p:sp>
        <p:nvSpPr>
          <p:cNvPr id="5" name="AutoShape 2" descr="公式">
            <a:extLst>
              <a:ext uri="{FF2B5EF4-FFF2-40B4-BE49-F238E27FC236}">
                <a16:creationId xmlns:a16="http://schemas.microsoft.com/office/drawing/2014/main" id="{8F2F6B33-C009-DD6B-C7B3-5B8ADD0B380D}"/>
              </a:ext>
            </a:extLst>
          </p:cNvPr>
          <p:cNvSpPr>
            <a:spLocks noChangeAspect="1" noChangeArrowheads="1"/>
          </p:cNvSpPr>
          <p:nvPr/>
        </p:nvSpPr>
        <p:spPr bwMode="auto">
          <a:xfrm>
            <a:off x="2935288"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AutoShape 3" descr="公式">
            <a:extLst>
              <a:ext uri="{FF2B5EF4-FFF2-40B4-BE49-F238E27FC236}">
                <a16:creationId xmlns:a16="http://schemas.microsoft.com/office/drawing/2014/main" id="{EEDB6069-BB8D-77A1-EF5D-BCC53B7EC311}"/>
              </a:ext>
            </a:extLst>
          </p:cNvPr>
          <p:cNvSpPr>
            <a:spLocks noChangeAspect="1" noChangeArrowheads="1"/>
          </p:cNvSpPr>
          <p:nvPr/>
        </p:nvSpPr>
        <p:spPr bwMode="auto">
          <a:xfrm>
            <a:off x="6510338"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92162" name="Picture 2" descr="朴素贝叶斯算法; 贝叶斯公式;">
            <a:extLst>
              <a:ext uri="{FF2B5EF4-FFF2-40B4-BE49-F238E27FC236}">
                <a16:creationId xmlns:a16="http://schemas.microsoft.com/office/drawing/2014/main" id="{3A237974-2A01-D042-3A51-28C92AC23A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249852"/>
            <a:ext cx="9144000" cy="3479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22279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t>3.</a:t>
            </a:r>
            <a:r>
              <a:rPr lang="zh-CN" altLang="en-US" dirty="0"/>
              <a:t>贝叶斯公式与条件独立假设</a:t>
            </a:r>
          </a:p>
        </p:txBody>
      </p:sp>
      <p:sp>
        <p:nvSpPr>
          <p:cNvPr id="4" name="内容占位符 3"/>
          <p:cNvSpPr>
            <a:spLocks noGrp="1"/>
          </p:cNvSpPr>
          <p:nvPr>
            <p:ph idx="1"/>
          </p:nvPr>
        </p:nvSpPr>
        <p:spPr>
          <a:xfrm>
            <a:off x="260350" y="820738"/>
            <a:ext cx="8425619" cy="4001186"/>
          </a:xfrm>
        </p:spPr>
        <p:txBody>
          <a:bodyPr>
            <a:noAutofit/>
          </a:bodyPr>
          <a:lstStyle/>
          <a:p>
            <a:pPr marL="285750" indent="-285750">
              <a:lnSpc>
                <a:spcPct val="130000"/>
              </a:lnSpc>
              <a:spcBef>
                <a:spcPts val="600"/>
              </a:spcBef>
            </a:pPr>
            <a:r>
              <a:rPr lang="zh-CN" altLang="en-US" sz="2000" b="1" i="0" dirty="0">
                <a:solidFill>
                  <a:srgbClr val="333333"/>
                </a:solidFill>
                <a:effectLst/>
                <a:latin typeface="Microsoft YaHei" panose="020B0503020204020204" pitchFamily="34" charset="-122"/>
                <a:ea typeface="Microsoft YaHei" panose="020B0503020204020204" pitchFamily="34" charset="-122"/>
              </a:rPr>
              <a:t>贝叶斯公式（</a:t>
            </a:r>
            <a:r>
              <a:rPr lang="en-US" altLang="zh-CN" sz="2000" b="1" i="0" dirty="0">
                <a:solidFill>
                  <a:srgbClr val="333333"/>
                </a:solidFill>
                <a:effectLst/>
                <a:latin typeface="Microsoft YaHei" panose="020B0503020204020204" pitchFamily="34" charset="-122"/>
                <a:ea typeface="Microsoft YaHei" panose="020B0503020204020204" pitchFamily="34" charset="-122"/>
              </a:rPr>
              <a:t>Naive Bayes</a:t>
            </a:r>
            <a:r>
              <a:rPr lang="zh-CN" altLang="en-US" sz="2000" b="1" i="0" dirty="0">
                <a:solidFill>
                  <a:srgbClr val="333333"/>
                </a:solidFill>
                <a:effectLst/>
                <a:latin typeface="Microsoft YaHei" panose="020B0503020204020204" pitchFamily="34" charset="-122"/>
                <a:ea typeface="Microsoft YaHei" panose="020B0503020204020204" pitchFamily="34" charset="-122"/>
              </a:rPr>
              <a:t>）</a:t>
            </a:r>
            <a:endParaRPr lang="en-US" altLang="zh-CN" sz="2000" b="1" dirty="0">
              <a:solidFill>
                <a:srgbClr val="333333"/>
              </a:solidFill>
              <a:latin typeface="Microsoft YaHei" panose="020B0503020204020204" pitchFamily="34" charset="-122"/>
              <a:ea typeface="Microsoft YaHei" panose="020B0503020204020204" pitchFamily="34" charset="-122"/>
            </a:endParaRPr>
          </a:p>
          <a:p>
            <a:pPr marL="742950" lvl="1" indent="-285750">
              <a:lnSpc>
                <a:spcPct val="150000"/>
              </a:lnSpc>
              <a:spcBef>
                <a:spcPts val="0"/>
              </a:spcBef>
              <a:buFont typeface="Wingdings" pitchFamily="2" charset="2"/>
              <a:buChar char="Ø"/>
            </a:pPr>
            <a:r>
              <a:rPr lang="zh-CN" altLang="en-US" sz="1800" dirty="0">
                <a:solidFill>
                  <a:srgbClr val="C00000"/>
                </a:solidFill>
              </a:rPr>
              <a:t>由因推果 </a:t>
            </a:r>
            <a:r>
              <a:rPr lang="en-US" altLang="zh-CN" sz="1800" dirty="0">
                <a:solidFill>
                  <a:srgbClr val="C00000"/>
                </a:solidFill>
              </a:rPr>
              <a:t>vs.</a:t>
            </a:r>
            <a:r>
              <a:rPr lang="zh-CN" altLang="en-US" sz="1800" dirty="0">
                <a:solidFill>
                  <a:srgbClr val="C00000"/>
                </a:solidFill>
              </a:rPr>
              <a:t> 由果溯因（？）</a:t>
            </a:r>
            <a:endParaRPr lang="en-US" altLang="zh-CN" sz="1800" dirty="0">
              <a:solidFill>
                <a:srgbClr val="C00000"/>
              </a:solidFill>
            </a:endParaRPr>
          </a:p>
          <a:p>
            <a:pPr marL="742950" lvl="1" indent="-285750">
              <a:lnSpc>
                <a:spcPct val="150000"/>
              </a:lnSpc>
              <a:spcBef>
                <a:spcPts val="0"/>
              </a:spcBef>
              <a:buFont typeface="Wingdings" pitchFamily="2" charset="2"/>
              <a:buChar char="Ø"/>
            </a:pPr>
            <a:r>
              <a:rPr lang="zh-CN" altLang="en-US" sz="1800" b="0" i="0" dirty="0">
                <a:solidFill>
                  <a:srgbClr val="333333"/>
                </a:solidFill>
                <a:effectLst/>
                <a:latin typeface="Microsoft YaHei" panose="020B0503020204020204" pitchFamily="34" charset="-122"/>
                <a:ea typeface="Microsoft YaHei" panose="020B0503020204020204" pitchFamily="34" charset="-122"/>
              </a:rPr>
              <a:t>贝叶斯定理（也称贝叶斯公式）是基于假设的先验概率、给定假设下观察到不同数据的概率，提供了一种计算后验概率的方法。在人工智能领域，有一些概率型模型会依托于贝叶斯定理，如「朴素贝叶斯模型」</a:t>
            </a:r>
            <a:endParaRPr lang="zh-CN" altLang="en-US" sz="1800" dirty="0"/>
          </a:p>
        </p:txBody>
      </p:sp>
      <p:sp>
        <p:nvSpPr>
          <p:cNvPr id="5" name="AutoShape 2" descr="公式">
            <a:extLst>
              <a:ext uri="{FF2B5EF4-FFF2-40B4-BE49-F238E27FC236}">
                <a16:creationId xmlns:a16="http://schemas.microsoft.com/office/drawing/2014/main" id="{8F2F6B33-C009-DD6B-C7B3-5B8ADD0B380D}"/>
              </a:ext>
            </a:extLst>
          </p:cNvPr>
          <p:cNvSpPr>
            <a:spLocks noChangeAspect="1" noChangeArrowheads="1"/>
          </p:cNvSpPr>
          <p:nvPr/>
        </p:nvSpPr>
        <p:spPr bwMode="auto">
          <a:xfrm>
            <a:off x="2935288"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AutoShape 3" descr="公式">
            <a:extLst>
              <a:ext uri="{FF2B5EF4-FFF2-40B4-BE49-F238E27FC236}">
                <a16:creationId xmlns:a16="http://schemas.microsoft.com/office/drawing/2014/main" id="{EEDB6069-BB8D-77A1-EF5D-BCC53B7EC311}"/>
              </a:ext>
            </a:extLst>
          </p:cNvPr>
          <p:cNvSpPr>
            <a:spLocks noChangeAspect="1" noChangeArrowheads="1"/>
          </p:cNvSpPr>
          <p:nvPr/>
        </p:nvSpPr>
        <p:spPr bwMode="auto">
          <a:xfrm>
            <a:off x="6510338"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94210" name="Picture 2" descr="朴素贝叶斯算法; 贝叶斯公式;">
            <a:extLst>
              <a:ext uri="{FF2B5EF4-FFF2-40B4-BE49-F238E27FC236}">
                <a16:creationId xmlns:a16="http://schemas.microsoft.com/office/drawing/2014/main" id="{AB07B899-35C7-8737-4A34-8D674A9501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927656"/>
            <a:ext cx="9144000" cy="3479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44942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t>3.</a:t>
            </a:r>
            <a:r>
              <a:rPr lang="zh-CN" altLang="en-US" dirty="0"/>
              <a:t>贝叶斯公式与条件独立假设</a:t>
            </a:r>
          </a:p>
        </p:txBody>
      </p:sp>
      <p:sp>
        <p:nvSpPr>
          <p:cNvPr id="4" name="内容占位符 3"/>
          <p:cNvSpPr>
            <a:spLocks noGrp="1"/>
          </p:cNvSpPr>
          <p:nvPr>
            <p:ph idx="1"/>
          </p:nvPr>
        </p:nvSpPr>
        <p:spPr>
          <a:xfrm>
            <a:off x="232244" y="1114824"/>
            <a:ext cx="8425619" cy="4001186"/>
          </a:xfrm>
        </p:spPr>
        <p:txBody>
          <a:bodyPr>
            <a:noAutofit/>
          </a:bodyPr>
          <a:lstStyle/>
          <a:p>
            <a:pPr marL="285750" indent="-285750">
              <a:lnSpc>
                <a:spcPct val="130000"/>
              </a:lnSpc>
              <a:spcBef>
                <a:spcPts val="600"/>
              </a:spcBef>
            </a:pPr>
            <a:r>
              <a:rPr lang="zh-CN" altLang="en-US" sz="2400" b="1" i="0" dirty="0">
                <a:solidFill>
                  <a:srgbClr val="333333"/>
                </a:solidFill>
                <a:effectLst/>
                <a:latin typeface="Microsoft YaHei" panose="020B0503020204020204" pitchFamily="34" charset="-122"/>
                <a:ea typeface="Microsoft YaHei" panose="020B0503020204020204" pitchFamily="34" charset="-122"/>
              </a:rPr>
              <a:t>贝叶斯公式（</a:t>
            </a:r>
            <a:r>
              <a:rPr lang="en-US" altLang="zh-CN" sz="2400" b="1" i="0" dirty="0">
                <a:solidFill>
                  <a:srgbClr val="333333"/>
                </a:solidFill>
                <a:effectLst/>
                <a:latin typeface="Microsoft YaHei" panose="020B0503020204020204" pitchFamily="34" charset="-122"/>
                <a:ea typeface="Microsoft YaHei" panose="020B0503020204020204" pitchFamily="34" charset="-122"/>
              </a:rPr>
              <a:t>Naive Bayes</a:t>
            </a:r>
            <a:r>
              <a:rPr lang="zh-CN" altLang="en-US" sz="2400" b="1" i="0" dirty="0">
                <a:solidFill>
                  <a:srgbClr val="333333"/>
                </a:solidFill>
                <a:effectLst/>
                <a:latin typeface="Microsoft YaHei" panose="020B0503020204020204" pitchFamily="34" charset="-122"/>
                <a:ea typeface="Microsoft YaHei" panose="020B0503020204020204" pitchFamily="34" charset="-122"/>
              </a:rPr>
              <a:t>）</a:t>
            </a:r>
            <a:endParaRPr lang="en-US" altLang="zh-CN" sz="2400" b="1" dirty="0">
              <a:solidFill>
                <a:srgbClr val="333333"/>
              </a:solidFill>
              <a:latin typeface="Microsoft YaHei" panose="020B0503020204020204" pitchFamily="34" charset="-122"/>
              <a:ea typeface="Microsoft YaHei" panose="020B0503020204020204" pitchFamily="34" charset="-122"/>
            </a:endParaRPr>
          </a:p>
          <a:p>
            <a:pPr marL="742950" lvl="1" indent="-285750">
              <a:lnSpc>
                <a:spcPct val="150000"/>
              </a:lnSpc>
              <a:spcBef>
                <a:spcPts val="0"/>
              </a:spcBef>
              <a:buFont typeface="Wingdings" pitchFamily="2" charset="2"/>
              <a:buChar char="Ø"/>
            </a:pPr>
            <a:r>
              <a:rPr lang="zh-CN" altLang="en-US" dirty="0"/>
              <a:t>由因推果 </a:t>
            </a:r>
            <a:r>
              <a:rPr lang="en-US" altLang="zh-CN" dirty="0"/>
              <a:t>vs.</a:t>
            </a:r>
            <a:r>
              <a:rPr lang="zh-CN" altLang="en-US" dirty="0"/>
              <a:t> 由果溯因</a:t>
            </a:r>
            <a:endParaRPr lang="en-US" altLang="zh-CN" dirty="0"/>
          </a:p>
          <a:p>
            <a:pPr marL="1200150" lvl="2" indent="-285750">
              <a:lnSpc>
                <a:spcPct val="150000"/>
              </a:lnSpc>
              <a:spcBef>
                <a:spcPts val="0"/>
              </a:spcBef>
              <a:buFont typeface="Arial" panose="020B0604020202020204" pitchFamily="34" charset="0"/>
              <a:buChar char="•"/>
            </a:pPr>
            <a:endParaRPr lang="zh-CN" altLang="en-US" dirty="0"/>
          </a:p>
        </p:txBody>
      </p:sp>
      <p:sp>
        <p:nvSpPr>
          <p:cNvPr id="5" name="AutoShape 2" descr="公式">
            <a:extLst>
              <a:ext uri="{FF2B5EF4-FFF2-40B4-BE49-F238E27FC236}">
                <a16:creationId xmlns:a16="http://schemas.microsoft.com/office/drawing/2014/main" id="{8F2F6B33-C009-DD6B-C7B3-5B8ADD0B380D}"/>
              </a:ext>
            </a:extLst>
          </p:cNvPr>
          <p:cNvSpPr>
            <a:spLocks noChangeAspect="1" noChangeArrowheads="1"/>
          </p:cNvSpPr>
          <p:nvPr/>
        </p:nvSpPr>
        <p:spPr bwMode="auto">
          <a:xfrm>
            <a:off x="2935288"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AutoShape 3" descr="公式">
            <a:extLst>
              <a:ext uri="{FF2B5EF4-FFF2-40B4-BE49-F238E27FC236}">
                <a16:creationId xmlns:a16="http://schemas.microsoft.com/office/drawing/2014/main" id="{EEDB6069-BB8D-77A1-EF5D-BCC53B7EC311}"/>
              </a:ext>
            </a:extLst>
          </p:cNvPr>
          <p:cNvSpPr>
            <a:spLocks noChangeAspect="1" noChangeArrowheads="1"/>
          </p:cNvSpPr>
          <p:nvPr/>
        </p:nvSpPr>
        <p:spPr bwMode="auto">
          <a:xfrm>
            <a:off x="6510338"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96258" name="Picture 2" descr="朴素贝叶斯算法; 条件独立假设与朴素贝叶斯;">
            <a:extLst>
              <a:ext uri="{FF2B5EF4-FFF2-40B4-BE49-F238E27FC236}">
                <a16:creationId xmlns:a16="http://schemas.microsoft.com/office/drawing/2014/main" id="{1522C6E0-B7FE-0FF3-85D9-B7359117E5A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504108"/>
            <a:ext cx="9144000" cy="3479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66131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t>3.</a:t>
            </a:r>
            <a:r>
              <a:rPr lang="zh-CN" altLang="en-US" dirty="0"/>
              <a:t>贝叶斯公式与条件独立假设</a:t>
            </a:r>
          </a:p>
        </p:txBody>
      </p:sp>
      <p:sp>
        <p:nvSpPr>
          <p:cNvPr id="4" name="内容占位符 3"/>
          <p:cNvSpPr>
            <a:spLocks noGrp="1"/>
          </p:cNvSpPr>
          <p:nvPr>
            <p:ph idx="1"/>
          </p:nvPr>
        </p:nvSpPr>
        <p:spPr>
          <a:xfrm>
            <a:off x="260350" y="1008065"/>
            <a:ext cx="8425619" cy="4001186"/>
          </a:xfrm>
        </p:spPr>
        <p:txBody>
          <a:bodyPr>
            <a:noAutofit/>
          </a:bodyPr>
          <a:lstStyle/>
          <a:p>
            <a:pPr marL="285750" indent="-285750">
              <a:lnSpc>
                <a:spcPct val="130000"/>
              </a:lnSpc>
              <a:spcBef>
                <a:spcPts val="600"/>
              </a:spcBef>
            </a:pPr>
            <a:r>
              <a:rPr lang="zh-CN" altLang="en-US" dirty="0"/>
              <a:t>条件独立假设与朴素贝叶斯</a:t>
            </a:r>
            <a:endParaRPr lang="en-US" altLang="zh-CN" dirty="0"/>
          </a:p>
          <a:p>
            <a:pPr marL="800100" lvl="1" indent="-342900">
              <a:lnSpc>
                <a:spcPct val="130000"/>
              </a:lnSpc>
              <a:spcBef>
                <a:spcPts val="600"/>
              </a:spcBef>
              <a:buFont typeface="Wingdings" pitchFamily="2" charset="2"/>
              <a:buChar char="Ø"/>
            </a:pPr>
            <a:r>
              <a:rPr lang="zh-CN" altLang="en-US" b="0" i="0" dirty="0">
                <a:solidFill>
                  <a:srgbClr val="333333"/>
                </a:solidFill>
                <a:effectLst/>
                <a:latin typeface="Microsoft YaHei" panose="020B0503020204020204" pitchFamily="34" charset="-122"/>
                <a:ea typeface="Microsoft YaHei" panose="020B0503020204020204" pitchFamily="34" charset="-122"/>
              </a:rPr>
              <a:t>基于贝叶斯定理的贝叶斯模型是</a:t>
            </a:r>
            <a:r>
              <a:rPr lang="zh-CN" altLang="en-US" b="1" i="0" dirty="0">
                <a:solidFill>
                  <a:srgbClr val="333333"/>
                </a:solidFill>
                <a:effectLst/>
                <a:latin typeface="Microsoft YaHei" panose="020B0503020204020204" pitchFamily="34" charset="-122"/>
                <a:ea typeface="Microsoft YaHei" panose="020B0503020204020204" pitchFamily="34" charset="-122"/>
              </a:rPr>
              <a:t>一类简单常用的分类算法</a:t>
            </a:r>
            <a:r>
              <a:rPr lang="zh-CN" altLang="en-US" b="0" i="0" dirty="0">
                <a:solidFill>
                  <a:srgbClr val="333333"/>
                </a:solidFill>
                <a:effectLst/>
                <a:latin typeface="Microsoft YaHei" panose="020B0503020204020204" pitchFamily="34" charset="-122"/>
                <a:ea typeface="Microsoft YaHei" panose="020B0503020204020204" pitchFamily="34" charset="-122"/>
              </a:rPr>
              <a:t>。在</a:t>
            </a:r>
            <a:r>
              <a:rPr lang="zh-CN" altLang="en-US" b="1" i="0" dirty="0">
                <a:solidFill>
                  <a:srgbClr val="002060"/>
                </a:solidFill>
                <a:effectLst/>
                <a:latin typeface="Microsoft YaHei" panose="020B0503020204020204" pitchFamily="34" charset="-122"/>
                <a:ea typeface="Microsoft YaHei" panose="020B0503020204020204" pitchFamily="34" charset="-122"/>
              </a:rPr>
              <a:t>「假设待分类项的各个属性相互独立」的情况下</a:t>
            </a:r>
            <a:r>
              <a:rPr lang="zh-CN" altLang="en-US" b="0" i="0" dirty="0">
                <a:solidFill>
                  <a:srgbClr val="333333"/>
                </a:solidFill>
                <a:effectLst/>
                <a:latin typeface="Microsoft YaHei" panose="020B0503020204020204" pitchFamily="34" charset="-122"/>
                <a:ea typeface="Microsoft YaHei" panose="020B0503020204020204" pitchFamily="34" charset="-122"/>
              </a:rPr>
              <a:t>，构造出来的分类算法就称为朴素的，</a:t>
            </a:r>
            <a:r>
              <a:rPr lang="zh-CN" altLang="en-US" b="1" i="0" dirty="0">
                <a:solidFill>
                  <a:srgbClr val="00B050"/>
                </a:solidFill>
                <a:effectLst/>
                <a:latin typeface="Microsoft YaHei" panose="020B0503020204020204" pitchFamily="34" charset="-122"/>
                <a:ea typeface="Microsoft YaHei" panose="020B0503020204020204" pitchFamily="34" charset="-122"/>
              </a:rPr>
              <a:t>即朴素贝叶斯算法</a:t>
            </a:r>
            <a:endParaRPr lang="en-US" altLang="zh-CN" b="1" i="0" dirty="0">
              <a:solidFill>
                <a:srgbClr val="00B050"/>
              </a:solidFill>
              <a:effectLst/>
              <a:latin typeface="Microsoft YaHei" panose="020B0503020204020204" pitchFamily="34" charset="-122"/>
              <a:ea typeface="Microsoft YaHei" panose="020B0503020204020204" pitchFamily="34" charset="-122"/>
            </a:endParaRPr>
          </a:p>
          <a:p>
            <a:pPr marL="800100" lvl="1" indent="-342900">
              <a:lnSpc>
                <a:spcPct val="130000"/>
              </a:lnSpc>
              <a:spcBef>
                <a:spcPts val="600"/>
              </a:spcBef>
              <a:buFont typeface="Wingdings" pitchFamily="2" charset="2"/>
              <a:buChar char="Ø"/>
            </a:pPr>
            <a:r>
              <a:rPr lang="zh-CN" altLang="en-US" b="1" i="0" dirty="0">
                <a:solidFill>
                  <a:srgbClr val="333333"/>
                </a:solidFill>
                <a:effectLst/>
                <a:latin typeface="Microsoft YaHei" panose="020B0503020204020204" pitchFamily="34" charset="-122"/>
                <a:ea typeface="Microsoft YaHei" panose="020B0503020204020204" pitchFamily="34" charset="-122"/>
              </a:rPr>
              <a:t>所谓「朴素」，是假定所有输入事件之间是相互独立</a:t>
            </a:r>
            <a:r>
              <a:rPr lang="zh-CN" altLang="en-US" b="0" i="0" dirty="0">
                <a:solidFill>
                  <a:srgbClr val="333333"/>
                </a:solidFill>
                <a:effectLst/>
                <a:latin typeface="Microsoft YaHei" panose="020B0503020204020204" pitchFamily="34" charset="-122"/>
                <a:ea typeface="Microsoft YaHei" panose="020B0503020204020204" pitchFamily="34" charset="-122"/>
              </a:rPr>
              <a:t>。进行这个假设是因为独立事件间的</a:t>
            </a:r>
            <a:r>
              <a:rPr lang="zh-CN" altLang="en-US" b="1" i="0" dirty="0">
                <a:solidFill>
                  <a:srgbClr val="002060"/>
                </a:solidFill>
                <a:effectLst/>
                <a:latin typeface="Microsoft YaHei" panose="020B0503020204020204" pitchFamily="34" charset="-122"/>
                <a:ea typeface="Microsoft YaHei" panose="020B0503020204020204" pitchFamily="34" charset="-122"/>
              </a:rPr>
              <a:t>概率计算更简单</a:t>
            </a:r>
            <a:endParaRPr lang="en-US" altLang="zh-CN" b="1" i="0" dirty="0">
              <a:solidFill>
                <a:srgbClr val="002060"/>
              </a:solidFill>
              <a:effectLst/>
              <a:latin typeface="Microsoft YaHei" panose="020B0503020204020204" pitchFamily="34" charset="-122"/>
              <a:ea typeface="Microsoft YaHei" panose="020B0503020204020204" pitchFamily="34" charset="-122"/>
            </a:endParaRPr>
          </a:p>
          <a:p>
            <a:pPr marL="800100" lvl="1" indent="-342900">
              <a:lnSpc>
                <a:spcPct val="130000"/>
              </a:lnSpc>
              <a:spcBef>
                <a:spcPts val="600"/>
              </a:spcBef>
              <a:buFont typeface="Wingdings" pitchFamily="2" charset="2"/>
              <a:buChar char="Ø"/>
            </a:pPr>
            <a:r>
              <a:rPr lang="zh-CN" altLang="en-US" b="1" dirty="0"/>
              <a:t>朴素贝叶斯模型的基本思想：</a:t>
            </a:r>
            <a:r>
              <a:rPr lang="zh-CN" altLang="en-US" dirty="0"/>
              <a:t>对于给定的待分类项</a:t>
            </a:r>
            <a:r>
              <a:rPr lang="en-US" altLang="zh-CN" dirty="0">
                <a:latin typeface="Cambria Math" panose="02040503050406030204" pitchFamily="18" charset="0"/>
                <a:ea typeface="Cambria Math" panose="02040503050406030204" pitchFamily="18" charset="0"/>
              </a:rPr>
              <a:t>X</a:t>
            </a:r>
            <a:r>
              <a:rPr lang="zh-CN" altLang="en-US" dirty="0">
                <a:latin typeface="Cambria Math" panose="02040503050406030204" pitchFamily="18" charset="0"/>
              </a:rPr>
              <a:t> </a:t>
            </a:r>
            <a:r>
              <a:rPr lang="en-US" altLang="zh-CN" dirty="0">
                <a:latin typeface="Cambria Math" panose="02040503050406030204" pitchFamily="18" charset="0"/>
                <a:ea typeface="Cambria Math" panose="02040503050406030204" pitchFamily="18" charset="0"/>
              </a:rPr>
              <a:t>{a</a:t>
            </a:r>
            <a:r>
              <a:rPr lang="en-US" altLang="zh-CN" baseline="-25000" dirty="0">
                <a:latin typeface="Cambria Math" panose="02040503050406030204" pitchFamily="18" charset="0"/>
                <a:ea typeface="Cambria Math" panose="02040503050406030204" pitchFamily="18" charset="0"/>
              </a:rPr>
              <a:t>1</a:t>
            </a:r>
            <a:r>
              <a:rPr lang="en-US" altLang="zh-CN" dirty="0">
                <a:latin typeface="Cambria Math" panose="02040503050406030204" pitchFamily="18" charset="0"/>
                <a:ea typeface="Cambria Math" panose="02040503050406030204" pitchFamily="18" charset="0"/>
              </a:rPr>
              <a:t>,a</a:t>
            </a:r>
            <a:r>
              <a:rPr lang="en-US" altLang="zh-CN" baseline="-25000" dirty="0">
                <a:latin typeface="Cambria Math" panose="02040503050406030204" pitchFamily="18" charset="0"/>
                <a:ea typeface="Cambria Math" panose="02040503050406030204" pitchFamily="18" charset="0"/>
              </a:rPr>
              <a:t>2</a:t>
            </a:r>
            <a:r>
              <a:rPr lang="en-US" altLang="zh-CN" dirty="0">
                <a:latin typeface="Cambria Math" panose="02040503050406030204" pitchFamily="18" charset="0"/>
                <a:ea typeface="Cambria Math" panose="02040503050406030204" pitchFamily="18" charset="0"/>
              </a:rPr>
              <a:t>,</a:t>
            </a:r>
            <a:r>
              <a:rPr lang="zh-CN" altLang="en-US" dirty="0">
                <a:latin typeface="Cambria Math" panose="02040503050406030204" pitchFamily="18" charset="0"/>
              </a:rPr>
              <a:t> </a:t>
            </a:r>
            <a:r>
              <a:rPr lang="en-US" altLang="zh-CN" dirty="0">
                <a:latin typeface="Cambria Math" panose="02040503050406030204" pitchFamily="18" charset="0"/>
                <a:ea typeface="Cambria Math" panose="02040503050406030204" pitchFamily="18" charset="0"/>
              </a:rPr>
              <a:t>a</a:t>
            </a:r>
            <a:r>
              <a:rPr lang="en-US" altLang="zh-CN" baseline="-25000" dirty="0">
                <a:latin typeface="Cambria Math" panose="02040503050406030204" pitchFamily="18" charset="0"/>
                <a:ea typeface="Cambria Math" panose="02040503050406030204" pitchFamily="18" charset="0"/>
              </a:rPr>
              <a:t>3</a:t>
            </a:r>
            <a:r>
              <a:rPr lang="en-US" altLang="zh-CN" dirty="0">
                <a:latin typeface="Cambria Math" panose="02040503050406030204" pitchFamily="18" charset="0"/>
                <a:ea typeface="Cambria Math" panose="02040503050406030204" pitchFamily="18" charset="0"/>
              </a:rPr>
              <a:t>,…,a</a:t>
            </a:r>
            <a:r>
              <a:rPr lang="en-US" altLang="zh-CN" baseline="-25000" dirty="0">
                <a:latin typeface="Cambria Math" panose="02040503050406030204" pitchFamily="18" charset="0"/>
                <a:ea typeface="Cambria Math" panose="02040503050406030204" pitchFamily="18" charset="0"/>
              </a:rPr>
              <a:t>n</a:t>
            </a:r>
            <a:r>
              <a:rPr lang="en-US" altLang="zh-CN" dirty="0">
                <a:latin typeface="Cambria Math" panose="02040503050406030204" pitchFamily="18" charset="0"/>
                <a:ea typeface="Cambria Math" panose="02040503050406030204" pitchFamily="18" charset="0"/>
              </a:rPr>
              <a:t>}</a:t>
            </a:r>
            <a:r>
              <a:rPr lang="zh-CN" altLang="en-US" dirty="0"/>
              <a:t>，</a:t>
            </a:r>
            <a:r>
              <a:rPr lang="zh-CN" altLang="en-US" b="1" dirty="0">
                <a:solidFill>
                  <a:srgbClr val="002060"/>
                </a:solidFill>
              </a:rPr>
              <a:t>求解在此项出现的条件下各个类别</a:t>
            </a:r>
            <a:r>
              <a:rPr lang="en-US" altLang="zh-CN" b="1" dirty="0" err="1">
                <a:solidFill>
                  <a:srgbClr val="002060"/>
                </a:solidFill>
                <a:latin typeface="Cambria Math" panose="02040503050406030204" pitchFamily="18" charset="0"/>
                <a:ea typeface="Cambria Math" panose="02040503050406030204" pitchFamily="18" charset="0"/>
              </a:rPr>
              <a:t>y</a:t>
            </a:r>
            <a:r>
              <a:rPr lang="en-US" altLang="zh-CN" b="1" baseline="-25000" dirty="0" err="1">
                <a:solidFill>
                  <a:srgbClr val="002060"/>
                </a:solidFill>
                <a:latin typeface="Cambria Math" panose="02040503050406030204" pitchFamily="18" charset="0"/>
                <a:ea typeface="Cambria Math" panose="02040503050406030204" pitchFamily="18" charset="0"/>
              </a:rPr>
              <a:t>i</a:t>
            </a:r>
            <a:r>
              <a:rPr lang="zh-CN" altLang="en-US" b="1" dirty="0">
                <a:solidFill>
                  <a:srgbClr val="002060"/>
                </a:solidFill>
              </a:rPr>
              <a:t>出现的概率</a:t>
            </a:r>
            <a:r>
              <a:rPr lang="zh-CN" altLang="en-US" dirty="0"/>
              <a:t>，哪个</a:t>
            </a:r>
            <a:r>
              <a:rPr lang="en-US" altLang="zh-CN" dirty="0">
                <a:latin typeface="Cambria Math" panose="02040503050406030204" pitchFamily="18" charset="0"/>
                <a:ea typeface="Cambria Math" panose="02040503050406030204" pitchFamily="18" charset="0"/>
              </a:rPr>
              <a:t>P(</a:t>
            </a:r>
            <a:r>
              <a:rPr lang="en-US" altLang="zh-CN" dirty="0" err="1">
                <a:latin typeface="Cambria Math" panose="02040503050406030204" pitchFamily="18" charset="0"/>
                <a:ea typeface="Cambria Math" panose="02040503050406030204" pitchFamily="18" charset="0"/>
              </a:rPr>
              <a:t>y</a:t>
            </a:r>
            <a:r>
              <a:rPr lang="en-US" altLang="zh-CN" baseline="-25000" dirty="0" err="1">
                <a:latin typeface="Cambria Math" panose="02040503050406030204" pitchFamily="18" charset="0"/>
                <a:ea typeface="Cambria Math" panose="02040503050406030204" pitchFamily="18" charset="0"/>
              </a:rPr>
              <a:t>i</a:t>
            </a:r>
            <a:r>
              <a:rPr lang="en-US" altLang="zh-CN" baseline="-25000" dirty="0">
                <a:latin typeface="Cambria Math" panose="02040503050406030204" pitchFamily="18" charset="0"/>
                <a:ea typeface="Cambria Math" panose="02040503050406030204" pitchFamily="18" charset="0"/>
              </a:rPr>
              <a:t> </a:t>
            </a:r>
            <a:r>
              <a:rPr lang="en-US" altLang="zh-CN" dirty="0">
                <a:latin typeface="Cambria Math" panose="02040503050406030204" pitchFamily="18" charset="0"/>
                <a:ea typeface="Cambria Math" panose="02040503050406030204" pitchFamily="18" charset="0"/>
              </a:rPr>
              <a:t>| X)</a:t>
            </a:r>
            <a:r>
              <a:rPr lang="zh-CN" altLang="en-US" dirty="0"/>
              <a:t>最大，就把此待分类项归属于哪个类别</a:t>
            </a:r>
            <a:endParaRPr lang="en-US" altLang="zh-CN" dirty="0"/>
          </a:p>
          <a:p>
            <a:pPr marL="1200150" lvl="2" indent="-285750">
              <a:lnSpc>
                <a:spcPct val="150000"/>
              </a:lnSpc>
              <a:spcBef>
                <a:spcPts val="0"/>
              </a:spcBef>
              <a:buFont typeface="Arial" panose="020B0604020202020204" pitchFamily="34" charset="0"/>
              <a:buChar char="•"/>
            </a:pPr>
            <a:endParaRPr lang="zh-CN" altLang="en-US" dirty="0"/>
          </a:p>
        </p:txBody>
      </p:sp>
      <p:sp>
        <p:nvSpPr>
          <p:cNvPr id="5" name="AutoShape 2" descr="公式">
            <a:extLst>
              <a:ext uri="{FF2B5EF4-FFF2-40B4-BE49-F238E27FC236}">
                <a16:creationId xmlns:a16="http://schemas.microsoft.com/office/drawing/2014/main" id="{8F2F6B33-C009-DD6B-C7B3-5B8ADD0B380D}"/>
              </a:ext>
            </a:extLst>
          </p:cNvPr>
          <p:cNvSpPr>
            <a:spLocks noChangeAspect="1" noChangeArrowheads="1"/>
          </p:cNvSpPr>
          <p:nvPr/>
        </p:nvSpPr>
        <p:spPr bwMode="auto">
          <a:xfrm>
            <a:off x="2935288"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AutoShape 3" descr="公式">
            <a:extLst>
              <a:ext uri="{FF2B5EF4-FFF2-40B4-BE49-F238E27FC236}">
                <a16:creationId xmlns:a16="http://schemas.microsoft.com/office/drawing/2014/main" id="{EEDB6069-BB8D-77A1-EF5D-BCC53B7EC311}"/>
              </a:ext>
            </a:extLst>
          </p:cNvPr>
          <p:cNvSpPr>
            <a:spLocks noChangeAspect="1" noChangeArrowheads="1"/>
          </p:cNvSpPr>
          <p:nvPr/>
        </p:nvSpPr>
        <p:spPr bwMode="auto">
          <a:xfrm>
            <a:off x="6510338"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21853339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t>3.</a:t>
            </a:r>
            <a:r>
              <a:rPr lang="zh-CN" altLang="en-US" dirty="0"/>
              <a:t>贝叶斯公式与条件独立假设</a:t>
            </a:r>
          </a:p>
        </p:txBody>
      </p:sp>
      <p:sp>
        <p:nvSpPr>
          <p:cNvPr id="4" name="内容占位符 3"/>
          <p:cNvSpPr>
            <a:spLocks noGrp="1"/>
          </p:cNvSpPr>
          <p:nvPr>
            <p:ph idx="1"/>
          </p:nvPr>
        </p:nvSpPr>
        <p:spPr>
          <a:xfrm>
            <a:off x="260350" y="1008065"/>
            <a:ext cx="8425619" cy="4001186"/>
          </a:xfrm>
        </p:spPr>
        <p:txBody>
          <a:bodyPr>
            <a:noAutofit/>
          </a:bodyPr>
          <a:lstStyle/>
          <a:p>
            <a:pPr marL="285750" indent="-285750">
              <a:lnSpc>
                <a:spcPct val="130000"/>
              </a:lnSpc>
              <a:spcBef>
                <a:spcPts val="600"/>
              </a:spcBef>
            </a:pPr>
            <a:r>
              <a:rPr lang="zh-CN" altLang="en-US" dirty="0"/>
              <a:t>条件独立假设与朴素贝叶斯</a:t>
            </a:r>
            <a:endParaRPr lang="en-US" altLang="zh-CN" dirty="0"/>
          </a:p>
          <a:p>
            <a:pPr marL="800100" lvl="1" indent="-342900">
              <a:lnSpc>
                <a:spcPct val="130000"/>
              </a:lnSpc>
              <a:spcBef>
                <a:spcPts val="600"/>
              </a:spcBef>
              <a:buFont typeface="Wingdings" pitchFamily="2" charset="2"/>
              <a:buChar char="Ø"/>
            </a:pPr>
            <a:r>
              <a:rPr lang="zh-CN" altLang="en-US" sz="1800" b="1" dirty="0"/>
              <a:t>朴素贝叶斯算法的定义：</a:t>
            </a:r>
            <a:r>
              <a:rPr lang="zh-CN" altLang="en-US" sz="1600" dirty="0"/>
              <a:t>设</a:t>
            </a:r>
            <a:r>
              <a:rPr lang="en-US" altLang="zh-CN" sz="1600" dirty="0">
                <a:latin typeface="Cambria Math" panose="02040503050406030204" pitchFamily="18" charset="0"/>
                <a:ea typeface="Cambria Math" panose="02040503050406030204" pitchFamily="18" charset="0"/>
              </a:rPr>
              <a:t>X</a:t>
            </a:r>
            <a:r>
              <a:rPr lang="zh-CN" altLang="en-US" sz="1600" dirty="0">
                <a:latin typeface="Cambria Math" panose="02040503050406030204" pitchFamily="18" charset="0"/>
              </a:rPr>
              <a:t> </a:t>
            </a:r>
            <a:r>
              <a:rPr lang="en-US" altLang="zh-CN" sz="1600" dirty="0">
                <a:latin typeface="Cambria Math" panose="02040503050406030204" pitchFamily="18" charset="0"/>
                <a:ea typeface="Cambria Math" panose="02040503050406030204" pitchFamily="18" charset="0"/>
              </a:rPr>
              <a:t>{a</a:t>
            </a:r>
            <a:r>
              <a:rPr lang="en-US" altLang="zh-CN" sz="1600" baseline="-25000" dirty="0">
                <a:latin typeface="Cambria Math" panose="02040503050406030204" pitchFamily="18" charset="0"/>
                <a:ea typeface="Cambria Math" panose="02040503050406030204" pitchFamily="18" charset="0"/>
              </a:rPr>
              <a:t>1</a:t>
            </a:r>
            <a:r>
              <a:rPr lang="en-US" altLang="zh-CN" sz="1600" dirty="0">
                <a:latin typeface="Cambria Math" panose="02040503050406030204" pitchFamily="18" charset="0"/>
                <a:ea typeface="Cambria Math" panose="02040503050406030204" pitchFamily="18" charset="0"/>
              </a:rPr>
              <a:t>,a</a:t>
            </a:r>
            <a:r>
              <a:rPr lang="en-US" altLang="zh-CN" sz="1600" baseline="-25000" dirty="0">
                <a:latin typeface="Cambria Math" panose="02040503050406030204" pitchFamily="18" charset="0"/>
                <a:ea typeface="Cambria Math" panose="02040503050406030204" pitchFamily="18" charset="0"/>
              </a:rPr>
              <a:t>2</a:t>
            </a:r>
            <a:r>
              <a:rPr lang="en-US" altLang="zh-CN" sz="1600" dirty="0">
                <a:latin typeface="Cambria Math" panose="02040503050406030204" pitchFamily="18" charset="0"/>
                <a:ea typeface="Cambria Math" panose="02040503050406030204" pitchFamily="18" charset="0"/>
              </a:rPr>
              <a:t>,</a:t>
            </a:r>
            <a:r>
              <a:rPr lang="zh-CN" altLang="en-US" sz="1600" dirty="0">
                <a:latin typeface="Cambria Math" panose="02040503050406030204" pitchFamily="18" charset="0"/>
              </a:rPr>
              <a:t> </a:t>
            </a:r>
            <a:r>
              <a:rPr lang="en-US" altLang="zh-CN" sz="1600" dirty="0">
                <a:latin typeface="Cambria Math" panose="02040503050406030204" pitchFamily="18" charset="0"/>
                <a:ea typeface="Cambria Math" panose="02040503050406030204" pitchFamily="18" charset="0"/>
              </a:rPr>
              <a:t>a</a:t>
            </a:r>
            <a:r>
              <a:rPr lang="en-US" altLang="zh-CN" sz="1600" baseline="-25000" dirty="0">
                <a:latin typeface="Cambria Math" panose="02040503050406030204" pitchFamily="18" charset="0"/>
                <a:ea typeface="Cambria Math" panose="02040503050406030204" pitchFamily="18" charset="0"/>
              </a:rPr>
              <a:t>3</a:t>
            </a:r>
            <a:r>
              <a:rPr lang="en-US" altLang="zh-CN" sz="1600" dirty="0">
                <a:latin typeface="Cambria Math" panose="02040503050406030204" pitchFamily="18" charset="0"/>
                <a:ea typeface="Cambria Math" panose="02040503050406030204" pitchFamily="18" charset="0"/>
              </a:rPr>
              <a:t>,…,a</a:t>
            </a:r>
            <a:r>
              <a:rPr lang="en-US" altLang="zh-CN" sz="1600" baseline="-25000" dirty="0">
                <a:latin typeface="Cambria Math" panose="02040503050406030204" pitchFamily="18" charset="0"/>
                <a:ea typeface="Cambria Math" panose="02040503050406030204" pitchFamily="18" charset="0"/>
              </a:rPr>
              <a:t>n</a:t>
            </a:r>
            <a:r>
              <a:rPr lang="en-US" altLang="zh-CN" sz="1600" dirty="0">
                <a:latin typeface="Cambria Math" panose="02040503050406030204" pitchFamily="18" charset="0"/>
                <a:ea typeface="Cambria Math" panose="02040503050406030204" pitchFamily="18" charset="0"/>
              </a:rPr>
              <a:t>}</a:t>
            </a:r>
            <a:r>
              <a:rPr lang="zh-CN" altLang="en-US" sz="1600" dirty="0">
                <a:latin typeface="Microsoft YaHei" panose="020B0503020204020204" pitchFamily="34" charset="-122"/>
                <a:ea typeface="Microsoft YaHei" panose="020B0503020204020204" pitchFamily="34" charset="-122"/>
              </a:rPr>
              <a:t>为一个待分类项，每个</a:t>
            </a:r>
            <a:r>
              <a:rPr lang="en-US" altLang="zh-CN" sz="1600" dirty="0">
                <a:latin typeface="Cambria Math" panose="02040503050406030204" pitchFamily="18" charset="0"/>
                <a:ea typeface="Cambria Math" panose="02040503050406030204" pitchFamily="18" charset="0"/>
              </a:rPr>
              <a:t>a</a:t>
            </a:r>
            <a:r>
              <a:rPr lang="en-US" altLang="zh-CN" sz="1600" baseline="-25000" dirty="0">
                <a:latin typeface="Cambria Math" panose="02040503050406030204" pitchFamily="18" charset="0"/>
                <a:ea typeface="Cambria Math" panose="02040503050406030204" pitchFamily="18" charset="0"/>
              </a:rPr>
              <a:t>i</a:t>
            </a:r>
            <a:r>
              <a:rPr lang="zh-CN" altLang="en-US" sz="1600" dirty="0">
                <a:latin typeface="Microsoft YaHei" panose="020B0503020204020204" pitchFamily="34" charset="-122"/>
                <a:ea typeface="Microsoft YaHei" panose="020B0503020204020204" pitchFamily="34" charset="-122"/>
              </a:rPr>
              <a:t>为</a:t>
            </a:r>
            <a:r>
              <a:rPr lang="en-US" altLang="zh-CN" sz="1600" dirty="0">
                <a:latin typeface="Cambria Math" panose="02040503050406030204" pitchFamily="18" charset="0"/>
                <a:ea typeface="Cambria Math" panose="02040503050406030204" pitchFamily="18" charset="0"/>
              </a:rPr>
              <a:t>x</a:t>
            </a:r>
            <a:r>
              <a:rPr lang="zh-CN" altLang="en-US" sz="1600" dirty="0">
                <a:latin typeface="Microsoft YaHei" panose="020B0503020204020204" pitchFamily="34" charset="-122"/>
                <a:ea typeface="Microsoft YaHei" panose="020B0503020204020204" pitchFamily="34" charset="-122"/>
              </a:rPr>
              <a:t>的一个特征属性，且特征属性之间相互独立。设</a:t>
            </a:r>
            <a:r>
              <a:rPr lang="en-US" altLang="zh-CN" sz="1600" dirty="0">
                <a:latin typeface="Cambria Math" panose="02040503050406030204" pitchFamily="18" charset="0"/>
                <a:ea typeface="Cambria Math" panose="02040503050406030204" pitchFamily="18" charset="0"/>
              </a:rPr>
              <a:t>C</a:t>
            </a:r>
            <a:r>
              <a:rPr lang="zh-CN" altLang="en-US" sz="1600" dirty="0">
                <a:latin typeface="Cambria Math" panose="02040503050406030204" pitchFamily="18" charset="0"/>
              </a:rPr>
              <a:t> </a:t>
            </a:r>
            <a:r>
              <a:rPr lang="en-US" altLang="zh-CN" sz="1600" dirty="0">
                <a:latin typeface="Cambria Math" panose="02040503050406030204" pitchFamily="18" charset="0"/>
                <a:ea typeface="Cambria Math" panose="02040503050406030204" pitchFamily="18" charset="0"/>
              </a:rPr>
              <a:t>{y</a:t>
            </a:r>
            <a:r>
              <a:rPr lang="en-US" altLang="zh-CN" sz="1600" baseline="-25000" dirty="0">
                <a:latin typeface="Cambria Math" panose="02040503050406030204" pitchFamily="18" charset="0"/>
                <a:ea typeface="Cambria Math" panose="02040503050406030204" pitchFamily="18" charset="0"/>
              </a:rPr>
              <a:t>1</a:t>
            </a:r>
            <a:r>
              <a:rPr lang="en-US" altLang="zh-CN" sz="1600" dirty="0">
                <a:latin typeface="Cambria Math" panose="02040503050406030204" pitchFamily="18" charset="0"/>
                <a:ea typeface="Cambria Math" panose="02040503050406030204" pitchFamily="18" charset="0"/>
              </a:rPr>
              <a:t>,y</a:t>
            </a:r>
            <a:r>
              <a:rPr lang="en-US" altLang="zh-CN" sz="1600" baseline="-25000" dirty="0">
                <a:latin typeface="Cambria Math" panose="02040503050406030204" pitchFamily="18" charset="0"/>
                <a:ea typeface="Cambria Math" panose="02040503050406030204" pitchFamily="18" charset="0"/>
              </a:rPr>
              <a:t>2</a:t>
            </a:r>
            <a:r>
              <a:rPr lang="en-US" altLang="zh-CN" sz="1600" dirty="0">
                <a:latin typeface="Cambria Math" panose="02040503050406030204" pitchFamily="18" charset="0"/>
                <a:ea typeface="Cambria Math" panose="02040503050406030204" pitchFamily="18" charset="0"/>
              </a:rPr>
              <a:t>,</a:t>
            </a:r>
            <a:r>
              <a:rPr lang="zh-CN" altLang="en-US" sz="1600" dirty="0">
                <a:latin typeface="Cambria Math" panose="02040503050406030204" pitchFamily="18" charset="0"/>
              </a:rPr>
              <a:t> </a:t>
            </a:r>
            <a:r>
              <a:rPr lang="en-US" altLang="zh-CN" sz="1600" dirty="0">
                <a:latin typeface="Cambria Math" panose="02040503050406030204" pitchFamily="18" charset="0"/>
                <a:ea typeface="Cambria Math" panose="02040503050406030204" pitchFamily="18" charset="0"/>
              </a:rPr>
              <a:t>y</a:t>
            </a:r>
            <a:r>
              <a:rPr lang="en-US" altLang="zh-CN" sz="1600" baseline="-25000" dirty="0">
                <a:latin typeface="Cambria Math" panose="02040503050406030204" pitchFamily="18" charset="0"/>
                <a:ea typeface="Cambria Math" panose="02040503050406030204" pitchFamily="18" charset="0"/>
              </a:rPr>
              <a:t>3</a:t>
            </a:r>
            <a:r>
              <a:rPr lang="en-US" altLang="zh-CN" sz="1600" dirty="0">
                <a:latin typeface="Cambria Math" panose="02040503050406030204" pitchFamily="18" charset="0"/>
                <a:ea typeface="Cambria Math" panose="02040503050406030204" pitchFamily="18" charset="0"/>
              </a:rPr>
              <a:t>,…,</a:t>
            </a:r>
            <a:r>
              <a:rPr lang="en-US" altLang="zh-CN" sz="1600" dirty="0" err="1">
                <a:latin typeface="Cambria Math" panose="02040503050406030204" pitchFamily="18" charset="0"/>
                <a:ea typeface="Cambria Math" panose="02040503050406030204" pitchFamily="18" charset="0"/>
              </a:rPr>
              <a:t>y</a:t>
            </a:r>
            <a:r>
              <a:rPr lang="en-US" altLang="zh-CN" sz="1600" baseline="-25000" dirty="0" err="1">
                <a:latin typeface="Cambria Math" panose="02040503050406030204" pitchFamily="18" charset="0"/>
                <a:ea typeface="Cambria Math" panose="02040503050406030204" pitchFamily="18" charset="0"/>
              </a:rPr>
              <a:t>n</a:t>
            </a:r>
            <a:r>
              <a:rPr lang="en-US" altLang="zh-CN" sz="1600" dirty="0">
                <a:latin typeface="Cambria Math" panose="02040503050406030204" pitchFamily="18" charset="0"/>
                <a:ea typeface="Cambria Math" panose="02040503050406030204" pitchFamily="18" charset="0"/>
              </a:rPr>
              <a:t>}</a:t>
            </a:r>
            <a:r>
              <a:rPr lang="zh-CN" altLang="en-US" sz="1600" dirty="0">
                <a:latin typeface="Microsoft YaHei" panose="020B0503020204020204" pitchFamily="34" charset="-122"/>
                <a:ea typeface="Microsoft YaHei" panose="020B0503020204020204" pitchFamily="34" charset="-122"/>
              </a:rPr>
              <a:t>为一个类别集合，计算：</a:t>
            </a:r>
            <a:endParaRPr lang="en-US" altLang="zh-CN" sz="1600" dirty="0">
              <a:latin typeface="Microsoft YaHei" panose="020B0503020204020204" pitchFamily="34" charset="-122"/>
              <a:ea typeface="Microsoft YaHei" panose="020B0503020204020204" pitchFamily="34" charset="-122"/>
            </a:endParaRPr>
          </a:p>
          <a:p>
            <a:pPr marL="1200150" lvl="2" indent="-285750">
              <a:lnSpc>
                <a:spcPct val="150000"/>
              </a:lnSpc>
              <a:spcBef>
                <a:spcPts val="0"/>
              </a:spcBef>
              <a:buFont typeface="Arial" panose="020B0604020202020204" pitchFamily="34" charset="0"/>
              <a:buChar char="•"/>
            </a:pPr>
            <a:endParaRPr lang="zh-CN" altLang="en-US" dirty="0"/>
          </a:p>
        </p:txBody>
      </p:sp>
      <p:sp>
        <p:nvSpPr>
          <p:cNvPr id="5" name="AutoShape 2" descr="公式">
            <a:extLst>
              <a:ext uri="{FF2B5EF4-FFF2-40B4-BE49-F238E27FC236}">
                <a16:creationId xmlns:a16="http://schemas.microsoft.com/office/drawing/2014/main" id="{8F2F6B33-C009-DD6B-C7B3-5B8ADD0B380D}"/>
              </a:ext>
            </a:extLst>
          </p:cNvPr>
          <p:cNvSpPr>
            <a:spLocks noChangeAspect="1" noChangeArrowheads="1"/>
          </p:cNvSpPr>
          <p:nvPr/>
        </p:nvSpPr>
        <p:spPr bwMode="auto">
          <a:xfrm>
            <a:off x="2935288"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AutoShape 3" descr="公式">
            <a:extLst>
              <a:ext uri="{FF2B5EF4-FFF2-40B4-BE49-F238E27FC236}">
                <a16:creationId xmlns:a16="http://schemas.microsoft.com/office/drawing/2014/main" id="{EEDB6069-BB8D-77A1-EF5D-BCC53B7EC311}"/>
              </a:ext>
            </a:extLst>
          </p:cNvPr>
          <p:cNvSpPr>
            <a:spLocks noChangeAspect="1" noChangeArrowheads="1"/>
          </p:cNvSpPr>
          <p:nvPr/>
        </p:nvSpPr>
        <p:spPr bwMode="auto">
          <a:xfrm>
            <a:off x="6510338"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17762" name="Picture 2" descr="朴素贝叶斯算法; 条件独立假设与朴素贝叶斯;">
            <a:extLst>
              <a:ext uri="{FF2B5EF4-FFF2-40B4-BE49-F238E27FC236}">
                <a16:creationId xmlns:a16="http://schemas.microsoft.com/office/drawing/2014/main" id="{37CAAB05-9122-4FDA-3928-E3F1B70636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269351"/>
            <a:ext cx="9144000" cy="3479800"/>
          </a:xfrm>
          <a:prstGeom prst="rect">
            <a:avLst/>
          </a:prstGeom>
          <a:noFill/>
          <a:extLst>
            <a:ext uri="{909E8E84-426E-40DD-AFC4-6F175D3DCCD1}">
              <a14:hiddenFill xmlns:a14="http://schemas.microsoft.com/office/drawing/2010/main">
                <a:solidFill>
                  <a:srgbClr val="FFFFFF"/>
                </a:solidFill>
              </a14:hiddenFill>
            </a:ext>
          </a:extLst>
        </p:spPr>
      </p:pic>
      <p:pic>
        <p:nvPicPr>
          <p:cNvPr id="7" name="图片 6">
            <a:extLst>
              <a:ext uri="{FF2B5EF4-FFF2-40B4-BE49-F238E27FC236}">
                <a16:creationId xmlns:a16="http://schemas.microsoft.com/office/drawing/2014/main" id="{F9F7AD0F-357D-ACC9-3206-7B9DABECD39C}"/>
              </a:ext>
            </a:extLst>
          </p:cNvPr>
          <p:cNvPicPr>
            <a:picLocks noChangeAspect="1"/>
          </p:cNvPicPr>
          <p:nvPr/>
        </p:nvPicPr>
        <p:blipFill>
          <a:blip r:embed="rId3"/>
          <a:stretch>
            <a:fillRect/>
          </a:stretch>
        </p:blipFill>
        <p:spPr>
          <a:xfrm>
            <a:off x="2353841" y="2396158"/>
            <a:ext cx="4418768" cy="257177"/>
          </a:xfrm>
          <a:prstGeom prst="rect">
            <a:avLst/>
          </a:prstGeom>
        </p:spPr>
      </p:pic>
      <p:pic>
        <p:nvPicPr>
          <p:cNvPr id="9" name="图片 8">
            <a:extLst>
              <a:ext uri="{FF2B5EF4-FFF2-40B4-BE49-F238E27FC236}">
                <a16:creationId xmlns:a16="http://schemas.microsoft.com/office/drawing/2014/main" id="{6CE0660C-989E-B88B-2AC7-BDA0DFFC7A26}"/>
              </a:ext>
            </a:extLst>
          </p:cNvPr>
          <p:cNvPicPr>
            <a:picLocks noChangeAspect="1"/>
          </p:cNvPicPr>
          <p:nvPr/>
        </p:nvPicPr>
        <p:blipFill>
          <a:blip r:embed="rId4"/>
          <a:stretch>
            <a:fillRect/>
          </a:stretch>
        </p:blipFill>
        <p:spPr>
          <a:xfrm>
            <a:off x="1505659" y="2831631"/>
            <a:ext cx="6132682" cy="257177"/>
          </a:xfrm>
          <a:prstGeom prst="rect">
            <a:avLst/>
          </a:prstGeom>
        </p:spPr>
      </p:pic>
    </p:spTree>
    <p:extLst>
      <p:ext uri="{BB962C8B-B14F-4D97-AF65-F5344CB8AC3E}">
        <p14:creationId xmlns:p14="http://schemas.microsoft.com/office/powerpoint/2010/main" val="16733301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t>3.</a:t>
            </a:r>
            <a:r>
              <a:rPr lang="zh-CN" altLang="en-US" dirty="0"/>
              <a:t>贝叶斯公式与条件独立假设</a:t>
            </a:r>
          </a:p>
        </p:txBody>
      </p:sp>
      <p:sp>
        <p:nvSpPr>
          <p:cNvPr id="4" name="内容占位符 3"/>
          <p:cNvSpPr>
            <a:spLocks noGrp="1"/>
          </p:cNvSpPr>
          <p:nvPr>
            <p:ph idx="1"/>
          </p:nvPr>
        </p:nvSpPr>
        <p:spPr>
          <a:xfrm>
            <a:off x="260350" y="1008065"/>
            <a:ext cx="8425619" cy="4001186"/>
          </a:xfrm>
        </p:spPr>
        <p:txBody>
          <a:bodyPr>
            <a:noAutofit/>
          </a:bodyPr>
          <a:lstStyle/>
          <a:p>
            <a:pPr marL="285750" indent="-285750">
              <a:lnSpc>
                <a:spcPct val="130000"/>
              </a:lnSpc>
              <a:spcBef>
                <a:spcPts val="600"/>
              </a:spcBef>
            </a:pPr>
            <a:r>
              <a:rPr lang="zh-CN" altLang="en-US" dirty="0"/>
              <a:t>条件独立假设与朴素贝叶斯</a:t>
            </a:r>
            <a:endParaRPr lang="en-US" altLang="zh-CN" dirty="0"/>
          </a:p>
          <a:p>
            <a:pPr marL="800100" lvl="1" indent="-342900">
              <a:lnSpc>
                <a:spcPct val="130000"/>
              </a:lnSpc>
              <a:spcBef>
                <a:spcPts val="600"/>
              </a:spcBef>
              <a:buFont typeface="Wingdings" pitchFamily="2" charset="2"/>
              <a:buChar char="Ø"/>
            </a:pPr>
            <a:r>
              <a:rPr lang="zh-CN" altLang="en-US" sz="1800" dirty="0">
                <a:latin typeface="Microsoft YaHei" panose="020B0503020204020204" pitchFamily="34" charset="-122"/>
                <a:ea typeface="Microsoft YaHei" panose="020B0503020204020204" pitchFamily="34" charset="-122"/>
              </a:rPr>
              <a:t>求解</a:t>
            </a:r>
            <a:r>
              <a:rPr lang="en-US" altLang="zh-CN" sz="1800" dirty="0">
                <a:latin typeface="Cambria Math" panose="02040503050406030204" pitchFamily="18" charset="0"/>
                <a:ea typeface="Cambria Math" panose="02040503050406030204" pitchFamily="18" charset="0"/>
              </a:rPr>
              <a:t>P(</a:t>
            </a:r>
            <a:r>
              <a:rPr lang="en-US" altLang="zh-CN" sz="1800" dirty="0" err="1">
                <a:latin typeface="Cambria Math" panose="02040503050406030204" pitchFamily="18" charset="0"/>
                <a:ea typeface="Cambria Math" panose="02040503050406030204" pitchFamily="18" charset="0"/>
              </a:rPr>
              <a:t>y</a:t>
            </a:r>
            <a:r>
              <a:rPr lang="en-US" altLang="zh-CN" sz="1800" baseline="-25000" dirty="0" err="1">
                <a:latin typeface="Cambria Math" panose="02040503050406030204" pitchFamily="18" charset="0"/>
                <a:ea typeface="Cambria Math" panose="02040503050406030204" pitchFamily="18" charset="0"/>
              </a:rPr>
              <a:t>k</a:t>
            </a:r>
            <a:r>
              <a:rPr lang="en-US" altLang="zh-CN" sz="1800" dirty="0">
                <a:latin typeface="Cambria Math" panose="02040503050406030204" pitchFamily="18" charset="0"/>
                <a:ea typeface="Cambria Math" panose="02040503050406030204" pitchFamily="18" charset="0"/>
              </a:rPr>
              <a:t>| X)</a:t>
            </a:r>
            <a:r>
              <a:rPr lang="zh-CN" altLang="en-US" sz="1800" b="0" i="0" dirty="0">
                <a:effectLst/>
                <a:latin typeface="Microsoft YaHei" panose="020B0503020204020204" pitchFamily="34" charset="-122"/>
                <a:ea typeface="Microsoft YaHei" panose="020B0503020204020204" pitchFamily="34" charset="-122"/>
              </a:rPr>
              <a:t>需要分别求出在第三项中的各个条件概率，其步骤是</a:t>
            </a:r>
            <a:r>
              <a:rPr lang="zh-CN" altLang="en-US" sz="1800" b="0" i="0" dirty="0">
                <a:solidFill>
                  <a:srgbClr val="333333"/>
                </a:solidFill>
                <a:effectLst/>
                <a:latin typeface="Microsoft YaHei" panose="020B0503020204020204" pitchFamily="34" charset="-122"/>
                <a:ea typeface="Microsoft YaHei" panose="020B0503020204020204" pitchFamily="34" charset="-122"/>
              </a:rPr>
              <a:t>：</a:t>
            </a:r>
            <a:endParaRPr lang="en-US" altLang="zh-CN" sz="1800" b="0" i="0" dirty="0">
              <a:solidFill>
                <a:srgbClr val="333333"/>
              </a:solidFill>
              <a:effectLst/>
              <a:latin typeface="Microsoft YaHei" panose="020B0503020204020204" pitchFamily="34" charset="-122"/>
              <a:ea typeface="Microsoft YaHei" panose="020B0503020204020204" pitchFamily="34" charset="-122"/>
            </a:endParaRPr>
          </a:p>
          <a:p>
            <a:pPr marL="1257300" lvl="2" indent="-342900">
              <a:lnSpc>
                <a:spcPct val="130000"/>
              </a:lnSpc>
              <a:spcBef>
                <a:spcPts val="600"/>
              </a:spcBef>
              <a:buFont typeface="Arial" panose="020B0604020202020204" pitchFamily="34" charset="0"/>
              <a:buChar char="•"/>
            </a:pPr>
            <a:r>
              <a:rPr lang="zh-CN" altLang="en-US" sz="1600" b="0" i="0" dirty="0">
                <a:effectLst/>
                <a:latin typeface="Microsoft YaHei" panose="020B0503020204020204" pitchFamily="34" charset="-122"/>
                <a:ea typeface="Microsoft YaHei" panose="020B0503020204020204" pitchFamily="34" charset="-122"/>
              </a:rPr>
              <a:t>找到一个已知分类的待分类项集合，这个集合叫做训练样本集</a:t>
            </a:r>
          </a:p>
          <a:p>
            <a:pPr marL="1257300" lvl="2" indent="-342900">
              <a:lnSpc>
                <a:spcPct val="130000"/>
              </a:lnSpc>
              <a:spcBef>
                <a:spcPts val="600"/>
              </a:spcBef>
              <a:buFont typeface="Arial" panose="020B0604020202020204" pitchFamily="34" charset="0"/>
              <a:buChar char="•"/>
            </a:pPr>
            <a:r>
              <a:rPr lang="zh-CN" altLang="en-US" sz="1600" b="0" i="0" dirty="0">
                <a:effectLst/>
                <a:latin typeface="Microsoft YaHei" panose="020B0503020204020204" pitchFamily="34" charset="-122"/>
                <a:ea typeface="Microsoft YaHei" panose="020B0503020204020204" pitchFamily="34" charset="-122"/>
              </a:rPr>
              <a:t>统计得到在各类别下各个特征属性的条件概率估计</a:t>
            </a:r>
          </a:p>
          <a:p>
            <a:pPr marL="800100" lvl="1" indent="-342900">
              <a:lnSpc>
                <a:spcPct val="130000"/>
              </a:lnSpc>
              <a:spcBef>
                <a:spcPts val="600"/>
              </a:spcBef>
              <a:buFont typeface="Wingdings" pitchFamily="2" charset="2"/>
              <a:buChar char="Ø"/>
            </a:pPr>
            <a:endParaRPr lang="zh-CN" altLang="en-US" sz="1800" dirty="0"/>
          </a:p>
        </p:txBody>
      </p:sp>
      <p:sp>
        <p:nvSpPr>
          <p:cNvPr id="5" name="AutoShape 2" descr="公式">
            <a:extLst>
              <a:ext uri="{FF2B5EF4-FFF2-40B4-BE49-F238E27FC236}">
                <a16:creationId xmlns:a16="http://schemas.microsoft.com/office/drawing/2014/main" id="{8F2F6B33-C009-DD6B-C7B3-5B8ADD0B380D}"/>
              </a:ext>
            </a:extLst>
          </p:cNvPr>
          <p:cNvSpPr>
            <a:spLocks noChangeAspect="1" noChangeArrowheads="1"/>
          </p:cNvSpPr>
          <p:nvPr/>
        </p:nvSpPr>
        <p:spPr bwMode="auto">
          <a:xfrm>
            <a:off x="2935288"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AutoShape 3" descr="公式">
            <a:extLst>
              <a:ext uri="{FF2B5EF4-FFF2-40B4-BE49-F238E27FC236}">
                <a16:creationId xmlns:a16="http://schemas.microsoft.com/office/drawing/2014/main" id="{EEDB6069-BB8D-77A1-EF5D-BCC53B7EC311}"/>
              </a:ext>
            </a:extLst>
          </p:cNvPr>
          <p:cNvSpPr>
            <a:spLocks noChangeAspect="1" noChangeArrowheads="1"/>
          </p:cNvSpPr>
          <p:nvPr/>
        </p:nvSpPr>
        <p:spPr bwMode="auto">
          <a:xfrm>
            <a:off x="6510338"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1" name="图片 10">
            <a:extLst>
              <a:ext uri="{FF2B5EF4-FFF2-40B4-BE49-F238E27FC236}">
                <a16:creationId xmlns:a16="http://schemas.microsoft.com/office/drawing/2014/main" id="{1755C910-909F-563A-10EC-230684C94682}"/>
              </a:ext>
            </a:extLst>
          </p:cNvPr>
          <p:cNvPicPr>
            <a:picLocks noChangeAspect="1"/>
          </p:cNvPicPr>
          <p:nvPr/>
        </p:nvPicPr>
        <p:blipFill>
          <a:blip r:embed="rId2"/>
          <a:stretch>
            <a:fillRect/>
          </a:stretch>
        </p:blipFill>
        <p:spPr>
          <a:xfrm>
            <a:off x="3263899" y="2730730"/>
            <a:ext cx="2552109" cy="189684"/>
          </a:xfrm>
          <a:prstGeom prst="rect">
            <a:avLst/>
          </a:prstGeom>
        </p:spPr>
      </p:pic>
      <p:pic>
        <p:nvPicPr>
          <p:cNvPr id="13" name="图片 12">
            <a:extLst>
              <a:ext uri="{FF2B5EF4-FFF2-40B4-BE49-F238E27FC236}">
                <a16:creationId xmlns:a16="http://schemas.microsoft.com/office/drawing/2014/main" id="{5655709A-D3A5-F1D9-121F-84ABFC53B082}"/>
              </a:ext>
            </a:extLst>
          </p:cNvPr>
          <p:cNvPicPr>
            <a:picLocks noChangeAspect="1"/>
          </p:cNvPicPr>
          <p:nvPr/>
        </p:nvPicPr>
        <p:blipFill>
          <a:blip r:embed="rId3"/>
          <a:stretch>
            <a:fillRect/>
          </a:stretch>
        </p:blipFill>
        <p:spPr>
          <a:xfrm>
            <a:off x="3240088" y="3113056"/>
            <a:ext cx="2586586" cy="189683"/>
          </a:xfrm>
          <a:prstGeom prst="rect">
            <a:avLst/>
          </a:prstGeom>
        </p:spPr>
      </p:pic>
      <p:pic>
        <p:nvPicPr>
          <p:cNvPr id="15" name="图片 14">
            <a:extLst>
              <a:ext uri="{FF2B5EF4-FFF2-40B4-BE49-F238E27FC236}">
                <a16:creationId xmlns:a16="http://schemas.microsoft.com/office/drawing/2014/main" id="{76BA725A-7C9B-FF89-0E81-AF62EC2A3241}"/>
              </a:ext>
            </a:extLst>
          </p:cNvPr>
          <p:cNvPicPr>
            <a:picLocks noChangeAspect="1"/>
          </p:cNvPicPr>
          <p:nvPr/>
        </p:nvPicPr>
        <p:blipFill>
          <a:blip r:embed="rId4"/>
          <a:stretch>
            <a:fillRect/>
          </a:stretch>
        </p:blipFill>
        <p:spPr>
          <a:xfrm>
            <a:off x="4423436" y="2974005"/>
            <a:ext cx="286784" cy="86035"/>
          </a:xfrm>
          <a:prstGeom prst="rect">
            <a:avLst/>
          </a:prstGeom>
        </p:spPr>
      </p:pic>
      <p:pic>
        <p:nvPicPr>
          <p:cNvPr id="117774" name="Picture 14" descr="朴素贝叶斯算法; 条件独立假设与朴素贝叶斯;">
            <a:extLst>
              <a:ext uri="{FF2B5EF4-FFF2-40B4-BE49-F238E27FC236}">
                <a16:creationId xmlns:a16="http://schemas.microsoft.com/office/drawing/2014/main" id="{25BF5556-E9CE-50DA-0420-E3E61324A33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3390344"/>
            <a:ext cx="9144000" cy="3479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07684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t>3.</a:t>
            </a:r>
            <a:r>
              <a:rPr lang="zh-CN" altLang="en-US" dirty="0"/>
              <a:t>贝叶斯公式与条件独立假设</a:t>
            </a:r>
          </a:p>
        </p:txBody>
      </p:sp>
      <p:sp>
        <p:nvSpPr>
          <p:cNvPr id="4" name="内容占位符 3"/>
          <p:cNvSpPr>
            <a:spLocks noGrp="1"/>
          </p:cNvSpPr>
          <p:nvPr>
            <p:ph idx="1"/>
          </p:nvPr>
        </p:nvSpPr>
        <p:spPr>
          <a:xfrm>
            <a:off x="260350" y="1008065"/>
            <a:ext cx="8415817" cy="2420935"/>
          </a:xfrm>
        </p:spPr>
        <p:txBody>
          <a:bodyPr>
            <a:noAutofit/>
          </a:bodyPr>
          <a:lstStyle/>
          <a:p>
            <a:pPr marL="285750" indent="-285750">
              <a:lnSpc>
                <a:spcPct val="130000"/>
              </a:lnSpc>
              <a:spcBef>
                <a:spcPts val="600"/>
              </a:spcBef>
            </a:pPr>
            <a:r>
              <a:rPr lang="zh-CN" altLang="en-US" dirty="0"/>
              <a:t>条件独立假设与朴素贝叶斯</a:t>
            </a:r>
            <a:endParaRPr lang="en-US" altLang="zh-CN" dirty="0"/>
          </a:p>
          <a:p>
            <a:pPr marL="800100" lvl="1" indent="-342900">
              <a:lnSpc>
                <a:spcPct val="130000"/>
              </a:lnSpc>
              <a:spcBef>
                <a:spcPts val="600"/>
              </a:spcBef>
              <a:buFont typeface="Wingdings" pitchFamily="2" charset="2"/>
              <a:buChar char="Ø"/>
            </a:pPr>
            <a:r>
              <a:rPr lang="zh-CN" altLang="en-US" sz="1800" dirty="0">
                <a:latin typeface="Microsoft YaHei" panose="020B0503020204020204" pitchFamily="34" charset="-122"/>
                <a:ea typeface="Microsoft YaHei" panose="020B0503020204020204" pitchFamily="34" charset="-122"/>
              </a:rPr>
              <a:t>求解</a:t>
            </a:r>
            <a:r>
              <a:rPr lang="en-US" altLang="zh-CN" sz="1800" dirty="0">
                <a:latin typeface="Cambria Math" panose="02040503050406030204" pitchFamily="18" charset="0"/>
                <a:ea typeface="Cambria Math" panose="02040503050406030204" pitchFamily="18" charset="0"/>
              </a:rPr>
              <a:t>P(</a:t>
            </a:r>
            <a:r>
              <a:rPr lang="en-US" altLang="zh-CN" sz="1800" dirty="0" err="1">
                <a:latin typeface="Cambria Math" panose="02040503050406030204" pitchFamily="18" charset="0"/>
                <a:ea typeface="Cambria Math" panose="02040503050406030204" pitchFamily="18" charset="0"/>
              </a:rPr>
              <a:t>y</a:t>
            </a:r>
            <a:r>
              <a:rPr lang="en-US" altLang="zh-CN" sz="1800" baseline="-25000" dirty="0" err="1">
                <a:latin typeface="Cambria Math" panose="02040503050406030204" pitchFamily="18" charset="0"/>
                <a:ea typeface="Cambria Math" panose="02040503050406030204" pitchFamily="18" charset="0"/>
              </a:rPr>
              <a:t>k</a:t>
            </a:r>
            <a:r>
              <a:rPr lang="en-US" altLang="zh-CN" sz="1800" dirty="0">
                <a:latin typeface="Cambria Math" panose="02040503050406030204" pitchFamily="18" charset="0"/>
                <a:ea typeface="Cambria Math" panose="02040503050406030204" pitchFamily="18" charset="0"/>
              </a:rPr>
              <a:t>| X)</a:t>
            </a:r>
            <a:r>
              <a:rPr lang="zh-CN" altLang="en-US" sz="1800" b="0" i="0" dirty="0">
                <a:effectLst/>
                <a:latin typeface="Microsoft YaHei" panose="020B0503020204020204" pitchFamily="34" charset="-122"/>
                <a:ea typeface="Microsoft YaHei" panose="020B0503020204020204" pitchFamily="34" charset="-122"/>
              </a:rPr>
              <a:t>需要分别求出在第三项中的各个条件概率，其步骤是</a:t>
            </a:r>
            <a:r>
              <a:rPr lang="zh-CN" altLang="en-US" sz="1800" b="0" i="0" dirty="0">
                <a:solidFill>
                  <a:srgbClr val="333333"/>
                </a:solidFill>
                <a:effectLst/>
                <a:latin typeface="Microsoft YaHei" panose="020B0503020204020204" pitchFamily="34" charset="-122"/>
                <a:ea typeface="Microsoft YaHei" panose="020B0503020204020204" pitchFamily="34" charset="-122"/>
              </a:rPr>
              <a:t>：</a:t>
            </a:r>
            <a:endParaRPr lang="en-US" altLang="zh-CN" sz="1800" b="0" i="0" dirty="0">
              <a:solidFill>
                <a:srgbClr val="333333"/>
              </a:solidFill>
              <a:effectLst/>
              <a:latin typeface="Microsoft YaHei" panose="020B0503020204020204" pitchFamily="34" charset="-122"/>
              <a:ea typeface="Microsoft YaHei" panose="020B0503020204020204" pitchFamily="34" charset="-122"/>
            </a:endParaRPr>
          </a:p>
          <a:p>
            <a:pPr marL="1257300" lvl="2" indent="-342900">
              <a:lnSpc>
                <a:spcPct val="130000"/>
              </a:lnSpc>
              <a:spcBef>
                <a:spcPts val="600"/>
              </a:spcBef>
              <a:buFont typeface="Arial" panose="020B0604020202020204" pitchFamily="34" charset="0"/>
              <a:buChar char="•"/>
            </a:pPr>
            <a:r>
              <a:rPr lang="zh-CN" altLang="en-US" sz="1600" b="0" i="0" dirty="0">
                <a:effectLst/>
                <a:latin typeface="Microsoft YaHei" panose="020B0503020204020204" pitchFamily="34" charset="-122"/>
                <a:ea typeface="Microsoft YaHei" panose="020B0503020204020204" pitchFamily="34" charset="-122"/>
              </a:rPr>
              <a:t>找到一个已知分类的待分类项集合，这个集合叫做训练样本集</a:t>
            </a:r>
          </a:p>
          <a:p>
            <a:pPr marL="1257300" lvl="2" indent="-342900">
              <a:lnSpc>
                <a:spcPct val="130000"/>
              </a:lnSpc>
              <a:spcBef>
                <a:spcPts val="600"/>
              </a:spcBef>
              <a:buFont typeface="Arial" panose="020B0604020202020204" pitchFamily="34" charset="0"/>
              <a:buChar char="•"/>
            </a:pPr>
            <a:r>
              <a:rPr lang="zh-CN" altLang="en-US" sz="1600" b="0" i="0" dirty="0">
                <a:effectLst/>
                <a:latin typeface="Microsoft YaHei" panose="020B0503020204020204" pitchFamily="34" charset="-122"/>
                <a:ea typeface="Microsoft YaHei" panose="020B0503020204020204" pitchFamily="34" charset="-122"/>
              </a:rPr>
              <a:t>统计得到在各类别下各个特征属性的条件概率估计</a:t>
            </a:r>
          </a:p>
          <a:p>
            <a:pPr marL="800100" lvl="1" indent="-342900">
              <a:lnSpc>
                <a:spcPct val="130000"/>
              </a:lnSpc>
              <a:spcBef>
                <a:spcPts val="600"/>
              </a:spcBef>
              <a:buFont typeface="Wingdings" pitchFamily="2" charset="2"/>
              <a:buChar char="Ø"/>
            </a:pPr>
            <a:endParaRPr lang="zh-CN" altLang="en-US" sz="1800" dirty="0"/>
          </a:p>
        </p:txBody>
      </p:sp>
      <p:sp>
        <p:nvSpPr>
          <p:cNvPr id="5" name="AutoShape 2" descr="公式">
            <a:extLst>
              <a:ext uri="{FF2B5EF4-FFF2-40B4-BE49-F238E27FC236}">
                <a16:creationId xmlns:a16="http://schemas.microsoft.com/office/drawing/2014/main" id="{8F2F6B33-C009-DD6B-C7B3-5B8ADD0B380D}"/>
              </a:ext>
            </a:extLst>
          </p:cNvPr>
          <p:cNvSpPr>
            <a:spLocks noChangeAspect="1" noChangeArrowheads="1"/>
          </p:cNvSpPr>
          <p:nvPr/>
        </p:nvSpPr>
        <p:spPr bwMode="auto">
          <a:xfrm>
            <a:off x="2935288"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AutoShape 3" descr="公式">
            <a:extLst>
              <a:ext uri="{FF2B5EF4-FFF2-40B4-BE49-F238E27FC236}">
                <a16:creationId xmlns:a16="http://schemas.microsoft.com/office/drawing/2014/main" id="{EEDB6069-BB8D-77A1-EF5D-BCC53B7EC311}"/>
              </a:ext>
            </a:extLst>
          </p:cNvPr>
          <p:cNvSpPr>
            <a:spLocks noChangeAspect="1" noChangeArrowheads="1"/>
          </p:cNvSpPr>
          <p:nvPr/>
        </p:nvSpPr>
        <p:spPr bwMode="auto">
          <a:xfrm>
            <a:off x="6510338"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1" name="图片 10">
            <a:extLst>
              <a:ext uri="{FF2B5EF4-FFF2-40B4-BE49-F238E27FC236}">
                <a16:creationId xmlns:a16="http://schemas.microsoft.com/office/drawing/2014/main" id="{1755C910-909F-563A-10EC-230684C94682}"/>
              </a:ext>
            </a:extLst>
          </p:cNvPr>
          <p:cNvPicPr>
            <a:picLocks noChangeAspect="1"/>
          </p:cNvPicPr>
          <p:nvPr/>
        </p:nvPicPr>
        <p:blipFill>
          <a:blip r:embed="rId2"/>
          <a:stretch>
            <a:fillRect/>
          </a:stretch>
        </p:blipFill>
        <p:spPr>
          <a:xfrm>
            <a:off x="3263899" y="2730730"/>
            <a:ext cx="2552109" cy="189684"/>
          </a:xfrm>
          <a:prstGeom prst="rect">
            <a:avLst/>
          </a:prstGeom>
        </p:spPr>
      </p:pic>
      <p:pic>
        <p:nvPicPr>
          <p:cNvPr id="13" name="图片 12">
            <a:extLst>
              <a:ext uri="{FF2B5EF4-FFF2-40B4-BE49-F238E27FC236}">
                <a16:creationId xmlns:a16="http://schemas.microsoft.com/office/drawing/2014/main" id="{5655709A-D3A5-F1D9-121F-84ABFC53B082}"/>
              </a:ext>
            </a:extLst>
          </p:cNvPr>
          <p:cNvPicPr>
            <a:picLocks noChangeAspect="1"/>
          </p:cNvPicPr>
          <p:nvPr/>
        </p:nvPicPr>
        <p:blipFill>
          <a:blip r:embed="rId3"/>
          <a:stretch>
            <a:fillRect/>
          </a:stretch>
        </p:blipFill>
        <p:spPr>
          <a:xfrm>
            <a:off x="3240088" y="3113056"/>
            <a:ext cx="2586586" cy="189683"/>
          </a:xfrm>
          <a:prstGeom prst="rect">
            <a:avLst/>
          </a:prstGeom>
        </p:spPr>
      </p:pic>
      <p:pic>
        <p:nvPicPr>
          <p:cNvPr id="15" name="图片 14">
            <a:extLst>
              <a:ext uri="{FF2B5EF4-FFF2-40B4-BE49-F238E27FC236}">
                <a16:creationId xmlns:a16="http://schemas.microsoft.com/office/drawing/2014/main" id="{76BA725A-7C9B-FF89-0E81-AF62EC2A3241}"/>
              </a:ext>
            </a:extLst>
          </p:cNvPr>
          <p:cNvPicPr>
            <a:picLocks noChangeAspect="1"/>
          </p:cNvPicPr>
          <p:nvPr/>
        </p:nvPicPr>
        <p:blipFill>
          <a:blip r:embed="rId4"/>
          <a:stretch>
            <a:fillRect/>
          </a:stretch>
        </p:blipFill>
        <p:spPr>
          <a:xfrm>
            <a:off x="4423436" y="2974005"/>
            <a:ext cx="286784" cy="86035"/>
          </a:xfrm>
          <a:prstGeom prst="rect">
            <a:avLst/>
          </a:prstGeom>
        </p:spPr>
      </p:pic>
      <p:sp>
        <p:nvSpPr>
          <p:cNvPr id="2" name="内容占位符 3">
            <a:extLst>
              <a:ext uri="{FF2B5EF4-FFF2-40B4-BE49-F238E27FC236}">
                <a16:creationId xmlns:a16="http://schemas.microsoft.com/office/drawing/2014/main" id="{E4BF5569-F72F-7BDF-4121-7742ECBB1550}"/>
              </a:ext>
            </a:extLst>
          </p:cNvPr>
          <p:cNvSpPr txBox="1">
            <a:spLocks/>
          </p:cNvSpPr>
          <p:nvPr/>
        </p:nvSpPr>
        <p:spPr>
          <a:xfrm>
            <a:off x="250548" y="3407137"/>
            <a:ext cx="8633102" cy="2983030"/>
          </a:xfrm>
          <a:prstGeom prst="rect">
            <a:avLst/>
          </a:prstGeom>
        </p:spPr>
        <p:txBody>
          <a:bodyPr vert="horz" lIns="91440" tIns="46800" rIns="91440" bIns="45720" rtlCol="0">
            <a:noAutofit/>
          </a:bodyPr>
          <a:lstStyle>
            <a:lvl1pPr marL="228600" indent="-360000" algn="l" defTabSz="914400" rtl="0" eaLnBrk="1" latinLnBrk="0" hangingPunct="1">
              <a:lnSpc>
                <a:spcPct val="90000"/>
              </a:lnSpc>
              <a:spcBef>
                <a:spcPts val="1000"/>
              </a:spcBef>
              <a:buClr>
                <a:schemeClr val="accent1"/>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chemeClr val="accent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chemeClr val="accent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800100" lvl="1" indent="-342900">
              <a:lnSpc>
                <a:spcPct val="130000"/>
              </a:lnSpc>
              <a:spcBef>
                <a:spcPts val="600"/>
              </a:spcBef>
              <a:buFont typeface="Wingdings" panose="05000000000000000000" pitchFamily="2" charset="2"/>
              <a:buChar char="Ø"/>
            </a:pPr>
            <a:r>
              <a:rPr lang="zh-CN" altLang="en-US" sz="1600" dirty="0">
                <a:latin typeface="Microsoft YaHei" panose="020B0503020204020204" pitchFamily="34" charset="-122"/>
                <a:ea typeface="Microsoft YaHei" panose="020B0503020204020204" pitchFamily="34" charset="-122"/>
              </a:rPr>
              <a:t>在朴素贝叶斯算法中，待分类项的每个特征属性都是条件独立的，由贝叶斯公式</a:t>
            </a:r>
            <a:r>
              <a:rPr lang="zh-CN" altLang="en-US" sz="1800" dirty="0">
                <a:solidFill>
                  <a:srgbClr val="333333"/>
                </a:solidFill>
                <a:latin typeface="Microsoft YaHei" panose="020B0503020204020204" pitchFamily="34" charset="-122"/>
                <a:ea typeface="Microsoft YaHei" panose="020B0503020204020204" pitchFamily="34" charset="-122"/>
              </a:rPr>
              <a:t>：</a:t>
            </a:r>
            <a:endParaRPr lang="en-US" altLang="zh-CN" sz="1800" dirty="0">
              <a:solidFill>
                <a:srgbClr val="333333"/>
              </a:solidFill>
              <a:latin typeface="Microsoft YaHei" panose="020B0503020204020204" pitchFamily="34" charset="-122"/>
              <a:ea typeface="Microsoft YaHei" panose="020B0503020204020204" pitchFamily="34" charset="-122"/>
            </a:endParaRPr>
          </a:p>
          <a:p>
            <a:pPr marL="800100" lvl="1" indent="-342900">
              <a:lnSpc>
                <a:spcPct val="130000"/>
              </a:lnSpc>
              <a:spcBef>
                <a:spcPts val="600"/>
              </a:spcBef>
              <a:buFont typeface="Wingdings" panose="05000000000000000000" pitchFamily="2" charset="2"/>
              <a:buChar char="Ø"/>
            </a:pPr>
            <a:endParaRPr lang="en-US" altLang="zh-CN" sz="1800" dirty="0">
              <a:solidFill>
                <a:srgbClr val="333333"/>
              </a:solidFill>
              <a:latin typeface="Microsoft YaHei" panose="020B0503020204020204" pitchFamily="34" charset="-122"/>
              <a:ea typeface="Microsoft YaHei" panose="020B0503020204020204" pitchFamily="34" charset="-122"/>
            </a:endParaRPr>
          </a:p>
          <a:p>
            <a:pPr marL="800100" lvl="1" indent="-342900">
              <a:lnSpc>
                <a:spcPct val="130000"/>
              </a:lnSpc>
              <a:spcBef>
                <a:spcPts val="600"/>
              </a:spcBef>
              <a:buFont typeface="Wingdings" panose="05000000000000000000" pitchFamily="2" charset="2"/>
              <a:buChar char="Ø"/>
            </a:pPr>
            <a:r>
              <a:rPr lang="zh-CN" altLang="en-US" sz="1600" b="0" i="0" dirty="0">
                <a:effectLst/>
                <a:latin typeface="Microsoft YaHei" panose="020B0503020204020204" pitchFamily="34" charset="-122"/>
                <a:ea typeface="Microsoft YaHei" panose="020B0503020204020204" pitchFamily="34" charset="-122"/>
              </a:rPr>
              <a:t>因为分母相当于在数据库中</a:t>
            </a:r>
            <a:r>
              <a:rPr lang="en-US" altLang="zh-CN" sz="1600" dirty="0">
                <a:latin typeface="Cambria Math" panose="02040503050406030204" pitchFamily="18" charset="0"/>
                <a:ea typeface="Cambria Math" panose="02040503050406030204" pitchFamily="18" charset="0"/>
              </a:rPr>
              <a:t>X</a:t>
            </a:r>
            <a:r>
              <a:rPr lang="zh-CN" altLang="en-US" sz="1600" b="0" i="0" dirty="0">
                <a:effectLst/>
                <a:latin typeface="Microsoft YaHei" panose="020B0503020204020204" pitchFamily="34" charset="-122"/>
                <a:ea typeface="Microsoft YaHei" panose="020B0503020204020204" pitchFamily="34" charset="-122"/>
              </a:rPr>
              <a:t>存在的概率，所以对于任何一个待分类项来说</a:t>
            </a:r>
            <a:r>
              <a:rPr lang="en-US" altLang="zh-CN" sz="1600" dirty="0">
                <a:latin typeface="Cambria Math" panose="02040503050406030204" pitchFamily="18" charset="0"/>
                <a:ea typeface="Cambria Math" panose="02040503050406030204" pitchFamily="18" charset="0"/>
              </a:rPr>
              <a:t>P( X)</a:t>
            </a:r>
            <a:r>
              <a:rPr lang="zh-CN" altLang="en-US" sz="1600" b="0" i="0" dirty="0">
                <a:effectLst/>
                <a:latin typeface="Microsoft YaHei" panose="020B0503020204020204" pitchFamily="34" charset="-122"/>
                <a:ea typeface="Microsoft YaHei" panose="020B0503020204020204" pitchFamily="34" charset="-122"/>
              </a:rPr>
              <a:t>都是常数固定的。求后验概率</a:t>
            </a:r>
            <a:r>
              <a:rPr lang="en-US" altLang="zh-CN" sz="1600" dirty="0">
                <a:latin typeface="Cambria Math" panose="02040503050406030204" pitchFamily="18" charset="0"/>
                <a:ea typeface="Cambria Math" panose="02040503050406030204" pitchFamily="18" charset="0"/>
              </a:rPr>
              <a:t>P(</a:t>
            </a:r>
            <a:r>
              <a:rPr lang="en-US" altLang="zh-CN" sz="1600" dirty="0" err="1">
                <a:latin typeface="Cambria Math" panose="02040503050406030204" pitchFamily="18" charset="0"/>
                <a:ea typeface="Cambria Math" panose="02040503050406030204" pitchFamily="18" charset="0"/>
              </a:rPr>
              <a:t>y</a:t>
            </a:r>
            <a:r>
              <a:rPr lang="en-US" altLang="zh-CN" sz="1600" baseline="-25000" dirty="0" err="1">
                <a:latin typeface="Cambria Math" panose="02040503050406030204" pitchFamily="18" charset="0"/>
                <a:ea typeface="Cambria Math" panose="02040503050406030204" pitchFamily="18" charset="0"/>
              </a:rPr>
              <a:t>i</a:t>
            </a:r>
            <a:r>
              <a:rPr lang="en-US" altLang="zh-CN" sz="1600" dirty="0">
                <a:latin typeface="Cambria Math" panose="02040503050406030204" pitchFamily="18" charset="0"/>
                <a:ea typeface="Cambria Math" panose="02040503050406030204" pitchFamily="18" charset="0"/>
              </a:rPr>
              <a:t>| X)</a:t>
            </a:r>
            <a:r>
              <a:rPr lang="zh-CN" altLang="en-US" sz="1600" b="0" i="0" dirty="0">
                <a:effectLst/>
                <a:latin typeface="Microsoft YaHei" panose="020B0503020204020204" pitchFamily="34" charset="-122"/>
                <a:ea typeface="Microsoft YaHei" panose="020B0503020204020204" pitchFamily="34" charset="-122"/>
              </a:rPr>
              <a:t>时只用考虑分子即可</a:t>
            </a:r>
            <a:r>
              <a:rPr lang="en-US" altLang="zh-CN" sz="1600" b="0" i="0" dirty="0">
                <a:effectLst/>
                <a:latin typeface="Microsoft YaHei" panose="020B0503020204020204" pitchFamily="34" charset="-122"/>
                <a:ea typeface="Microsoft YaHei" panose="020B0503020204020204" pitchFamily="34" charset="-122"/>
              </a:rPr>
              <a:t>.</a:t>
            </a:r>
            <a:r>
              <a:rPr lang="zh-CN" altLang="en-US" sz="1600" b="0" i="0" dirty="0">
                <a:effectLst/>
                <a:latin typeface="Microsoft YaHei" panose="020B0503020204020204" pitchFamily="34" charset="-122"/>
                <a:ea typeface="Microsoft YaHei" panose="020B0503020204020204" pitchFamily="34" charset="-122"/>
              </a:rPr>
              <a:t>因为各特征值是独立的所以有：</a:t>
            </a:r>
            <a:endParaRPr lang="zh-CN" altLang="en-US" sz="1600" dirty="0">
              <a:latin typeface="Microsoft YaHei" panose="020B0503020204020204" pitchFamily="34" charset="-122"/>
              <a:ea typeface="Microsoft YaHei" panose="020B0503020204020204" pitchFamily="34" charset="-122"/>
            </a:endParaRPr>
          </a:p>
          <a:p>
            <a:pPr marL="457200" lvl="1" indent="0">
              <a:lnSpc>
                <a:spcPct val="130000"/>
              </a:lnSpc>
              <a:spcBef>
                <a:spcPts val="600"/>
              </a:spcBef>
              <a:buNone/>
            </a:pPr>
            <a:endParaRPr lang="zh-CN" altLang="en-US" sz="1800" dirty="0"/>
          </a:p>
        </p:txBody>
      </p:sp>
      <p:pic>
        <p:nvPicPr>
          <p:cNvPr id="8" name="图片 7">
            <a:extLst>
              <a:ext uri="{FF2B5EF4-FFF2-40B4-BE49-F238E27FC236}">
                <a16:creationId xmlns:a16="http://schemas.microsoft.com/office/drawing/2014/main" id="{7276D5E8-028E-800D-3542-3CDE9E1B52C6}"/>
              </a:ext>
            </a:extLst>
          </p:cNvPr>
          <p:cNvPicPr>
            <a:picLocks noChangeAspect="1"/>
          </p:cNvPicPr>
          <p:nvPr/>
        </p:nvPicPr>
        <p:blipFill>
          <a:blip r:embed="rId5"/>
          <a:stretch>
            <a:fillRect/>
          </a:stretch>
        </p:blipFill>
        <p:spPr>
          <a:xfrm>
            <a:off x="3534363" y="3855040"/>
            <a:ext cx="2075273" cy="451146"/>
          </a:xfrm>
          <a:prstGeom prst="rect">
            <a:avLst/>
          </a:prstGeom>
        </p:spPr>
      </p:pic>
      <p:pic>
        <p:nvPicPr>
          <p:cNvPr id="17" name="图片 16">
            <a:extLst>
              <a:ext uri="{FF2B5EF4-FFF2-40B4-BE49-F238E27FC236}">
                <a16:creationId xmlns:a16="http://schemas.microsoft.com/office/drawing/2014/main" id="{8F0C5833-4D6B-963E-40D1-875B07B83CEB}"/>
              </a:ext>
            </a:extLst>
          </p:cNvPr>
          <p:cNvPicPr>
            <a:picLocks noChangeAspect="1"/>
          </p:cNvPicPr>
          <p:nvPr/>
        </p:nvPicPr>
        <p:blipFill>
          <a:blip r:embed="rId6"/>
          <a:stretch>
            <a:fillRect/>
          </a:stretch>
        </p:blipFill>
        <p:spPr>
          <a:xfrm>
            <a:off x="1057754" y="5273390"/>
            <a:ext cx="4364668" cy="746097"/>
          </a:xfrm>
          <a:prstGeom prst="rect">
            <a:avLst/>
          </a:prstGeom>
        </p:spPr>
      </p:pic>
      <p:pic>
        <p:nvPicPr>
          <p:cNvPr id="19" name="图片 18">
            <a:extLst>
              <a:ext uri="{FF2B5EF4-FFF2-40B4-BE49-F238E27FC236}">
                <a16:creationId xmlns:a16="http://schemas.microsoft.com/office/drawing/2014/main" id="{BAB7CDBA-F85E-B066-C716-FD8598DC8DB5}"/>
              </a:ext>
            </a:extLst>
          </p:cNvPr>
          <p:cNvPicPr>
            <a:picLocks noChangeAspect="1"/>
          </p:cNvPicPr>
          <p:nvPr/>
        </p:nvPicPr>
        <p:blipFill>
          <a:blip r:embed="rId7"/>
          <a:stretch>
            <a:fillRect/>
          </a:stretch>
        </p:blipFill>
        <p:spPr>
          <a:xfrm>
            <a:off x="6616663" y="5349355"/>
            <a:ext cx="1963811" cy="500580"/>
          </a:xfrm>
          <a:prstGeom prst="rect">
            <a:avLst/>
          </a:prstGeom>
        </p:spPr>
      </p:pic>
      <p:sp>
        <p:nvSpPr>
          <p:cNvPr id="20" name="右箭头 19">
            <a:extLst>
              <a:ext uri="{FF2B5EF4-FFF2-40B4-BE49-F238E27FC236}">
                <a16:creationId xmlns:a16="http://schemas.microsoft.com/office/drawing/2014/main" id="{1F77AE64-29AF-25A5-B403-2ED1401D4058}"/>
              </a:ext>
            </a:extLst>
          </p:cNvPr>
          <p:cNvSpPr/>
          <p:nvPr/>
        </p:nvSpPr>
        <p:spPr>
          <a:xfrm>
            <a:off x="5703076" y="5474500"/>
            <a:ext cx="610411" cy="25029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2891763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t>3.</a:t>
            </a:r>
            <a:r>
              <a:rPr lang="zh-CN" altLang="en-US" dirty="0"/>
              <a:t>贝叶斯公式与条件独立假设</a:t>
            </a:r>
          </a:p>
        </p:txBody>
      </p:sp>
      <p:sp>
        <p:nvSpPr>
          <p:cNvPr id="5" name="AutoShape 2" descr="公式">
            <a:extLst>
              <a:ext uri="{FF2B5EF4-FFF2-40B4-BE49-F238E27FC236}">
                <a16:creationId xmlns:a16="http://schemas.microsoft.com/office/drawing/2014/main" id="{8F2F6B33-C009-DD6B-C7B3-5B8ADD0B380D}"/>
              </a:ext>
            </a:extLst>
          </p:cNvPr>
          <p:cNvSpPr>
            <a:spLocks noChangeAspect="1" noChangeArrowheads="1"/>
          </p:cNvSpPr>
          <p:nvPr/>
        </p:nvSpPr>
        <p:spPr bwMode="auto">
          <a:xfrm>
            <a:off x="2935288"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AutoShape 3" descr="公式">
            <a:extLst>
              <a:ext uri="{FF2B5EF4-FFF2-40B4-BE49-F238E27FC236}">
                <a16:creationId xmlns:a16="http://schemas.microsoft.com/office/drawing/2014/main" id="{EEDB6069-BB8D-77A1-EF5D-BCC53B7EC311}"/>
              </a:ext>
            </a:extLst>
          </p:cNvPr>
          <p:cNvSpPr>
            <a:spLocks noChangeAspect="1" noChangeArrowheads="1"/>
          </p:cNvSpPr>
          <p:nvPr/>
        </p:nvSpPr>
        <p:spPr bwMode="auto">
          <a:xfrm>
            <a:off x="6510338"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 name="内容占位符 3">
            <a:extLst>
              <a:ext uri="{FF2B5EF4-FFF2-40B4-BE49-F238E27FC236}">
                <a16:creationId xmlns:a16="http://schemas.microsoft.com/office/drawing/2014/main" id="{E4BF5569-F72F-7BDF-4121-7742ECBB1550}"/>
              </a:ext>
            </a:extLst>
          </p:cNvPr>
          <p:cNvSpPr txBox="1">
            <a:spLocks/>
          </p:cNvSpPr>
          <p:nvPr/>
        </p:nvSpPr>
        <p:spPr>
          <a:xfrm>
            <a:off x="-132224" y="820738"/>
            <a:ext cx="8633102" cy="2983030"/>
          </a:xfrm>
          <a:prstGeom prst="rect">
            <a:avLst/>
          </a:prstGeom>
        </p:spPr>
        <p:txBody>
          <a:bodyPr vert="horz" lIns="91440" tIns="46800" rIns="91440" bIns="45720" rtlCol="0">
            <a:noAutofit/>
          </a:bodyPr>
          <a:lstStyle>
            <a:lvl1pPr marL="228600" indent="-360000" algn="l" defTabSz="914400" rtl="0" eaLnBrk="1" latinLnBrk="0" hangingPunct="1">
              <a:lnSpc>
                <a:spcPct val="90000"/>
              </a:lnSpc>
              <a:spcBef>
                <a:spcPts val="1000"/>
              </a:spcBef>
              <a:buClr>
                <a:schemeClr val="accent1"/>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chemeClr val="accent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chemeClr val="accent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800100" lvl="1" indent="-342900">
              <a:lnSpc>
                <a:spcPct val="130000"/>
              </a:lnSpc>
              <a:spcBef>
                <a:spcPts val="600"/>
              </a:spcBef>
              <a:buFont typeface="Wingdings" panose="05000000000000000000" pitchFamily="2" charset="2"/>
              <a:buChar char="Ø"/>
            </a:pPr>
            <a:r>
              <a:rPr lang="zh-CN" altLang="en-US" sz="1600" dirty="0">
                <a:latin typeface="Microsoft YaHei" panose="020B0503020204020204" pitchFamily="34" charset="-122"/>
                <a:ea typeface="Microsoft YaHei" panose="020B0503020204020204" pitchFamily="34" charset="-122"/>
              </a:rPr>
              <a:t>在朴素贝叶斯算法中，待分类项的每个特征属性都是条件独立的，由贝叶斯公式</a:t>
            </a:r>
            <a:r>
              <a:rPr lang="zh-CN" altLang="en-US" sz="1800" dirty="0">
                <a:solidFill>
                  <a:srgbClr val="333333"/>
                </a:solidFill>
                <a:latin typeface="Microsoft YaHei" panose="020B0503020204020204" pitchFamily="34" charset="-122"/>
                <a:ea typeface="Microsoft YaHei" panose="020B0503020204020204" pitchFamily="34" charset="-122"/>
              </a:rPr>
              <a:t>：</a:t>
            </a:r>
            <a:endParaRPr lang="en-US" altLang="zh-CN" sz="1800" dirty="0">
              <a:solidFill>
                <a:srgbClr val="333333"/>
              </a:solidFill>
              <a:latin typeface="Microsoft YaHei" panose="020B0503020204020204" pitchFamily="34" charset="-122"/>
              <a:ea typeface="Microsoft YaHei" panose="020B0503020204020204" pitchFamily="34" charset="-122"/>
            </a:endParaRPr>
          </a:p>
          <a:p>
            <a:pPr marL="800100" lvl="1" indent="-342900">
              <a:lnSpc>
                <a:spcPct val="130000"/>
              </a:lnSpc>
              <a:spcBef>
                <a:spcPts val="600"/>
              </a:spcBef>
              <a:buFont typeface="Wingdings" panose="05000000000000000000" pitchFamily="2" charset="2"/>
              <a:buChar char="Ø"/>
            </a:pPr>
            <a:endParaRPr lang="en-US" altLang="zh-CN" sz="1800" dirty="0">
              <a:solidFill>
                <a:srgbClr val="333333"/>
              </a:solidFill>
              <a:latin typeface="Microsoft YaHei" panose="020B0503020204020204" pitchFamily="34" charset="-122"/>
              <a:ea typeface="Microsoft YaHei" panose="020B0503020204020204" pitchFamily="34" charset="-122"/>
            </a:endParaRPr>
          </a:p>
          <a:p>
            <a:pPr marL="800100" lvl="1" indent="-342900">
              <a:lnSpc>
                <a:spcPct val="130000"/>
              </a:lnSpc>
              <a:spcBef>
                <a:spcPts val="600"/>
              </a:spcBef>
              <a:buFont typeface="Wingdings" panose="05000000000000000000" pitchFamily="2" charset="2"/>
              <a:buChar char="Ø"/>
            </a:pPr>
            <a:r>
              <a:rPr lang="zh-CN" altLang="en-US" sz="1600" b="0" i="0" dirty="0">
                <a:effectLst/>
                <a:latin typeface="Microsoft YaHei" panose="020B0503020204020204" pitchFamily="34" charset="-122"/>
                <a:ea typeface="Microsoft YaHei" panose="020B0503020204020204" pitchFamily="34" charset="-122"/>
              </a:rPr>
              <a:t>因为分母相当于在数据库中</a:t>
            </a:r>
            <a:r>
              <a:rPr lang="en-US" altLang="zh-CN" sz="1600" dirty="0">
                <a:latin typeface="Cambria Math" panose="02040503050406030204" pitchFamily="18" charset="0"/>
                <a:ea typeface="Cambria Math" panose="02040503050406030204" pitchFamily="18" charset="0"/>
              </a:rPr>
              <a:t>X</a:t>
            </a:r>
            <a:r>
              <a:rPr lang="zh-CN" altLang="en-US" sz="1600" b="0" i="0" dirty="0">
                <a:effectLst/>
                <a:latin typeface="Microsoft YaHei" panose="020B0503020204020204" pitchFamily="34" charset="-122"/>
                <a:ea typeface="Microsoft YaHei" panose="020B0503020204020204" pitchFamily="34" charset="-122"/>
              </a:rPr>
              <a:t>存在的概率，所以对于任何一个待分类项来说</a:t>
            </a:r>
            <a:r>
              <a:rPr lang="en-US" altLang="zh-CN" sz="1600" dirty="0">
                <a:latin typeface="Cambria Math" panose="02040503050406030204" pitchFamily="18" charset="0"/>
                <a:ea typeface="Cambria Math" panose="02040503050406030204" pitchFamily="18" charset="0"/>
              </a:rPr>
              <a:t>P( X)</a:t>
            </a:r>
            <a:r>
              <a:rPr lang="zh-CN" altLang="en-US" sz="1600" b="0" i="0" dirty="0">
                <a:effectLst/>
                <a:latin typeface="Microsoft YaHei" panose="020B0503020204020204" pitchFamily="34" charset="-122"/>
                <a:ea typeface="Microsoft YaHei" panose="020B0503020204020204" pitchFamily="34" charset="-122"/>
              </a:rPr>
              <a:t>都是常数固定的。求后验概率</a:t>
            </a:r>
            <a:r>
              <a:rPr lang="en-US" altLang="zh-CN" sz="1600" dirty="0">
                <a:latin typeface="Cambria Math" panose="02040503050406030204" pitchFamily="18" charset="0"/>
                <a:ea typeface="Cambria Math" panose="02040503050406030204" pitchFamily="18" charset="0"/>
              </a:rPr>
              <a:t>P(</a:t>
            </a:r>
            <a:r>
              <a:rPr lang="en-US" altLang="zh-CN" sz="1600" dirty="0" err="1">
                <a:latin typeface="Cambria Math" panose="02040503050406030204" pitchFamily="18" charset="0"/>
                <a:ea typeface="Cambria Math" panose="02040503050406030204" pitchFamily="18" charset="0"/>
              </a:rPr>
              <a:t>y</a:t>
            </a:r>
            <a:r>
              <a:rPr lang="en-US" altLang="zh-CN" sz="1600" baseline="-25000" dirty="0" err="1">
                <a:latin typeface="Cambria Math" panose="02040503050406030204" pitchFamily="18" charset="0"/>
                <a:ea typeface="Cambria Math" panose="02040503050406030204" pitchFamily="18" charset="0"/>
              </a:rPr>
              <a:t>i</a:t>
            </a:r>
            <a:r>
              <a:rPr lang="en-US" altLang="zh-CN" sz="1600" dirty="0">
                <a:latin typeface="Cambria Math" panose="02040503050406030204" pitchFamily="18" charset="0"/>
                <a:ea typeface="Cambria Math" panose="02040503050406030204" pitchFamily="18" charset="0"/>
              </a:rPr>
              <a:t>| X)</a:t>
            </a:r>
            <a:r>
              <a:rPr lang="zh-CN" altLang="en-US" sz="1600" b="0" i="0" dirty="0">
                <a:effectLst/>
                <a:latin typeface="Microsoft YaHei" panose="020B0503020204020204" pitchFamily="34" charset="-122"/>
                <a:ea typeface="Microsoft YaHei" panose="020B0503020204020204" pitchFamily="34" charset="-122"/>
              </a:rPr>
              <a:t>时只用考虑分子即可</a:t>
            </a:r>
            <a:r>
              <a:rPr lang="en-US" altLang="zh-CN" sz="1600" b="0" i="0" dirty="0">
                <a:effectLst/>
                <a:latin typeface="Microsoft YaHei" panose="020B0503020204020204" pitchFamily="34" charset="-122"/>
                <a:ea typeface="Microsoft YaHei" panose="020B0503020204020204" pitchFamily="34" charset="-122"/>
              </a:rPr>
              <a:t>.</a:t>
            </a:r>
            <a:r>
              <a:rPr lang="zh-CN" altLang="en-US" sz="1600" b="0" i="0" dirty="0">
                <a:effectLst/>
                <a:latin typeface="Microsoft YaHei" panose="020B0503020204020204" pitchFamily="34" charset="-122"/>
                <a:ea typeface="Microsoft YaHei" panose="020B0503020204020204" pitchFamily="34" charset="-122"/>
              </a:rPr>
              <a:t>因为各特征值是独立的所以有：</a:t>
            </a:r>
            <a:endParaRPr lang="zh-CN" altLang="en-US" sz="1600" dirty="0">
              <a:latin typeface="Microsoft YaHei" panose="020B0503020204020204" pitchFamily="34" charset="-122"/>
              <a:ea typeface="Microsoft YaHei" panose="020B0503020204020204" pitchFamily="34" charset="-122"/>
            </a:endParaRPr>
          </a:p>
          <a:p>
            <a:pPr marL="457200" lvl="1" indent="0">
              <a:lnSpc>
                <a:spcPct val="130000"/>
              </a:lnSpc>
              <a:spcBef>
                <a:spcPts val="600"/>
              </a:spcBef>
              <a:buNone/>
            </a:pPr>
            <a:endParaRPr lang="zh-CN" altLang="en-US" sz="1800" dirty="0"/>
          </a:p>
        </p:txBody>
      </p:sp>
      <p:pic>
        <p:nvPicPr>
          <p:cNvPr id="8" name="图片 7">
            <a:extLst>
              <a:ext uri="{FF2B5EF4-FFF2-40B4-BE49-F238E27FC236}">
                <a16:creationId xmlns:a16="http://schemas.microsoft.com/office/drawing/2014/main" id="{7276D5E8-028E-800D-3542-3CDE9E1B52C6}"/>
              </a:ext>
            </a:extLst>
          </p:cNvPr>
          <p:cNvPicPr>
            <a:picLocks noChangeAspect="1"/>
          </p:cNvPicPr>
          <p:nvPr/>
        </p:nvPicPr>
        <p:blipFill>
          <a:blip r:embed="rId2"/>
          <a:stretch>
            <a:fillRect/>
          </a:stretch>
        </p:blipFill>
        <p:spPr>
          <a:xfrm>
            <a:off x="3151591" y="1268641"/>
            <a:ext cx="2075273" cy="451146"/>
          </a:xfrm>
          <a:prstGeom prst="rect">
            <a:avLst/>
          </a:prstGeom>
        </p:spPr>
      </p:pic>
      <p:pic>
        <p:nvPicPr>
          <p:cNvPr id="17" name="图片 16">
            <a:extLst>
              <a:ext uri="{FF2B5EF4-FFF2-40B4-BE49-F238E27FC236}">
                <a16:creationId xmlns:a16="http://schemas.microsoft.com/office/drawing/2014/main" id="{8F0C5833-4D6B-963E-40D1-875B07B83CEB}"/>
              </a:ext>
            </a:extLst>
          </p:cNvPr>
          <p:cNvPicPr>
            <a:picLocks noChangeAspect="1"/>
          </p:cNvPicPr>
          <p:nvPr/>
        </p:nvPicPr>
        <p:blipFill>
          <a:blip r:embed="rId3"/>
          <a:stretch>
            <a:fillRect/>
          </a:stretch>
        </p:blipFill>
        <p:spPr>
          <a:xfrm>
            <a:off x="674982" y="2442440"/>
            <a:ext cx="4364668" cy="746097"/>
          </a:xfrm>
          <a:prstGeom prst="rect">
            <a:avLst/>
          </a:prstGeom>
        </p:spPr>
      </p:pic>
      <p:pic>
        <p:nvPicPr>
          <p:cNvPr id="19" name="图片 18">
            <a:extLst>
              <a:ext uri="{FF2B5EF4-FFF2-40B4-BE49-F238E27FC236}">
                <a16:creationId xmlns:a16="http://schemas.microsoft.com/office/drawing/2014/main" id="{BAB7CDBA-F85E-B066-C716-FD8598DC8DB5}"/>
              </a:ext>
            </a:extLst>
          </p:cNvPr>
          <p:cNvPicPr>
            <a:picLocks noChangeAspect="1"/>
          </p:cNvPicPr>
          <p:nvPr/>
        </p:nvPicPr>
        <p:blipFill>
          <a:blip r:embed="rId4"/>
          <a:stretch>
            <a:fillRect/>
          </a:stretch>
        </p:blipFill>
        <p:spPr>
          <a:xfrm>
            <a:off x="6233891" y="2518405"/>
            <a:ext cx="1963811" cy="500580"/>
          </a:xfrm>
          <a:prstGeom prst="rect">
            <a:avLst/>
          </a:prstGeom>
        </p:spPr>
      </p:pic>
      <p:sp>
        <p:nvSpPr>
          <p:cNvPr id="20" name="右箭头 19">
            <a:extLst>
              <a:ext uri="{FF2B5EF4-FFF2-40B4-BE49-F238E27FC236}">
                <a16:creationId xmlns:a16="http://schemas.microsoft.com/office/drawing/2014/main" id="{1F77AE64-29AF-25A5-B403-2ED1401D4058}"/>
              </a:ext>
            </a:extLst>
          </p:cNvPr>
          <p:cNvSpPr/>
          <p:nvPr/>
        </p:nvSpPr>
        <p:spPr>
          <a:xfrm>
            <a:off x="5320304" y="2643550"/>
            <a:ext cx="610411" cy="25029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123906" name="Picture 2" descr="朴素贝叶斯算法; 条件独立假设与朴素贝叶斯;">
            <a:extLst>
              <a:ext uri="{FF2B5EF4-FFF2-40B4-BE49-F238E27FC236}">
                <a16:creationId xmlns:a16="http://schemas.microsoft.com/office/drawing/2014/main" id="{9903312A-97F1-297A-C4EE-E067BF2833B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3271449"/>
            <a:ext cx="9144000" cy="3479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1166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t>3.</a:t>
            </a:r>
            <a:r>
              <a:rPr lang="zh-CN" altLang="en-US" dirty="0"/>
              <a:t>贝叶斯公式与条件独立假设</a:t>
            </a:r>
          </a:p>
        </p:txBody>
      </p:sp>
      <p:sp>
        <p:nvSpPr>
          <p:cNvPr id="5" name="AutoShape 2" descr="公式">
            <a:extLst>
              <a:ext uri="{FF2B5EF4-FFF2-40B4-BE49-F238E27FC236}">
                <a16:creationId xmlns:a16="http://schemas.microsoft.com/office/drawing/2014/main" id="{8F2F6B33-C009-DD6B-C7B3-5B8ADD0B380D}"/>
              </a:ext>
            </a:extLst>
          </p:cNvPr>
          <p:cNvSpPr>
            <a:spLocks noChangeAspect="1" noChangeArrowheads="1"/>
          </p:cNvSpPr>
          <p:nvPr/>
        </p:nvSpPr>
        <p:spPr bwMode="auto">
          <a:xfrm>
            <a:off x="2935288"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AutoShape 3" descr="公式">
            <a:extLst>
              <a:ext uri="{FF2B5EF4-FFF2-40B4-BE49-F238E27FC236}">
                <a16:creationId xmlns:a16="http://schemas.microsoft.com/office/drawing/2014/main" id="{EEDB6069-BB8D-77A1-EF5D-BCC53B7EC311}"/>
              </a:ext>
            </a:extLst>
          </p:cNvPr>
          <p:cNvSpPr>
            <a:spLocks noChangeAspect="1" noChangeArrowheads="1"/>
          </p:cNvSpPr>
          <p:nvPr/>
        </p:nvSpPr>
        <p:spPr bwMode="auto">
          <a:xfrm>
            <a:off x="6510338"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 name="内容占位符 3">
            <a:extLst>
              <a:ext uri="{FF2B5EF4-FFF2-40B4-BE49-F238E27FC236}">
                <a16:creationId xmlns:a16="http://schemas.microsoft.com/office/drawing/2014/main" id="{E4BF5569-F72F-7BDF-4121-7742ECBB1550}"/>
              </a:ext>
            </a:extLst>
          </p:cNvPr>
          <p:cNvSpPr txBox="1">
            <a:spLocks/>
          </p:cNvSpPr>
          <p:nvPr/>
        </p:nvSpPr>
        <p:spPr>
          <a:xfrm>
            <a:off x="-132224" y="820738"/>
            <a:ext cx="8633102" cy="2983030"/>
          </a:xfrm>
          <a:prstGeom prst="rect">
            <a:avLst/>
          </a:prstGeom>
        </p:spPr>
        <p:txBody>
          <a:bodyPr vert="horz" lIns="91440" tIns="46800" rIns="91440" bIns="45720" rtlCol="0">
            <a:noAutofit/>
          </a:bodyPr>
          <a:lstStyle>
            <a:lvl1pPr marL="228600" indent="-360000" algn="l" defTabSz="914400" rtl="0" eaLnBrk="1" latinLnBrk="0" hangingPunct="1">
              <a:lnSpc>
                <a:spcPct val="90000"/>
              </a:lnSpc>
              <a:spcBef>
                <a:spcPts val="1000"/>
              </a:spcBef>
              <a:buClr>
                <a:schemeClr val="accent1"/>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chemeClr val="accent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chemeClr val="accent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800100" lvl="1" indent="-342900">
              <a:lnSpc>
                <a:spcPct val="150000"/>
              </a:lnSpc>
              <a:spcBef>
                <a:spcPts val="600"/>
              </a:spcBef>
              <a:buFont typeface="Wingdings" panose="05000000000000000000" pitchFamily="2" charset="2"/>
              <a:buChar char="Ø"/>
            </a:pPr>
            <a:r>
              <a:rPr lang="zh-CN" altLang="en-US" sz="1600" dirty="0">
                <a:latin typeface="Microsoft YaHei" panose="020B0503020204020204" pitchFamily="34" charset="-122"/>
                <a:ea typeface="Microsoft YaHei" panose="020B0503020204020204" pitchFamily="34" charset="-122"/>
              </a:rPr>
              <a:t>在朴素贝叶斯算法中，待分类项的每个特征属性都是条件独立的，由贝叶斯公式</a:t>
            </a:r>
            <a:r>
              <a:rPr lang="zh-CN" altLang="en-US" sz="1800" dirty="0">
                <a:solidFill>
                  <a:srgbClr val="333333"/>
                </a:solidFill>
                <a:latin typeface="Microsoft YaHei" panose="020B0503020204020204" pitchFamily="34" charset="-122"/>
                <a:ea typeface="Microsoft YaHei" panose="020B0503020204020204" pitchFamily="34" charset="-122"/>
              </a:rPr>
              <a:t>：</a:t>
            </a:r>
            <a:endParaRPr lang="en-US" altLang="zh-CN" sz="1800" dirty="0">
              <a:solidFill>
                <a:srgbClr val="333333"/>
              </a:solidFill>
              <a:latin typeface="Microsoft YaHei" panose="020B0503020204020204" pitchFamily="34" charset="-122"/>
              <a:ea typeface="Microsoft YaHei" panose="020B0503020204020204" pitchFamily="34" charset="-122"/>
            </a:endParaRPr>
          </a:p>
          <a:p>
            <a:pPr marL="800100" lvl="1" indent="-342900">
              <a:lnSpc>
                <a:spcPct val="150000"/>
              </a:lnSpc>
              <a:spcBef>
                <a:spcPts val="600"/>
              </a:spcBef>
              <a:buFont typeface="Wingdings" panose="05000000000000000000" pitchFamily="2" charset="2"/>
              <a:buChar char="Ø"/>
            </a:pPr>
            <a:endParaRPr lang="en-US" altLang="zh-CN" sz="1800" dirty="0">
              <a:solidFill>
                <a:srgbClr val="333333"/>
              </a:solidFill>
              <a:latin typeface="Microsoft YaHei" panose="020B0503020204020204" pitchFamily="34" charset="-122"/>
              <a:ea typeface="Microsoft YaHei" panose="020B0503020204020204" pitchFamily="34" charset="-122"/>
            </a:endParaRPr>
          </a:p>
          <a:p>
            <a:pPr marL="800100" lvl="1" indent="-342900">
              <a:lnSpc>
                <a:spcPct val="150000"/>
              </a:lnSpc>
              <a:spcBef>
                <a:spcPts val="600"/>
              </a:spcBef>
              <a:buFont typeface="Wingdings" panose="05000000000000000000" pitchFamily="2" charset="2"/>
              <a:buChar char="Ø"/>
            </a:pPr>
            <a:r>
              <a:rPr lang="zh-CN" altLang="en-US" sz="1600" b="0" i="0" dirty="0">
                <a:effectLst/>
                <a:latin typeface="Microsoft YaHei" panose="020B0503020204020204" pitchFamily="34" charset="-122"/>
                <a:ea typeface="Microsoft YaHei" panose="020B0503020204020204" pitchFamily="34" charset="-122"/>
              </a:rPr>
              <a:t>因为分母相当于在数据库中</a:t>
            </a:r>
            <a:r>
              <a:rPr lang="en-US" altLang="zh-CN" sz="1600" dirty="0">
                <a:latin typeface="Cambria Math" panose="02040503050406030204" pitchFamily="18" charset="0"/>
                <a:ea typeface="Cambria Math" panose="02040503050406030204" pitchFamily="18" charset="0"/>
              </a:rPr>
              <a:t>X</a:t>
            </a:r>
            <a:r>
              <a:rPr lang="zh-CN" altLang="en-US" sz="1600" b="0" i="0" dirty="0">
                <a:effectLst/>
                <a:latin typeface="Microsoft YaHei" panose="020B0503020204020204" pitchFamily="34" charset="-122"/>
                <a:ea typeface="Microsoft YaHei" panose="020B0503020204020204" pitchFamily="34" charset="-122"/>
              </a:rPr>
              <a:t>存在的概率，所以对于任何一个待分类项来说</a:t>
            </a:r>
            <a:r>
              <a:rPr lang="en-US" altLang="zh-CN" sz="1600" dirty="0">
                <a:latin typeface="Cambria Math" panose="02040503050406030204" pitchFamily="18" charset="0"/>
                <a:ea typeface="Cambria Math" panose="02040503050406030204" pitchFamily="18" charset="0"/>
              </a:rPr>
              <a:t>P( X)</a:t>
            </a:r>
            <a:r>
              <a:rPr lang="zh-CN" altLang="en-US" sz="1600" b="0" i="0" dirty="0">
                <a:effectLst/>
                <a:latin typeface="Microsoft YaHei" panose="020B0503020204020204" pitchFamily="34" charset="-122"/>
                <a:ea typeface="Microsoft YaHei" panose="020B0503020204020204" pitchFamily="34" charset="-122"/>
              </a:rPr>
              <a:t>都是常数固定的。求后验概率</a:t>
            </a:r>
            <a:r>
              <a:rPr lang="en-US" altLang="zh-CN" sz="1600" dirty="0">
                <a:latin typeface="Cambria Math" panose="02040503050406030204" pitchFamily="18" charset="0"/>
                <a:ea typeface="Cambria Math" panose="02040503050406030204" pitchFamily="18" charset="0"/>
              </a:rPr>
              <a:t>P(</a:t>
            </a:r>
            <a:r>
              <a:rPr lang="en-US" altLang="zh-CN" sz="1600" dirty="0" err="1">
                <a:latin typeface="Cambria Math" panose="02040503050406030204" pitchFamily="18" charset="0"/>
                <a:ea typeface="Cambria Math" panose="02040503050406030204" pitchFamily="18" charset="0"/>
              </a:rPr>
              <a:t>y</a:t>
            </a:r>
            <a:r>
              <a:rPr lang="en-US" altLang="zh-CN" sz="1600" baseline="-25000" dirty="0" err="1">
                <a:latin typeface="Cambria Math" panose="02040503050406030204" pitchFamily="18" charset="0"/>
                <a:ea typeface="Cambria Math" panose="02040503050406030204" pitchFamily="18" charset="0"/>
              </a:rPr>
              <a:t>i</a:t>
            </a:r>
            <a:r>
              <a:rPr lang="en-US" altLang="zh-CN" sz="1600" dirty="0">
                <a:latin typeface="Cambria Math" panose="02040503050406030204" pitchFamily="18" charset="0"/>
                <a:ea typeface="Cambria Math" panose="02040503050406030204" pitchFamily="18" charset="0"/>
              </a:rPr>
              <a:t>| X)</a:t>
            </a:r>
            <a:r>
              <a:rPr lang="zh-CN" altLang="en-US" sz="1600" b="0" i="0" dirty="0">
                <a:effectLst/>
                <a:latin typeface="Microsoft YaHei" panose="020B0503020204020204" pitchFamily="34" charset="-122"/>
                <a:ea typeface="Microsoft YaHei" panose="020B0503020204020204" pitchFamily="34" charset="-122"/>
              </a:rPr>
              <a:t>时只用考虑分子即可</a:t>
            </a:r>
            <a:r>
              <a:rPr lang="en-US" altLang="zh-CN" sz="1600" b="0" i="0" dirty="0">
                <a:effectLst/>
                <a:latin typeface="Microsoft YaHei" panose="020B0503020204020204" pitchFamily="34" charset="-122"/>
                <a:ea typeface="Microsoft YaHei" panose="020B0503020204020204" pitchFamily="34" charset="-122"/>
              </a:rPr>
              <a:t>.</a:t>
            </a:r>
            <a:r>
              <a:rPr lang="zh-CN" altLang="en-US" sz="1600" b="0" i="0" dirty="0">
                <a:effectLst/>
                <a:latin typeface="Microsoft YaHei" panose="020B0503020204020204" pitchFamily="34" charset="-122"/>
                <a:ea typeface="Microsoft YaHei" panose="020B0503020204020204" pitchFamily="34" charset="-122"/>
              </a:rPr>
              <a:t>因为各特征值是独立的所以有：</a:t>
            </a:r>
            <a:endParaRPr lang="en-US" altLang="zh-CN" sz="1600" dirty="0">
              <a:latin typeface="Microsoft YaHei" panose="020B0503020204020204" pitchFamily="34" charset="-122"/>
              <a:ea typeface="Microsoft YaHei" panose="020B0503020204020204" pitchFamily="34" charset="-122"/>
            </a:endParaRPr>
          </a:p>
          <a:p>
            <a:pPr marL="800100" lvl="1" indent="-342900">
              <a:lnSpc>
                <a:spcPct val="150000"/>
              </a:lnSpc>
              <a:spcBef>
                <a:spcPts val="600"/>
              </a:spcBef>
              <a:buFont typeface="Wingdings" panose="05000000000000000000" pitchFamily="2" charset="2"/>
              <a:buChar char="Ø"/>
            </a:pPr>
            <a:endParaRPr lang="en-US" altLang="zh-CN" sz="1600" dirty="0">
              <a:latin typeface="Microsoft YaHei" panose="020B0503020204020204" pitchFamily="34" charset="-122"/>
              <a:ea typeface="Microsoft YaHei" panose="020B0503020204020204" pitchFamily="34" charset="-122"/>
            </a:endParaRPr>
          </a:p>
          <a:p>
            <a:pPr marL="800100" lvl="1" indent="-342900">
              <a:lnSpc>
                <a:spcPct val="150000"/>
              </a:lnSpc>
              <a:spcBef>
                <a:spcPts val="600"/>
              </a:spcBef>
              <a:buFont typeface="Wingdings" panose="05000000000000000000" pitchFamily="2" charset="2"/>
              <a:buChar char="Ø"/>
            </a:pPr>
            <a:endParaRPr lang="en-US" altLang="zh-CN" sz="1600" dirty="0">
              <a:latin typeface="Microsoft YaHei" panose="020B0503020204020204" pitchFamily="34" charset="-122"/>
              <a:ea typeface="Microsoft YaHei" panose="020B0503020204020204" pitchFamily="34" charset="-122"/>
            </a:endParaRPr>
          </a:p>
          <a:p>
            <a:pPr marL="800100" lvl="1" indent="-342900">
              <a:lnSpc>
                <a:spcPct val="150000"/>
              </a:lnSpc>
              <a:spcBef>
                <a:spcPts val="600"/>
              </a:spcBef>
              <a:buFont typeface="Wingdings" panose="05000000000000000000" pitchFamily="2" charset="2"/>
              <a:buChar char="Ø"/>
            </a:pPr>
            <a:r>
              <a:rPr lang="en-US" altLang="zh-CN" sz="1600" dirty="0">
                <a:latin typeface="Cambria Math" panose="02040503050406030204" pitchFamily="18" charset="0"/>
                <a:ea typeface="Cambria Math" panose="02040503050406030204" pitchFamily="18" charset="0"/>
              </a:rPr>
              <a:t>P(</a:t>
            </a:r>
            <a:r>
              <a:rPr lang="en-US" altLang="zh-CN" sz="1600" dirty="0" err="1">
                <a:latin typeface="Cambria Math" panose="02040503050406030204" pitchFamily="18" charset="0"/>
                <a:ea typeface="Cambria Math" panose="02040503050406030204" pitchFamily="18" charset="0"/>
              </a:rPr>
              <a:t>y</a:t>
            </a:r>
            <a:r>
              <a:rPr lang="en-US" altLang="zh-CN" sz="1600" baseline="-25000" dirty="0" err="1">
                <a:latin typeface="Cambria Math" panose="02040503050406030204" pitchFamily="18" charset="0"/>
                <a:ea typeface="Cambria Math" panose="02040503050406030204" pitchFamily="18" charset="0"/>
              </a:rPr>
              <a:t>i</a:t>
            </a:r>
            <a:r>
              <a:rPr lang="en-US" altLang="zh-CN" sz="1600" dirty="0">
                <a:latin typeface="Cambria Math" panose="02040503050406030204" pitchFamily="18" charset="0"/>
                <a:ea typeface="Cambria Math" panose="02040503050406030204" pitchFamily="18" charset="0"/>
              </a:rPr>
              <a:t>)</a:t>
            </a:r>
            <a:r>
              <a:rPr lang="zh-CN" altLang="en-US" sz="1600" dirty="0">
                <a:latin typeface="Microsoft YaHei" panose="020B0503020204020204" pitchFamily="34" charset="-122"/>
                <a:ea typeface="Microsoft YaHei" panose="020B0503020204020204" pitchFamily="34" charset="-122"/>
              </a:rPr>
              <a:t>是指在训练样本中</a:t>
            </a:r>
            <a:r>
              <a:rPr lang="en-US" altLang="zh-CN" sz="1600" dirty="0" err="1">
                <a:latin typeface="Cambria Math" panose="02040503050406030204" pitchFamily="18" charset="0"/>
                <a:ea typeface="Cambria Math" panose="02040503050406030204" pitchFamily="18" charset="0"/>
              </a:rPr>
              <a:t>y</a:t>
            </a:r>
            <a:r>
              <a:rPr lang="en-US" altLang="zh-CN" sz="1600" baseline="-25000" dirty="0" err="1">
                <a:latin typeface="Cambria Math" panose="02040503050406030204" pitchFamily="18" charset="0"/>
                <a:ea typeface="Cambria Math" panose="02040503050406030204" pitchFamily="18" charset="0"/>
              </a:rPr>
              <a:t>i</a:t>
            </a:r>
            <a:r>
              <a:rPr lang="zh-CN" altLang="en-US" sz="1600" dirty="0">
                <a:latin typeface="Microsoft YaHei" panose="020B0503020204020204" pitchFamily="34" charset="-122"/>
                <a:ea typeface="Microsoft YaHei" panose="020B0503020204020204" pitchFamily="34" charset="-122"/>
              </a:rPr>
              <a:t>出现的概率，可以近似的求解为：</a:t>
            </a:r>
            <a:endParaRPr lang="en-US" altLang="zh-CN" sz="1600" dirty="0">
              <a:latin typeface="Microsoft YaHei" panose="020B0503020204020204" pitchFamily="34" charset="-122"/>
              <a:ea typeface="Microsoft YaHei" panose="020B0503020204020204" pitchFamily="34" charset="-122"/>
            </a:endParaRPr>
          </a:p>
          <a:p>
            <a:pPr marL="800100" lvl="1" indent="-342900">
              <a:lnSpc>
                <a:spcPct val="150000"/>
              </a:lnSpc>
              <a:spcBef>
                <a:spcPts val="600"/>
              </a:spcBef>
              <a:buFont typeface="Wingdings" panose="05000000000000000000" pitchFamily="2" charset="2"/>
              <a:buChar char="Ø"/>
            </a:pPr>
            <a:endParaRPr lang="en-US" altLang="zh-CN" sz="1600" dirty="0">
              <a:latin typeface="Microsoft YaHei" panose="020B0503020204020204" pitchFamily="34" charset="-122"/>
              <a:ea typeface="Microsoft YaHei" panose="020B0503020204020204" pitchFamily="34" charset="-122"/>
            </a:endParaRPr>
          </a:p>
          <a:p>
            <a:pPr marL="800100" lvl="1" indent="-342900">
              <a:lnSpc>
                <a:spcPct val="150000"/>
              </a:lnSpc>
              <a:spcBef>
                <a:spcPts val="600"/>
              </a:spcBef>
              <a:buFont typeface="Wingdings" panose="05000000000000000000" pitchFamily="2" charset="2"/>
              <a:buChar char="Ø"/>
            </a:pPr>
            <a:endParaRPr lang="en-US" altLang="zh-CN" sz="1600" dirty="0">
              <a:latin typeface="Microsoft YaHei" panose="020B0503020204020204" pitchFamily="34" charset="-122"/>
              <a:ea typeface="Microsoft YaHei" panose="020B0503020204020204" pitchFamily="34" charset="-122"/>
            </a:endParaRPr>
          </a:p>
          <a:p>
            <a:pPr marL="800100" lvl="1" indent="-342900">
              <a:lnSpc>
                <a:spcPct val="150000"/>
              </a:lnSpc>
              <a:spcBef>
                <a:spcPts val="600"/>
              </a:spcBef>
              <a:buFont typeface="Wingdings" panose="05000000000000000000" pitchFamily="2" charset="2"/>
              <a:buChar char="Ø"/>
            </a:pPr>
            <a:r>
              <a:rPr lang="zh-CN" altLang="en-US" sz="1600" dirty="0">
                <a:latin typeface="Microsoft YaHei" panose="020B0503020204020204" pitchFamily="34" charset="-122"/>
                <a:ea typeface="Microsoft YaHei" panose="020B0503020204020204" pitchFamily="34" charset="-122"/>
              </a:rPr>
              <a:t>对于先验概率</a:t>
            </a:r>
            <a:r>
              <a:rPr lang="en-US" altLang="zh-CN" sz="1600" dirty="0">
                <a:latin typeface="Cambria Math" panose="02040503050406030204" pitchFamily="18" charset="0"/>
                <a:ea typeface="Cambria Math" panose="02040503050406030204" pitchFamily="18" charset="0"/>
              </a:rPr>
              <a:t>P(</a:t>
            </a:r>
            <a:r>
              <a:rPr lang="en-US" altLang="zh-CN" sz="1600" dirty="0" err="1">
                <a:latin typeface="Cambria Math" panose="02040503050406030204" pitchFamily="18" charset="0"/>
                <a:ea typeface="Cambria Math" panose="02040503050406030204" pitchFamily="18" charset="0"/>
              </a:rPr>
              <a:t>a</a:t>
            </a:r>
            <a:r>
              <a:rPr lang="en-US" altLang="zh-CN" sz="1600" baseline="-25000" dirty="0" err="1">
                <a:latin typeface="Cambria Math" panose="02040503050406030204" pitchFamily="18" charset="0"/>
                <a:ea typeface="Cambria Math" panose="02040503050406030204" pitchFamily="18" charset="0"/>
              </a:rPr>
              <a:t>j</a:t>
            </a:r>
            <a:r>
              <a:rPr lang="en-US" altLang="zh-CN" sz="1600" dirty="0">
                <a:latin typeface="Cambria Math" panose="02040503050406030204" pitchFamily="18" charset="0"/>
                <a:ea typeface="Cambria Math" panose="02040503050406030204" pitchFamily="18" charset="0"/>
              </a:rPr>
              <a:t>| </a:t>
            </a:r>
            <a:r>
              <a:rPr lang="en-US" altLang="zh-CN" sz="1600" dirty="0" err="1">
                <a:latin typeface="Cambria Math" panose="02040503050406030204" pitchFamily="18" charset="0"/>
                <a:ea typeface="Cambria Math" panose="02040503050406030204" pitchFamily="18" charset="0"/>
              </a:rPr>
              <a:t>y</a:t>
            </a:r>
            <a:r>
              <a:rPr lang="en-US" altLang="zh-CN" sz="1600" baseline="-25000" dirty="0" err="1">
                <a:latin typeface="Cambria Math" panose="02040503050406030204" pitchFamily="18" charset="0"/>
                <a:ea typeface="Cambria Math" panose="02040503050406030204" pitchFamily="18" charset="0"/>
              </a:rPr>
              <a:t>i</a:t>
            </a:r>
            <a:r>
              <a:rPr lang="en-US" altLang="zh-CN" sz="1600" dirty="0">
                <a:latin typeface="Cambria Math" panose="02040503050406030204" pitchFamily="18" charset="0"/>
                <a:ea typeface="Cambria Math" panose="02040503050406030204" pitchFamily="18" charset="0"/>
              </a:rPr>
              <a:t>) </a:t>
            </a:r>
            <a:r>
              <a:rPr lang="zh-CN" altLang="en-US" sz="1600" dirty="0">
                <a:latin typeface="Microsoft YaHei" panose="020B0503020204020204" pitchFamily="34" charset="-122"/>
                <a:ea typeface="Microsoft YaHei" panose="020B0503020204020204" pitchFamily="34" charset="-122"/>
              </a:rPr>
              <a:t>，是指在类别</a:t>
            </a:r>
            <a:r>
              <a:rPr lang="en-US" altLang="zh-CN" sz="1600" dirty="0" err="1">
                <a:latin typeface="Cambria Math" panose="02040503050406030204" pitchFamily="18" charset="0"/>
                <a:ea typeface="Cambria Math" panose="02040503050406030204" pitchFamily="18" charset="0"/>
              </a:rPr>
              <a:t>y</a:t>
            </a:r>
            <a:r>
              <a:rPr lang="en-US" altLang="zh-CN" sz="1600" baseline="-25000" dirty="0" err="1">
                <a:latin typeface="Cambria Math" panose="02040503050406030204" pitchFamily="18" charset="0"/>
                <a:ea typeface="Cambria Math" panose="02040503050406030204" pitchFamily="18" charset="0"/>
              </a:rPr>
              <a:t>i</a:t>
            </a:r>
            <a:r>
              <a:rPr lang="zh-CN" altLang="en-US" sz="1600" dirty="0">
                <a:latin typeface="Microsoft YaHei" panose="020B0503020204020204" pitchFamily="34" charset="-122"/>
                <a:ea typeface="Microsoft YaHei" panose="020B0503020204020204" pitchFamily="34" charset="-122"/>
              </a:rPr>
              <a:t>中，特征元素</a:t>
            </a:r>
            <a:r>
              <a:rPr lang="en-US" altLang="zh-CN" sz="1600" dirty="0" err="1">
                <a:latin typeface="Cambria Math" panose="02040503050406030204" pitchFamily="18" charset="0"/>
                <a:ea typeface="Cambria Math" panose="02040503050406030204" pitchFamily="18" charset="0"/>
              </a:rPr>
              <a:t>a</a:t>
            </a:r>
            <a:r>
              <a:rPr lang="en-US" altLang="zh-CN" sz="1600" baseline="-25000" dirty="0" err="1">
                <a:latin typeface="Cambria Math" panose="02040503050406030204" pitchFamily="18" charset="0"/>
                <a:ea typeface="Cambria Math" panose="02040503050406030204" pitchFamily="18" charset="0"/>
              </a:rPr>
              <a:t>j</a:t>
            </a:r>
            <a:r>
              <a:rPr lang="zh-CN" altLang="en-US" sz="1600" dirty="0">
                <a:latin typeface="Microsoft YaHei" panose="020B0503020204020204" pitchFamily="34" charset="-122"/>
                <a:ea typeface="Microsoft YaHei" panose="020B0503020204020204" pitchFamily="34" charset="-122"/>
              </a:rPr>
              <a:t>出现的概率，可以求解为：</a:t>
            </a:r>
            <a:endParaRPr lang="en-US" altLang="zh-CN" sz="1600" dirty="0">
              <a:latin typeface="Microsoft YaHei" panose="020B0503020204020204" pitchFamily="34" charset="-122"/>
              <a:ea typeface="Microsoft YaHei" panose="020B0503020204020204" pitchFamily="34" charset="-122"/>
            </a:endParaRPr>
          </a:p>
          <a:p>
            <a:pPr marL="800100" lvl="1" indent="-342900">
              <a:lnSpc>
                <a:spcPct val="150000"/>
              </a:lnSpc>
              <a:spcBef>
                <a:spcPts val="600"/>
              </a:spcBef>
              <a:buFont typeface="Wingdings" panose="05000000000000000000" pitchFamily="2" charset="2"/>
              <a:buChar char="Ø"/>
            </a:pPr>
            <a:endParaRPr lang="en-US" altLang="zh-CN" sz="1600" dirty="0">
              <a:latin typeface="Microsoft YaHei" panose="020B0503020204020204" pitchFamily="34" charset="-122"/>
              <a:ea typeface="Microsoft YaHei" panose="020B0503020204020204" pitchFamily="34" charset="-122"/>
            </a:endParaRPr>
          </a:p>
          <a:p>
            <a:pPr marL="800100" lvl="1" indent="-342900">
              <a:lnSpc>
                <a:spcPct val="150000"/>
              </a:lnSpc>
              <a:spcBef>
                <a:spcPts val="600"/>
              </a:spcBef>
              <a:buFont typeface="Wingdings" panose="05000000000000000000" pitchFamily="2" charset="2"/>
              <a:buChar char="Ø"/>
            </a:pPr>
            <a:endParaRPr lang="zh-CN" altLang="en-US" sz="1600" dirty="0">
              <a:latin typeface="Cambria Math" panose="02040503050406030204" pitchFamily="18" charset="0"/>
              <a:ea typeface="Microsoft YaHei" panose="020B0503020204020204" pitchFamily="34" charset="-122"/>
            </a:endParaRPr>
          </a:p>
          <a:p>
            <a:pPr marL="457200" lvl="1" indent="0">
              <a:lnSpc>
                <a:spcPct val="130000"/>
              </a:lnSpc>
              <a:spcBef>
                <a:spcPts val="600"/>
              </a:spcBef>
              <a:buNone/>
            </a:pPr>
            <a:endParaRPr lang="zh-CN" altLang="en-US" sz="1800" dirty="0"/>
          </a:p>
        </p:txBody>
      </p:sp>
      <p:pic>
        <p:nvPicPr>
          <p:cNvPr id="8" name="图片 7">
            <a:extLst>
              <a:ext uri="{FF2B5EF4-FFF2-40B4-BE49-F238E27FC236}">
                <a16:creationId xmlns:a16="http://schemas.microsoft.com/office/drawing/2014/main" id="{7276D5E8-028E-800D-3542-3CDE9E1B52C6}"/>
              </a:ext>
            </a:extLst>
          </p:cNvPr>
          <p:cNvPicPr>
            <a:picLocks noChangeAspect="1"/>
          </p:cNvPicPr>
          <p:nvPr/>
        </p:nvPicPr>
        <p:blipFill>
          <a:blip r:embed="rId2"/>
          <a:stretch>
            <a:fillRect/>
          </a:stretch>
        </p:blipFill>
        <p:spPr>
          <a:xfrm>
            <a:off x="3219465" y="1406859"/>
            <a:ext cx="2075273" cy="451146"/>
          </a:xfrm>
          <a:prstGeom prst="rect">
            <a:avLst/>
          </a:prstGeom>
        </p:spPr>
      </p:pic>
      <p:pic>
        <p:nvPicPr>
          <p:cNvPr id="17" name="图片 16">
            <a:extLst>
              <a:ext uri="{FF2B5EF4-FFF2-40B4-BE49-F238E27FC236}">
                <a16:creationId xmlns:a16="http://schemas.microsoft.com/office/drawing/2014/main" id="{8F0C5833-4D6B-963E-40D1-875B07B83CEB}"/>
              </a:ext>
            </a:extLst>
          </p:cNvPr>
          <p:cNvPicPr>
            <a:picLocks noChangeAspect="1"/>
          </p:cNvPicPr>
          <p:nvPr/>
        </p:nvPicPr>
        <p:blipFill>
          <a:blip r:embed="rId3"/>
          <a:stretch>
            <a:fillRect/>
          </a:stretch>
        </p:blipFill>
        <p:spPr>
          <a:xfrm>
            <a:off x="678079" y="2720426"/>
            <a:ext cx="4364668" cy="746097"/>
          </a:xfrm>
          <a:prstGeom prst="rect">
            <a:avLst/>
          </a:prstGeom>
        </p:spPr>
      </p:pic>
      <p:pic>
        <p:nvPicPr>
          <p:cNvPr id="19" name="图片 18">
            <a:extLst>
              <a:ext uri="{FF2B5EF4-FFF2-40B4-BE49-F238E27FC236}">
                <a16:creationId xmlns:a16="http://schemas.microsoft.com/office/drawing/2014/main" id="{BAB7CDBA-F85E-B066-C716-FD8598DC8DB5}"/>
              </a:ext>
            </a:extLst>
          </p:cNvPr>
          <p:cNvPicPr>
            <a:picLocks noChangeAspect="1"/>
          </p:cNvPicPr>
          <p:nvPr/>
        </p:nvPicPr>
        <p:blipFill>
          <a:blip r:embed="rId4"/>
          <a:stretch>
            <a:fillRect/>
          </a:stretch>
        </p:blipFill>
        <p:spPr>
          <a:xfrm>
            <a:off x="6233891" y="2720426"/>
            <a:ext cx="1963811" cy="500580"/>
          </a:xfrm>
          <a:prstGeom prst="rect">
            <a:avLst/>
          </a:prstGeom>
        </p:spPr>
      </p:pic>
      <p:sp>
        <p:nvSpPr>
          <p:cNvPr id="20" name="右箭头 19">
            <a:extLst>
              <a:ext uri="{FF2B5EF4-FFF2-40B4-BE49-F238E27FC236}">
                <a16:creationId xmlns:a16="http://schemas.microsoft.com/office/drawing/2014/main" id="{1F77AE64-29AF-25A5-B403-2ED1401D4058}"/>
              </a:ext>
            </a:extLst>
          </p:cNvPr>
          <p:cNvSpPr/>
          <p:nvPr/>
        </p:nvSpPr>
        <p:spPr>
          <a:xfrm>
            <a:off x="5320304" y="2845571"/>
            <a:ext cx="610411" cy="25029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7" name="图片 6">
            <a:extLst>
              <a:ext uri="{FF2B5EF4-FFF2-40B4-BE49-F238E27FC236}">
                <a16:creationId xmlns:a16="http://schemas.microsoft.com/office/drawing/2014/main" id="{E3871098-754D-9FD2-35E5-C8D751F34CCC}"/>
              </a:ext>
            </a:extLst>
          </p:cNvPr>
          <p:cNvPicPr>
            <a:picLocks noChangeAspect="1"/>
          </p:cNvPicPr>
          <p:nvPr/>
        </p:nvPicPr>
        <p:blipFill>
          <a:blip r:embed="rId5"/>
          <a:stretch>
            <a:fillRect/>
          </a:stretch>
        </p:blipFill>
        <p:spPr>
          <a:xfrm>
            <a:off x="3902422" y="4076962"/>
            <a:ext cx="1339153" cy="589227"/>
          </a:xfrm>
          <a:prstGeom prst="rect">
            <a:avLst/>
          </a:prstGeom>
        </p:spPr>
      </p:pic>
      <p:pic>
        <p:nvPicPr>
          <p:cNvPr id="10" name="图片 9">
            <a:extLst>
              <a:ext uri="{FF2B5EF4-FFF2-40B4-BE49-F238E27FC236}">
                <a16:creationId xmlns:a16="http://schemas.microsoft.com/office/drawing/2014/main" id="{88AB5A8B-E09A-4A57-78D9-AAC053F10A05}"/>
              </a:ext>
            </a:extLst>
          </p:cNvPr>
          <p:cNvPicPr>
            <a:picLocks noChangeAspect="1"/>
          </p:cNvPicPr>
          <p:nvPr/>
        </p:nvPicPr>
        <p:blipFill>
          <a:blip r:embed="rId6"/>
          <a:stretch>
            <a:fillRect/>
          </a:stretch>
        </p:blipFill>
        <p:spPr>
          <a:xfrm>
            <a:off x="2301355" y="5366211"/>
            <a:ext cx="4513783" cy="669508"/>
          </a:xfrm>
          <a:prstGeom prst="rect">
            <a:avLst/>
          </a:prstGeom>
        </p:spPr>
      </p:pic>
    </p:spTree>
    <p:extLst>
      <p:ext uri="{BB962C8B-B14F-4D97-AF65-F5344CB8AC3E}">
        <p14:creationId xmlns:p14="http://schemas.microsoft.com/office/powerpoint/2010/main" val="17514540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t>3.</a:t>
            </a:r>
            <a:r>
              <a:rPr lang="zh-CN" altLang="en-US" dirty="0"/>
              <a:t>贝叶斯公式与条件独立假设</a:t>
            </a:r>
          </a:p>
        </p:txBody>
      </p:sp>
      <p:sp>
        <p:nvSpPr>
          <p:cNvPr id="5" name="AutoShape 2" descr="公式">
            <a:extLst>
              <a:ext uri="{FF2B5EF4-FFF2-40B4-BE49-F238E27FC236}">
                <a16:creationId xmlns:a16="http://schemas.microsoft.com/office/drawing/2014/main" id="{8F2F6B33-C009-DD6B-C7B3-5B8ADD0B380D}"/>
              </a:ext>
            </a:extLst>
          </p:cNvPr>
          <p:cNvSpPr>
            <a:spLocks noChangeAspect="1" noChangeArrowheads="1"/>
          </p:cNvSpPr>
          <p:nvPr/>
        </p:nvSpPr>
        <p:spPr bwMode="auto">
          <a:xfrm>
            <a:off x="2935288"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AutoShape 3" descr="公式">
            <a:extLst>
              <a:ext uri="{FF2B5EF4-FFF2-40B4-BE49-F238E27FC236}">
                <a16:creationId xmlns:a16="http://schemas.microsoft.com/office/drawing/2014/main" id="{EEDB6069-BB8D-77A1-EF5D-BCC53B7EC311}"/>
              </a:ext>
            </a:extLst>
          </p:cNvPr>
          <p:cNvSpPr>
            <a:spLocks noChangeAspect="1" noChangeArrowheads="1"/>
          </p:cNvSpPr>
          <p:nvPr/>
        </p:nvSpPr>
        <p:spPr bwMode="auto">
          <a:xfrm>
            <a:off x="6510338"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02402" name="Picture 2" descr="朴素贝叶斯算法; 条件独立假设与朴素贝叶斯;">
            <a:extLst>
              <a:ext uri="{FF2B5EF4-FFF2-40B4-BE49-F238E27FC236}">
                <a16:creationId xmlns:a16="http://schemas.microsoft.com/office/drawing/2014/main" id="{342A1F05-E2DC-9203-1601-4A85438F4C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6676" y="895358"/>
            <a:ext cx="7490785" cy="285066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朴素贝叶斯算法; 条件独立假设与朴素贝叶斯;">
            <a:extLst>
              <a:ext uri="{FF2B5EF4-FFF2-40B4-BE49-F238E27FC236}">
                <a16:creationId xmlns:a16="http://schemas.microsoft.com/office/drawing/2014/main" id="{7171B5FF-EDF2-50EF-7B3A-02AF466472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6676" y="3767473"/>
            <a:ext cx="7490785" cy="28506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00972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28650" y="2766219"/>
            <a:ext cx="7886700" cy="1325563"/>
          </a:xfrm>
        </p:spPr>
        <p:txBody>
          <a:bodyPr/>
          <a:lstStyle/>
          <a:p>
            <a:r>
              <a:rPr kumimoji="1" lang="zh-CN" altLang="en-US" b="1" dirty="0">
                <a:latin typeface="Verdana" pitchFamily="34" charset="0"/>
                <a:ea typeface="幼圆" pitchFamily="49" charset="-122"/>
                <a:cs typeface="Verdana" pitchFamily="34" charset="0"/>
              </a:rPr>
              <a:t>第七章：贝叶斯分类器</a:t>
            </a:r>
            <a:endParaRPr lang="zh-CN" altLang="en-US" dirty="0"/>
          </a:p>
        </p:txBody>
      </p:sp>
    </p:spTree>
    <p:extLst>
      <p:ext uri="{BB962C8B-B14F-4D97-AF65-F5344CB8AC3E}">
        <p14:creationId xmlns:p14="http://schemas.microsoft.com/office/powerpoint/2010/main" val="6933146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t>4.</a:t>
            </a:r>
            <a:r>
              <a:rPr lang="zh-CN" altLang="en-US" dirty="0"/>
              <a:t>伯努利与多项式朴素贝叶斯</a:t>
            </a:r>
          </a:p>
        </p:txBody>
      </p:sp>
      <p:sp>
        <p:nvSpPr>
          <p:cNvPr id="4" name="内容占位符 3"/>
          <p:cNvSpPr>
            <a:spLocks noGrp="1"/>
          </p:cNvSpPr>
          <p:nvPr>
            <p:ph idx="1"/>
          </p:nvPr>
        </p:nvSpPr>
        <p:spPr>
          <a:xfrm>
            <a:off x="260350" y="933726"/>
            <a:ext cx="8425619" cy="4001186"/>
          </a:xfrm>
        </p:spPr>
        <p:txBody>
          <a:bodyPr>
            <a:noAutofit/>
          </a:bodyPr>
          <a:lstStyle/>
          <a:p>
            <a:pPr marL="285750" indent="-285750">
              <a:lnSpc>
                <a:spcPct val="130000"/>
              </a:lnSpc>
              <a:spcBef>
                <a:spcPts val="600"/>
              </a:spcBef>
            </a:pPr>
            <a:r>
              <a:rPr lang="zh-CN" altLang="en-US" sz="2000" b="1" dirty="0">
                <a:solidFill>
                  <a:srgbClr val="333333"/>
                </a:solidFill>
                <a:latin typeface="Microsoft YaHei" panose="020B0503020204020204" pitchFamily="34" charset="-122"/>
                <a:ea typeface="Microsoft YaHei" panose="020B0503020204020204" pitchFamily="34" charset="-122"/>
              </a:rPr>
              <a:t>多项式 </a:t>
            </a:r>
            <a:r>
              <a:rPr lang="en-US" altLang="zh-CN" sz="2000" b="1" dirty="0">
                <a:solidFill>
                  <a:srgbClr val="333333"/>
                </a:solidFill>
                <a:latin typeface="Microsoft YaHei" panose="020B0503020204020204" pitchFamily="34" charset="-122"/>
                <a:ea typeface="Microsoft YaHei" panose="020B0503020204020204" pitchFamily="34" charset="-122"/>
              </a:rPr>
              <a:t>vs.</a:t>
            </a:r>
            <a:r>
              <a:rPr lang="zh-CN" altLang="en-US" sz="2000" b="1" dirty="0">
                <a:solidFill>
                  <a:srgbClr val="333333"/>
                </a:solidFill>
                <a:latin typeface="Microsoft YaHei" panose="020B0503020204020204" pitchFamily="34" charset="-122"/>
                <a:ea typeface="Microsoft YaHei" panose="020B0503020204020204" pitchFamily="34" charset="-122"/>
              </a:rPr>
              <a:t> 伯努利朴素贝叶斯</a:t>
            </a:r>
            <a:endParaRPr lang="en-US" altLang="zh-CN" sz="2000" b="1" dirty="0">
              <a:solidFill>
                <a:srgbClr val="333333"/>
              </a:solidFill>
              <a:latin typeface="Microsoft YaHei" panose="020B0503020204020204" pitchFamily="34" charset="-122"/>
              <a:ea typeface="Microsoft YaHei" panose="020B0503020204020204" pitchFamily="34" charset="-122"/>
            </a:endParaRPr>
          </a:p>
          <a:p>
            <a:pPr marL="800100" lvl="1" indent="-342900">
              <a:lnSpc>
                <a:spcPct val="130000"/>
              </a:lnSpc>
              <a:spcBef>
                <a:spcPts val="600"/>
              </a:spcBef>
              <a:buFont typeface="Wingdings" pitchFamily="2" charset="2"/>
              <a:buChar char="Ø"/>
            </a:pPr>
            <a:r>
              <a:rPr lang="zh-CN" altLang="en-US" sz="1600" b="0" i="0" dirty="0">
                <a:effectLst/>
                <a:latin typeface="Microsoft YaHei" panose="020B0503020204020204" pitchFamily="34" charset="-122"/>
                <a:ea typeface="Microsoft YaHei" panose="020B0503020204020204" pitchFamily="34" charset="-122"/>
              </a:rPr>
              <a:t>在文本分类场景下使用朴素贝叶斯，对应的特征</a:t>
            </a:r>
            <a:r>
              <a:rPr lang="en-US" altLang="zh-CN" sz="1600" dirty="0" err="1">
                <a:latin typeface="Cambria Math" panose="02040503050406030204" pitchFamily="18" charset="0"/>
                <a:ea typeface="Cambria Math" panose="02040503050406030204" pitchFamily="18" charset="0"/>
              </a:rPr>
              <a:t>a</a:t>
            </a:r>
            <a:r>
              <a:rPr lang="en-US" altLang="zh-CN" sz="1600" baseline="-25000" dirty="0" err="1">
                <a:latin typeface="Cambria Math" panose="02040503050406030204" pitchFamily="18" charset="0"/>
                <a:ea typeface="Cambria Math" panose="02040503050406030204" pitchFamily="18" charset="0"/>
              </a:rPr>
              <a:t>j</a:t>
            </a:r>
            <a:r>
              <a:rPr lang="zh-CN" altLang="en-US" sz="1600" b="0" i="0" dirty="0">
                <a:effectLst/>
                <a:latin typeface="Microsoft YaHei" panose="020B0503020204020204" pitchFamily="34" charset="-122"/>
                <a:ea typeface="Microsoft YaHei" panose="020B0503020204020204" pitchFamily="34" charset="-122"/>
              </a:rPr>
              <a:t>就是单词，对应的类别标签就是</a:t>
            </a:r>
            <a:r>
              <a:rPr lang="en-US" altLang="zh-CN" sz="1600" b="0" i="0" dirty="0">
                <a:effectLst/>
                <a:latin typeface="Cambria Math" panose="02040503050406030204" pitchFamily="18" charset="0"/>
                <a:ea typeface="Cambria Math" panose="02040503050406030204" pitchFamily="18" charset="0"/>
              </a:rPr>
              <a:t>y</a:t>
            </a:r>
            <a:r>
              <a:rPr lang="zh-CN" altLang="en-US" sz="1600" b="1" dirty="0">
                <a:latin typeface="Microsoft YaHei" panose="020B0503020204020204" pitchFamily="34" charset="-122"/>
                <a:ea typeface="Microsoft YaHei" panose="020B0503020204020204" pitchFamily="34" charset="-122"/>
              </a:rPr>
              <a:t>，</a:t>
            </a:r>
            <a:r>
              <a:rPr lang="zh-CN" altLang="en-US" sz="1600" b="0" i="0" dirty="0">
                <a:effectLst/>
                <a:latin typeface="Microsoft YaHei" panose="020B0503020204020204" pitchFamily="34" charset="-122"/>
                <a:ea typeface="Microsoft YaHei" panose="020B0503020204020204" pitchFamily="34" charset="-122"/>
              </a:rPr>
              <a:t>这里有一个问题：每个单词会出现很多次，我们对于频次有哪些处理方法呢？</a:t>
            </a:r>
            <a:endParaRPr lang="en-US" altLang="zh-CN" sz="1600" b="0" i="0" dirty="0">
              <a:effectLst/>
              <a:latin typeface="Microsoft YaHei" panose="020B0503020204020204" pitchFamily="34" charset="-122"/>
              <a:ea typeface="Microsoft YaHei" panose="020B0503020204020204" pitchFamily="34" charset="-122"/>
            </a:endParaRPr>
          </a:p>
          <a:p>
            <a:pPr marL="1257300" lvl="2" indent="-342900">
              <a:lnSpc>
                <a:spcPct val="130000"/>
              </a:lnSpc>
              <a:spcBef>
                <a:spcPts val="600"/>
              </a:spcBef>
              <a:buFont typeface="Arial" panose="020B0604020202020204" pitchFamily="34" charset="0"/>
              <a:buChar char="•"/>
            </a:pPr>
            <a:r>
              <a:rPr lang="zh-CN" altLang="en-US" sz="1600" b="0" i="0" dirty="0">
                <a:effectLst/>
                <a:latin typeface="Microsoft YaHei" panose="020B0503020204020204" pitchFamily="34" charset="-122"/>
                <a:ea typeface="Microsoft YaHei" panose="020B0503020204020204" pitchFamily="34" charset="-122"/>
              </a:rPr>
              <a:t>如果直接以</a:t>
            </a:r>
            <a:r>
              <a:rPr lang="zh-CN" altLang="en-US" sz="1600" b="1" i="0" dirty="0">
                <a:effectLst/>
                <a:latin typeface="Microsoft YaHei" panose="020B0503020204020204" pitchFamily="34" charset="-122"/>
                <a:ea typeface="Microsoft YaHei" panose="020B0503020204020204" pitchFamily="34" charset="-122"/>
              </a:rPr>
              <a:t>单词的频次</a:t>
            </a:r>
            <a:r>
              <a:rPr lang="zh-CN" altLang="en-US" sz="1600" b="0" i="0" dirty="0">
                <a:effectLst/>
                <a:latin typeface="Microsoft YaHei" panose="020B0503020204020204" pitchFamily="34" charset="-122"/>
                <a:ea typeface="Microsoft YaHei" panose="020B0503020204020204" pitchFamily="34" charset="-122"/>
              </a:rPr>
              <a:t>参与统计计算，那就是</a:t>
            </a:r>
            <a:r>
              <a:rPr lang="zh-CN" altLang="en-US" sz="1600" b="1" i="0" dirty="0">
                <a:effectLst/>
                <a:latin typeface="Microsoft YaHei" panose="020B0503020204020204" pitchFamily="34" charset="-122"/>
                <a:ea typeface="Microsoft YaHei" panose="020B0503020204020204" pitchFamily="34" charset="-122"/>
              </a:rPr>
              <a:t>多项式</a:t>
            </a:r>
            <a:r>
              <a:rPr lang="zh-CN" altLang="en-US" sz="1600" b="0" i="0" dirty="0">
                <a:effectLst/>
                <a:latin typeface="Microsoft YaHei" panose="020B0503020204020204" pitchFamily="34" charset="-122"/>
                <a:ea typeface="Microsoft YaHei" panose="020B0503020204020204" pitchFamily="34" charset="-122"/>
              </a:rPr>
              <a:t>朴素贝叶斯的形态</a:t>
            </a:r>
            <a:endParaRPr lang="en-US" altLang="zh-CN" sz="1600" dirty="0">
              <a:latin typeface="Microsoft YaHei" panose="020B0503020204020204" pitchFamily="34" charset="-122"/>
              <a:ea typeface="Microsoft YaHei" panose="020B0503020204020204" pitchFamily="34" charset="-122"/>
            </a:endParaRPr>
          </a:p>
          <a:p>
            <a:pPr marL="1257300" lvl="2" indent="-342900">
              <a:lnSpc>
                <a:spcPct val="130000"/>
              </a:lnSpc>
              <a:spcBef>
                <a:spcPts val="600"/>
              </a:spcBef>
              <a:buFont typeface="Arial" panose="020B0604020202020204" pitchFamily="34" charset="0"/>
              <a:buChar char="•"/>
            </a:pPr>
            <a:r>
              <a:rPr lang="zh-CN" altLang="en-US" sz="1600" b="0" i="0" dirty="0">
                <a:effectLst/>
                <a:latin typeface="Microsoft YaHei" panose="020B0503020204020204" pitchFamily="34" charset="-122"/>
                <a:ea typeface="Microsoft YaHei" panose="020B0503020204020204" pitchFamily="34" charset="-122"/>
              </a:rPr>
              <a:t>如果以</a:t>
            </a:r>
            <a:r>
              <a:rPr lang="zh-CN" altLang="en-US" sz="1600" b="1" i="0" dirty="0">
                <a:effectLst/>
                <a:latin typeface="Microsoft YaHei" panose="020B0503020204020204" pitchFamily="34" charset="-122"/>
                <a:ea typeface="Microsoft YaHei" panose="020B0503020204020204" pitchFamily="34" charset="-122"/>
              </a:rPr>
              <a:t>是否出现</a:t>
            </a:r>
            <a:r>
              <a:rPr lang="en-US" altLang="zh-CN" sz="1600" b="1" i="0" dirty="0">
                <a:effectLst/>
                <a:latin typeface="Microsoft YaHei" panose="020B0503020204020204" pitchFamily="34" charset="-122"/>
                <a:ea typeface="Microsoft YaHei" panose="020B0503020204020204" pitchFamily="34" charset="-122"/>
              </a:rPr>
              <a:t>(0</a:t>
            </a:r>
            <a:r>
              <a:rPr lang="zh-CN" altLang="en-US" sz="1600" b="1" i="0" dirty="0">
                <a:effectLst/>
                <a:latin typeface="Microsoft YaHei" panose="020B0503020204020204" pitchFamily="34" charset="-122"/>
                <a:ea typeface="Microsoft YaHei" panose="020B0503020204020204" pitchFamily="34" charset="-122"/>
              </a:rPr>
              <a:t>和</a:t>
            </a:r>
            <a:r>
              <a:rPr lang="en-US" altLang="zh-CN" sz="1600" b="1" i="0" dirty="0">
                <a:effectLst/>
                <a:latin typeface="Microsoft YaHei" panose="020B0503020204020204" pitchFamily="34" charset="-122"/>
                <a:ea typeface="Microsoft YaHei" panose="020B0503020204020204" pitchFamily="34" charset="-122"/>
              </a:rPr>
              <a:t>1)</a:t>
            </a:r>
            <a:r>
              <a:rPr lang="zh-CN" altLang="en-US" sz="1600" b="0" i="0" dirty="0">
                <a:effectLst/>
                <a:latin typeface="Microsoft YaHei" panose="020B0503020204020204" pitchFamily="34" charset="-122"/>
                <a:ea typeface="Microsoft YaHei" panose="020B0503020204020204" pitchFamily="34" charset="-122"/>
              </a:rPr>
              <a:t>参与统计计算，就是</a:t>
            </a:r>
            <a:r>
              <a:rPr lang="zh-CN" altLang="en-US" sz="1600" b="1" i="0" dirty="0">
                <a:effectLst/>
                <a:latin typeface="Microsoft YaHei" panose="020B0503020204020204" pitchFamily="34" charset="-122"/>
                <a:ea typeface="Microsoft YaHei" panose="020B0503020204020204" pitchFamily="34" charset="-122"/>
              </a:rPr>
              <a:t>伯努利</a:t>
            </a:r>
            <a:r>
              <a:rPr lang="zh-CN" altLang="en-US" sz="1600" b="0" i="0" dirty="0">
                <a:effectLst/>
                <a:latin typeface="Microsoft YaHei" panose="020B0503020204020204" pitchFamily="34" charset="-122"/>
                <a:ea typeface="Microsoft YaHei" panose="020B0503020204020204" pitchFamily="34" charset="-122"/>
              </a:rPr>
              <a:t>朴素贝叶斯的形态</a:t>
            </a:r>
            <a:endParaRPr lang="en-US" altLang="zh-CN" sz="1600" b="1" dirty="0">
              <a:latin typeface="Microsoft YaHei" panose="020B0503020204020204" pitchFamily="34" charset="-122"/>
              <a:ea typeface="Microsoft YaHei" panose="020B0503020204020204" pitchFamily="34" charset="-122"/>
            </a:endParaRPr>
          </a:p>
        </p:txBody>
      </p:sp>
      <p:sp>
        <p:nvSpPr>
          <p:cNvPr id="5" name="AutoShape 2" descr="公式">
            <a:extLst>
              <a:ext uri="{FF2B5EF4-FFF2-40B4-BE49-F238E27FC236}">
                <a16:creationId xmlns:a16="http://schemas.microsoft.com/office/drawing/2014/main" id="{8F2F6B33-C009-DD6B-C7B3-5B8ADD0B380D}"/>
              </a:ext>
            </a:extLst>
          </p:cNvPr>
          <p:cNvSpPr>
            <a:spLocks noChangeAspect="1" noChangeArrowheads="1"/>
          </p:cNvSpPr>
          <p:nvPr/>
        </p:nvSpPr>
        <p:spPr bwMode="auto">
          <a:xfrm>
            <a:off x="2935288"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AutoShape 3" descr="公式">
            <a:extLst>
              <a:ext uri="{FF2B5EF4-FFF2-40B4-BE49-F238E27FC236}">
                <a16:creationId xmlns:a16="http://schemas.microsoft.com/office/drawing/2014/main" id="{EEDB6069-BB8D-77A1-EF5D-BCC53B7EC311}"/>
              </a:ext>
            </a:extLst>
          </p:cNvPr>
          <p:cNvSpPr>
            <a:spLocks noChangeAspect="1" noChangeArrowheads="1"/>
          </p:cNvSpPr>
          <p:nvPr/>
        </p:nvSpPr>
        <p:spPr bwMode="auto">
          <a:xfrm>
            <a:off x="6510338"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06498" name="Picture 2" descr="朴素贝叶斯算法; 伯努利与多项式朴素贝叶斯;">
            <a:extLst>
              <a:ext uri="{FF2B5EF4-FFF2-40B4-BE49-F238E27FC236}">
                <a16:creationId xmlns:a16="http://schemas.microsoft.com/office/drawing/2014/main" id="{15B70C3A-19AB-4E9F-3304-EC744915E3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936258"/>
            <a:ext cx="9144000" cy="3479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35852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t>4.</a:t>
            </a:r>
            <a:r>
              <a:rPr lang="zh-CN" altLang="en-US" dirty="0"/>
              <a:t>伯努利与多项式朴素贝叶斯</a:t>
            </a:r>
          </a:p>
        </p:txBody>
      </p:sp>
      <p:sp>
        <p:nvSpPr>
          <p:cNvPr id="4" name="内容占位符 3"/>
          <p:cNvSpPr>
            <a:spLocks noGrp="1"/>
          </p:cNvSpPr>
          <p:nvPr>
            <p:ph idx="1"/>
          </p:nvPr>
        </p:nvSpPr>
        <p:spPr>
          <a:xfrm>
            <a:off x="260350" y="933726"/>
            <a:ext cx="8425619" cy="4001186"/>
          </a:xfrm>
        </p:spPr>
        <p:txBody>
          <a:bodyPr>
            <a:noAutofit/>
          </a:bodyPr>
          <a:lstStyle/>
          <a:p>
            <a:pPr marL="285750" indent="-285750">
              <a:lnSpc>
                <a:spcPct val="130000"/>
              </a:lnSpc>
              <a:spcBef>
                <a:spcPts val="600"/>
              </a:spcBef>
            </a:pPr>
            <a:r>
              <a:rPr lang="zh-CN" altLang="en-US" sz="2000" b="1" dirty="0">
                <a:solidFill>
                  <a:srgbClr val="333333"/>
                </a:solidFill>
                <a:latin typeface="Microsoft YaHei" panose="020B0503020204020204" pitchFamily="34" charset="-122"/>
                <a:ea typeface="Microsoft YaHei" panose="020B0503020204020204" pitchFamily="34" charset="-122"/>
              </a:rPr>
              <a:t>多项式 </a:t>
            </a:r>
            <a:r>
              <a:rPr lang="en-US" altLang="zh-CN" sz="2000" b="1" dirty="0">
                <a:solidFill>
                  <a:srgbClr val="333333"/>
                </a:solidFill>
                <a:latin typeface="Microsoft YaHei" panose="020B0503020204020204" pitchFamily="34" charset="-122"/>
                <a:ea typeface="Microsoft YaHei" panose="020B0503020204020204" pitchFamily="34" charset="-122"/>
              </a:rPr>
              <a:t>vs.</a:t>
            </a:r>
            <a:r>
              <a:rPr lang="zh-CN" altLang="en-US" sz="2000" b="1" dirty="0">
                <a:solidFill>
                  <a:srgbClr val="333333"/>
                </a:solidFill>
                <a:latin typeface="Microsoft YaHei" panose="020B0503020204020204" pitchFamily="34" charset="-122"/>
                <a:ea typeface="Microsoft YaHei" panose="020B0503020204020204" pitchFamily="34" charset="-122"/>
              </a:rPr>
              <a:t> 伯努利朴素贝叶斯</a:t>
            </a:r>
            <a:endParaRPr lang="en-US" altLang="zh-CN" sz="2000" b="1" dirty="0">
              <a:solidFill>
                <a:srgbClr val="333333"/>
              </a:solidFill>
              <a:latin typeface="Microsoft YaHei" panose="020B0503020204020204" pitchFamily="34" charset="-122"/>
              <a:ea typeface="Microsoft YaHei" panose="020B0503020204020204" pitchFamily="34" charset="-122"/>
            </a:endParaRPr>
          </a:p>
          <a:p>
            <a:pPr marL="800100" lvl="1" indent="-342900">
              <a:lnSpc>
                <a:spcPct val="130000"/>
              </a:lnSpc>
              <a:spcBef>
                <a:spcPts val="600"/>
              </a:spcBef>
              <a:buFont typeface="Wingdings" pitchFamily="2" charset="2"/>
              <a:buChar char="Ø"/>
            </a:pPr>
            <a:r>
              <a:rPr lang="zh-CN" altLang="en-US" sz="1600" b="0" i="0" dirty="0">
                <a:effectLst/>
                <a:latin typeface="Microsoft YaHei" panose="020B0503020204020204" pitchFamily="34" charset="-122"/>
                <a:ea typeface="Microsoft YaHei" panose="020B0503020204020204" pitchFamily="34" charset="-122"/>
              </a:rPr>
              <a:t>在文本分类场景下使用朴素贝叶斯，对应的特征</a:t>
            </a:r>
            <a:r>
              <a:rPr lang="en-US" altLang="zh-CN" sz="1600" dirty="0" err="1">
                <a:latin typeface="Cambria Math" panose="02040503050406030204" pitchFamily="18" charset="0"/>
                <a:ea typeface="Cambria Math" panose="02040503050406030204" pitchFamily="18" charset="0"/>
              </a:rPr>
              <a:t>a</a:t>
            </a:r>
            <a:r>
              <a:rPr lang="en-US" altLang="zh-CN" sz="1600" baseline="-25000" dirty="0" err="1">
                <a:latin typeface="Cambria Math" panose="02040503050406030204" pitchFamily="18" charset="0"/>
                <a:ea typeface="Cambria Math" panose="02040503050406030204" pitchFamily="18" charset="0"/>
              </a:rPr>
              <a:t>j</a:t>
            </a:r>
            <a:r>
              <a:rPr lang="zh-CN" altLang="en-US" sz="1600" b="0" i="0" dirty="0">
                <a:effectLst/>
                <a:latin typeface="Microsoft YaHei" panose="020B0503020204020204" pitchFamily="34" charset="-122"/>
                <a:ea typeface="Microsoft YaHei" panose="020B0503020204020204" pitchFamily="34" charset="-122"/>
              </a:rPr>
              <a:t>就是单词，对应的类别标签就是</a:t>
            </a:r>
            <a:r>
              <a:rPr lang="en-US" altLang="zh-CN" sz="1600" b="0" i="0" dirty="0">
                <a:effectLst/>
                <a:latin typeface="Cambria Math" panose="02040503050406030204" pitchFamily="18" charset="0"/>
                <a:ea typeface="Cambria Math" panose="02040503050406030204" pitchFamily="18" charset="0"/>
              </a:rPr>
              <a:t>y</a:t>
            </a:r>
            <a:r>
              <a:rPr lang="zh-CN" altLang="en-US" sz="1600" b="1" dirty="0">
                <a:latin typeface="Microsoft YaHei" panose="020B0503020204020204" pitchFamily="34" charset="-122"/>
                <a:ea typeface="Microsoft YaHei" panose="020B0503020204020204" pitchFamily="34" charset="-122"/>
              </a:rPr>
              <a:t>，</a:t>
            </a:r>
            <a:r>
              <a:rPr lang="zh-CN" altLang="en-US" sz="1600" b="0" i="0" dirty="0">
                <a:effectLst/>
                <a:latin typeface="Microsoft YaHei" panose="020B0503020204020204" pitchFamily="34" charset="-122"/>
                <a:ea typeface="Microsoft YaHei" panose="020B0503020204020204" pitchFamily="34" charset="-122"/>
              </a:rPr>
              <a:t>这里有一个问题：每个单词会出现很多次，我们对于频次有哪些处理方法呢？</a:t>
            </a:r>
            <a:endParaRPr lang="en-US" altLang="zh-CN" sz="1600" b="0" i="0" dirty="0">
              <a:effectLst/>
              <a:latin typeface="Microsoft YaHei" panose="020B0503020204020204" pitchFamily="34" charset="-122"/>
              <a:ea typeface="Microsoft YaHei" panose="020B0503020204020204" pitchFamily="34" charset="-122"/>
            </a:endParaRPr>
          </a:p>
          <a:p>
            <a:pPr marL="1257300" lvl="2" indent="-342900">
              <a:lnSpc>
                <a:spcPct val="130000"/>
              </a:lnSpc>
              <a:spcBef>
                <a:spcPts val="600"/>
              </a:spcBef>
              <a:buFont typeface="Arial" panose="020B0604020202020204" pitchFamily="34" charset="0"/>
              <a:buChar char="•"/>
            </a:pPr>
            <a:r>
              <a:rPr lang="zh-CN" altLang="en-US" sz="1600" b="0" i="0" dirty="0">
                <a:effectLst/>
                <a:latin typeface="Microsoft YaHei" panose="020B0503020204020204" pitchFamily="34" charset="-122"/>
                <a:ea typeface="Microsoft YaHei" panose="020B0503020204020204" pitchFamily="34" charset="-122"/>
              </a:rPr>
              <a:t>如果直接以</a:t>
            </a:r>
            <a:r>
              <a:rPr lang="zh-CN" altLang="en-US" sz="1600" b="1" i="0" dirty="0">
                <a:effectLst/>
                <a:latin typeface="Microsoft YaHei" panose="020B0503020204020204" pitchFamily="34" charset="-122"/>
                <a:ea typeface="Microsoft YaHei" panose="020B0503020204020204" pitchFamily="34" charset="-122"/>
              </a:rPr>
              <a:t>单词的频次</a:t>
            </a:r>
            <a:r>
              <a:rPr lang="zh-CN" altLang="en-US" sz="1600" b="0" i="0" dirty="0">
                <a:effectLst/>
                <a:latin typeface="Microsoft YaHei" panose="020B0503020204020204" pitchFamily="34" charset="-122"/>
                <a:ea typeface="Microsoft YaHei" panose="020B0503020204020204" pitchFamily="34" charset="-122"/>
              </a:rPr>
              <a:t>参与统计计算，那就是</a:t>
            </a:r>
            <a:r>
              <a:rPr lang="zh-CN" altLang="en-US" sz="1600" b="1" i="0" dirty="0">
                <a:effectLst/>
                <a:latin typeface="Microsoft YaHei" panose="020B0503020204020204" pitchFamily="34" charset="-122"/>
                <a:ea typeface="Microsoft YaHei" panose="020B0503020204020204" pitchFamily="34" charset="-122"/>
              </a:rPr>
              <a:t>多项式</a:t>
            </a:r>
            <a:r>
              <a:rPr lang="zh-CN" altLang="en-US" sz="1600" b="0" i="0" dirty="0">
                <a:effectLst/>
                <a:latin typeface="Microsoft YaHei" panose="020B0503020204020204" pitchFamily="34" charset="-122"/>
                <a:ea typeface="Microsoft YaHei" panose="020B0503020204020204" pitchFamily="34" charset="-122"/>
              </a:rPr>
              <a:t>朴素贝叶斯的形态</a:t>
            </a:r>
            <a:endParaRPr lang="en-US" altLang="zh-CN" sz="1600" dirty="0">
              <a:latin typeface="Microsoft YaHei" panose="020B0503020204020204" pitchFamily="34" charset="-122"/>
              <a:ea typeface="Microsoft YaHei" panose="020B0503020204020204" pitchFamily="34" charset="-122"/>
            </a:endParaRPr>
          </a:p>
          <a:p>
            <a:pPr marL="1257300" lvl="2" indent="-342900">
              <a:lnSpc>
                <a:spcPct val="130000"/>
              </a:lnSpc>
              <a:spcBef>
                <a:spcPts val="600"/>
              </a:spcBef>
              <a:buFont typeface="Arial" panose="020B0604020202020204" pitchFamily="34" charset="0"/>
              <a:buChar char="•"/>
            </a:pPr>
            <a:r>
              <a:rPr lang="zh-CN" altLang="en-US" sz="1600" b="0" i="0" dirty="0">
                <a:effectLst/>
                <a:latin typeface="Microsoft YaHei" panose="020B0503020204020204" pitchFamily="34" charset="-122"/>
                <a:ea typeface="Microsoft YaHei" panose="020B0503020204020204" pitchFamily="34" charset="-122"/>
              </a:rPr>
              <a:t>如果以</a:t>
            </a:r>
            <a:r>
              <a:rPr lang="zh-CN" altLang="en-US" sz="1600" b="1" i="0" dirty="0">
                <a:effectLst/>
                <a:latin typeface="Microsoft YaHei" panose="020B0503020204020204" pitchFamily="34" charset="-122"/>
                <a:ea typeface="Microsoft YaHei" panose="020B0503020204020204" pitchFamily="34" charset="-122"/>
              </a:rPr>
              <a:t>是否出现</a:t>
            </a:r>
            <a:r>
              <a:rPr lang="en-US" altLang="zh-CN" sz="1600" b="1" i="0" dirty="0">
                <a:effectLst/>
                <a:latin typeface="Microsoft YaHei" panose="020B0503020204020204" pitchFamily="34" charset="-122"/>
                <a:ea typeface="Microsoft YaHei" panose="020B0503020204020204" pitchFamily="34" charset="-122"/>
              </a:rPr>
              <a:t>(0</a:t>
            </a:r>
            <a:r>
              <a:rPr lang="zh-CN" altLang="en-US" sz="1600" b="1" i="0" dirty="0">
                <a:effectLst/>
                <a:latin typeface="Microsoft YaHei" panose="020B0503020204020204" pitchFamily="34" charset="-122"/>
                <a:ea typeface="Microsoft YaHei" panose="020B0503020204020204" pitchFamily="34" charset="-122"/>
              </a:rPr>
              <a:t>和</a:t>
            </a:r>
            <a:r>
              <a:rPr lang="en-US" altLang="zh-CN" sz="1600" b="1" i="0" dirty="0">
                <a:effectLst/>
                <a:latin typeface="Microsoft YaHei" panose="020B0503020204020204" pitchFamily="34" charset="-122"/>
                <a:ea typeface="Microsoft YaHei" panose="020B0503020204020204" pitchFamily="34" charset="-122"/>
              </a:rPr>
              <a:t>1)</a:t>
            </a:r>
            <a:r>
              <a:rPr lang="zh-CN" altLang="en-US" sz="1600" b="0" i="0" dirty="0">
                <a:effectLst/>
                <a:latin typeface="Microsoft YaHei" panose="020B0503020204020204" pitchFamily="34" charset="-122"/>
                <a:ea typeface="Microsoft YaHei" panose="020B0503020204020204" pitchFamily="34" charset="-122"/>
              </a:rPr>
              <a:t>参与统计计算，就是</a:t>
            </a:r>
            <a:r>
              <a:rPr lang="zh-CN" altLang="en-US" sz="1600" b="1" i="0" dirty="0">
                <a:effectLst/>
                <a:latin typeface="Microsoft YaHei" panose="020B0503020204020204" pitchFamily="34" charset="-122"/>
                <a:ea typeface="Microsoft YaHei" panose="020B0503020204020204" pitchFamily="34" charset="-122"/>
              </a:rPr>
              <a:t>伯努利</a:t>
            </a:r>
            <a:r>
              <a:rPr lang="zh-CN" altLang="en-US" sz="1600" b="0" i="0" dirty="0">
                <a:effectLst/>
                <a:latin typeface="Microsoft YaHei" panose="020B0503020204020204" pitchFamily="34" charset="-122"/>
                <a:ea typeface="Microsoft YaHei" panose="020B0503020204020204" pitchFamily="34" charset="-122"/>
              </a:rPr>
              <a:t>朴素贝叶斯的形态</a:t>
            </a:r>
            <a:endParaRPr lang="en-US" altLang="zh-CN" sz="1600" b="1" dirty="0">
              <a:latin typeface="Microsoft YaHei" panose="020B0503020204020204" pitchFamily="34" charset="-122"/>
              <a:ea typeface="Microsoft YaHei" panose="020B0503020204020204" pitchFamily="34" charset="-122"/>
            </a:endParaRPr>
          </a:p>
        </p:txBody>
      </p:sp>
      <p:sp>
        <p:nvSpPr>
          <p:cNvPr id="5" name="AutoShape 2" descr="公式">
            <a:extLst>
              <a:ext uri="{FF2B5EF4-FFF2-40B4-BE49-F238E27FC236}">
                <a16:creationId xmlns:a16="http://schemas.microsoft.com/office/drawing/2014/main" id="{8F2F6B33-C009-DD6B-C7B3-5B8ADD0B380D}"/>
              </a:ext>
            </a:extLst>
          </p:cNvPr>
          <p:cNvSpPr>
            <a:spLocks noChangeAspect="1" noChangeArrowheads="1"/>
          </p:cNvSpPr>
          <p:nvPr/>
        </p:nvSpPr>
        <p:spPr bwMode="auto">
          <a:xfrm>
            <a:off x="2935288"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AutoShape 3" descr="公式">
            <a:extLst>
              <a:ext uri="{FF2B5EF4-FFF2-40B4-BE49-F238E27FC236}">
                <a16:creationId xmlns:a16="http://schemas.microsoft.com/office/drawing/2014/main" id="{EEDB6069-BB8D-77A1-EF5D-BCC53B7EC311}"/>
              </a:ext>
            </a:extLst>
          </p:cNvPr>
          <p:cNvSpPr>
            <a:spLocks noChangeAspect="1" noChangeArrowheads="1"/>
          </p:cNvSpPr>
          <p:nvPr/>
        </p:nvSpPr>
        <p:spPr bwMode="auto">
          <a:xfrm>
            <a:off x="6510338"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06498" name="Picture 2" descr="朴素贝叶斯算法; 伯努利与多项式朴素贝叶斯;">
            <a:extLst>
              <a:ext uri="{FF2B5EF4-FFF2-40B4-BE49-F238E27FC236}">
                <a16:creationId xmlns:a16="http://schemas.microsoft.com/office/drawing/2014/main" id="{15B70C3A-19AB-4E9F-3304-EC744915E3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936258"/>
            <a:ext cx="9144000" cy="3479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92073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t>4.</a:t>
            </a:r>
            <a:r>
              <a:rPr lang="zh-CN" altLang="en-US" dirty="0"/>
              <a:t>伯努利与多项式朴素贝叶斯</a:t>
            </a:r>
          </a:p>
        </p:txBody>
      </p:sp>
      <p:sp>
        <p:nvSpPr>
          <p:cNvPr id="5" name="AutoShape 2" descr="公式">
            <a:extLst>
              <a:ext uri="{FF2B5EF4-FFF2-40B4-BE49-F238E27FC236}">
                <a16:creationId xmlns:a16="http://schemas.microsoft.com/office/drawing/2014/main" id="{8F2F6B33-C009-DD6B-C7B3-5B8ADD0B380D}"/>
              </a:ext>
            </a:extLst>
          </p:cNvPr>
          <p:cNvSpPr>
            <a:spLocks noChangeAspect="1" noChangeArrowheads="1"/>
          </p:cNvSpPr>
          <p:nvPr/>
        </p:nvSpPr>
        <p:spPr bwMode="auto">
          <a:xfrm>
            <a:off x="2935288"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AutoShape 3" descr="公式">
            <a:extLst>
              <a:ext uri="{FF2B5EF4-FFF2-40B4-BE49-F238E27FC236}">
                <a16:creationId xmlns:a16="http://schemas.microsoft.com/office/drawing/2014/main" id="{EEDB6069-BB8D-77A1-EF5D-BCC53B7EC311}"/>
              </a:ext>
            </a:extLst>
          </p:cNvPr>
          <p:cNvSpPr>
            <a:spLocks noChangeAspect="1" noChangeArrowheads="1"/>
          </p:cNvSpPr>
          <p:nvPr/>
        </p:nvSpPr>
        <p:spPr bwMode="auto">
          <a:xfrm>
            <a:off x="6510338"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10594" name="Picture 2" descr="朴素贝叶斯算法; 伯努利与多项式朴素贝叶斯;">
            <a:extLst>
              <a:ext uri="{FF2B5EF4-FFF2-40B4-BE49-F238E27FC236}">
                <a16:creationId xmlns:a16="http://schemas.microsoft.com/office/drawing/2014/main" id="{4AAA0EB5-BD22-DAE7-19AA-9E2F5703CF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307795"/>
            <a:ext cx="9144000" cy="3479800"/>
          </a:xfrm>
          <a:prstGeom prst="rect">
            <a:avLst/>
          </a:prstGeom>
          <a:noFill/>
          <a:extLst>
            <a:ext uri="{909E8E84-426E-40DD-AFC4-6F175D3DCCD1}">
              <a14:hiddenFill xmlns:a14="http://schemas.microsoft.com/office/drawing/2010/main">
                <a:solidFill>
                  <a:srgbClr val="FFFFFF"/>
                </a:solidFill>
              </a14:hiddenFill>
            </a:ext>
          </a:extLst>
        </p:spPr>
      </p:pic>
      <p:sp>
        <p:nvSpPr>
          <p:cNvPr id="8" name="内容占位符 3">
            <a:extLst>
              <a:ext uri="{FF2B5EF4-FFF2-40B4-BE49-F238E27FC236}">
                <a16:creationId xmlns:a16="http://schemas.microsoft.com/office/drawing/2014/main" id="{40144D50-494E-B7C5-4A0F-A2AE78E9E6E8}"/>
              </a:ext>
            </a:extLst>
          </p:cNvPr>
          <p:cNvSpPr>
            <a:spLocks noGrp="1"/>
          </p:cNvSpPr>
          <p:nvPr>
            <p:ph idx="1"/>
          </p:nvPr>
        </p:nvSpPr>
        <p:spPr>
          <a:xfrm>
            <a:off x="260351" y="933726"/>
            <a:ext cx="8383920" cy="1894534"/>
          </a:xfrm>
        </p:spPr>
        <p:txBody>
          <a:bodyPr>
            <a:noAutofit/>
          </a:bodyPr>
          <a:lstStyle/>
          <a:p>
            <a:pPr marL="285750" indent="-285750">
              <a:lnSpc>
                <a:spcPct val="130000"/>
              </a:lnSpc>
              <a:spcBef>
                <a:spcPts val="600"/>
              </a:spcBef>
            </a:pPr>
            <a:r>
              <a:rPr lang="zh-CN" altLang="en-US" sz="2000" b="1" dirty="0">
                <a:solidFill>
                  <a:srgbClr val="333333"/>
                </a:solidFill>
                <a:latin typeface="Microsoft YaHei" panose="020B0503020204020204" pitchFamily="34" charset="-122"/>
                <a:ea typeface="Microsoft YaHei" panose="020B0503020204020204" pitchFamily="34" charset="-122"/>
              </a:rPr>
              <a:t>朴素贝叶斯与连续值特征</a:t>
            </a:r>
            <a:endParaRPr lang="en-US" altLang="zh-CN" sz="2000" b="1" dirty="0">
              <a:solidFill>
                <a:srgbClr val="333333"/>
              </a:solidFill>
              <a:latin typeface="Microsoft YaHei" panose="020B0503020204020204" pitchFamily="34" charset="-122"/>
              <a:ea typeface="Microsoft YaHei" panose="020B0503020204020204" pitchFamily="34" charset="-122"/>
            </a:endParaRPr>
          </a:p>
          <a:p>
            <a:pPr marL="742950" lvl="1" indent="-285750">
              <a:lnSpc>
                <a:spcPct val="130000"/>
              </a:lnSpc>
              <a:spcBef>
                <a:spcPts val="600"/>
              </a:spcBef>
              <a:buFont typeface="Wingdings" pitchFamily="2" charset="2"/>
              <a:buChar char="Ø"/>
            </a:pPr>
            <a:r>
              <a:rPr lang="zh-CN" altLang="en-US" sz="1600" b="1" dirty="0">
                <a:solidFill>
                  <a:srgbClr val="002060"/>
                </a:solidFill>
                <a:latin typeface="Microsoft YaHei" panose="020B0503020204020204" pitchFamily="34" charset="-122"/>
                <a:ea typeface="Microsoft YaHei" panose="020B0503020204020204" pitchFamily="34" charset="-122"/>
              </a:rPr>
              <a:t>之前的概率统计方式，都是基于离散值的。如果遇到连续型变量特征，怎么办呢？</a:t>
            </a:r>
            <a:endParaRPr lang="en-US" altLang="zh-CN" sz="1600" b="1" dirty="0">
              <a:solidFill>
                <a:srgbClr val="002060"/>
              </a:solidFill>
              <a:latin typeface="Microsoft YaHei" panose="020B0503020204020204" pitchFamily="34" charset="-122"/>
              <a:ea typeface="Microsoft YaHei" panose="020B0503020204020204" pitchFamily="34" charset="-122"/>
            </a:endParaRPr>
          </a:p>
          <a:p>
            <a:pPr marL="742950" lvl="1" indent="-285750">
              <a:lnSpc>
                <a:spcPct val="130000"/>
              </a:lnSpc>
              <a:spcBef>
                <a:spcPts val="600"/>
              </a:spcBef>
              <a:buFont typeface="Wingdings" pitchFamily="2" charset="2"/>
              <a:buChar char="Ø"/>
            </a:pPr>
            <a:r>
              <a:rPr lang="zh-CN" altLang="en-US" sz="1600" b="1" dirty="0">
                <a:latin typeface="Microsoft YaHei" panose="020B0503020204020204" pitchFamily="34" charset="-122"/>
                <a:ea typeface="Microsoft YaHei" panose="020B0503020204020204" pitchFamily="34" charset="-122"/>
              </a:rPr>
              <a:t>高斯朴素贝叶斯模型可以解决这个问题</a:t>
            </a:r>
            <a:endParaRPr lang="en-US" altLang="zh-CN" sz="1600" b="1" dirty="0">
              <a:latin typeface="Microsoft YaHei" panose="020B0503020204020204" pitchFamily="34" charset="-122"/>
              <a:ea typeface="Microsoft YaHei" panose="020B0503020204020204" pitchFamily="34" charset="-122"/>
            </a:endParaRPr>
          </a:p>
        </p:txBody>
      </p:sp>
      <p:pic>
        <p:nvPicPr>
          <p:cNvPr id="9" name="图片 8">
            <a:extLst>
              <a:ext uri="{FF2B5EF4-FFF2-40B4-BE49-F238E27FC236}">
                <a16:creationId xmlns:a16="http://schemas.microsoft.com/office/drawing/2014/main" id="{B203B7C3-1076-8039-E3FC-A3A211015F70}"/>
              </a:ext>
            </a:extLst>
          </p:cNvPr>
          <p:cNvPicPr>
            <a:picLocks noChangeAspect="1"/>
          </p:cNvPicPr>
          <p:nvPr/>
        </p:nvPicPr>
        <p:blipFill>
          <a:blip r:embed="rId3"/>
          <a:stretch>
            <a:fillRect/>
          </a:stretch>
        </p:blipFill>
        <p:spPr>
          <a:xfrm>
            <a:off x="685800" y="2188663"/>
            <a:ext cx="7772400" cy="486273"/>
          </a:xfrm>
          <a:prstGeom prst="rect">
            <a:avLst/>
          </a:prstGeom>
        </p:spPr>
      </p:pic>
      <p:pic>
        <p:nvPicPr>
          <p:cNvPr id="11" name="图片 10">
            <a:extLst>
              <a:ext uri="{FF2B5EF4-FFF2-40B4-BE49-F238E27FC236}">
                <a16:creationId xmlns:a16="http://schemas.microsoft.com/office/drawing/2014/main" id="{A8E26860-3975-828A-80E7-71A8D8A4B72A}"/>
              </a:ext>
            </a:extLst>
          </p:cNvPr>
          <p:cNvPicPr>
            <a:picLocks noChangeAspect="1"/>
          </p:cNvPicPr>
          <p:nvPr/>
        </p:nvPicPr>
        <p:blipFill>
          <a:blip r:embed="rId4"/>
          <a:stretch>
            <a:fillRect/>
          </a:stretch>
        </p:blipFill>
        <p:spPr>
          <a:xfrm>
            <a:off x="3965649" y="2668198"/>
            <a:ext cx="1701800" cy="546100"/>
          </a:xfrm>
          <a:prstGeom prst="rect">
            <a:avLst/>
          </a:prstGeom>
        </p:spPr>
      </p:pic>
    </p:spTree>
    <p:extLst>
      <p:ext uri="{BB962C8B-B14F-4D97-AF65-F5344CB8AC3E}">
        <p14:creationId xmlns:p14="http://schemas.microsoft.com/office/powerpoint/2010/main" val="2878270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t>5.</a:t>
            </a:r>
            <a:r>
              <a:rPr lang="zh-CN" altLang="en-US" dirty="0"/>
              <a:t>平滑处理</a:t>
            </a:r>
          </a:p>
        </p:txBody>
      </p:sp>
      <p:sp>
        <p:nvSpPr>
          <p:cNvPr id="5" name="AutoShape 2" descr="公式">
            <a:extLst>
              <a:ext uri="{FF2B5EF4-FFF2-40B4-BE49-F238E27FC236}">
                <a16:creationId xmlns:a16="http://schemas.microsoft.com/office/drawing/2014/main" id="{8F2F6B33-C009-DD6B-C7B3-5B8ADD0B380D}"/>
              </a:ext>
            </a:extLst>
          </p:cNvPr>
          <p:cNvSpPr>
            <a:spLocks noChangeAspect="1" noChangeArrowheads="1"/>
          </p:cNvSpPr>
          <p:nvPr/>
        </p:nvSpPr>
        <p:spPr bwMode="auto">
          <a:xfrm>
            <a:off x="2935288"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AutoShape 3" descr="公式">
            <a:extLst>
              <a:ext uri="{FF2B5EF4-FFF2-40B4-BE49-F238E27FC236}">
                <a16:creationId xmlns:a16="http://schemas.microsoft.com/office/drawing/2014/main" id="{EEDB6069-BB8D-77A1-EF5D-BCC53B7EC311}"/>
              </a:ext>
            </a:extLst>
          </p:cNvPr>
          <p:cNvSpPr>
            <a:spLocks noChangeAspect="1" noChangeArrowheads="1"/>
          </p:cNvSpPr>
          <p:nvPr/>
        </p:nvSpPr>
        <p:spPr bwMode="auto">
          <a:xfrm>
            <a:off x="6510338"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 name="内容占位符 3">
            <a:extLst>
              <a:ext uri="{FF2B5EF4-FFF2-40B4-BE49-F238E27FC236}">
                <a16:creationId xmlns:a16="http://schemas.microsoft.com/office/drawing/2014/main" id="{023A02DC-8DF9-79EA-2982-ED0BEC0C111B}"/>
              </a:ext>
            </a:extLst>
          </p:cNvPr>
          <p:cNvSpPr>
            <a:spLocks noGrp="1"/>
          </p:cNvSpPr>
          <p:nvPr>
            <p:ph idx="1"/>
          </p:nvPr>
        </p:nvSpPr>
        <p:spPr>
          <a:xfrm>
            <a:off x="260351" y="933726"/>
            <a:ext cx="8383920" cy="1894534"/>
          </a:xfrm>
        </p:spPr>
        <p:txBody>
          <a:bodyPr>
            <a:noAutofit/>
          </a:bodyPr>
          <a:lstStyle/>
          <a:p>
            <a:pPr marL="285750" indent="-285750">
              <a:lnSpc>
                <a:spcPct val="130000"/>
              </a:lnSpc>
              <a:spcBef>
                <a:spcPts val="600"/>
              </a:spcBef>
            </a:pPr>
            <a:r>
              <a:rPr lang="zh-CN" altLang="en-US" sz="2000" b="1" dirty="0">
                <a:solidFill>
                  <a:srgbClr val="333333"/>
                </a:solidFill>
                <a:latin typeface="Microsoft YaHei" panose="020B0503020204020204" pitchFamily="34" charset="-122"/>
                <a:ea typeface="Microsoft YaHei" panose="020B0503020204020204" pitchFamily="34" charset="-122"/>
              </a:rPr>
              <a:t>为什么需要平滑处理</a:t>
            </a:r>
            <a:endParaRPr lang="en-US" altLang="zh-CN" sz="2000" b="1" dirty="0">
              <a:solidFill>
                <a:srgbClr val="333333"/>
              </a:solidFill>
              <a:latin typeface="Microsoft YaHei" panose="020B0503020204020204" pitchFamily="34" charset="-122"/>
              <a:ea typeface="Microsoft YaHei" panose="020B0503020204020204" pitchFamily="34" charset="-122"/>
            </a:endParaRPr>
          </a:p>
          <a:p>
            <a:pPr marL="742950" lvl="1" indent="-285750">
              <a:lnSpc>
                <a:spcPct val="130000"/>
              </a:lnSpc>
              <a:spcBef>
                <a:spcPts val="600"/>
              </a:spcBef>
              <a:buFont typeface="Wingdings" pitchFamily="2" charset="2"/>
              <a:buChar char="Ø"/>
            </a:pPr>
            <a:r>
              <a:rPr lang="zh-CN" altLang="en-US" sz="1400" b="0" i="0" dirty="0">
                <a:effectLst/>
                <a:latin typeface="Microsoft YaHei" panose="020B0503020204020204" pitchFamily="34" charset="-122"/>
                <a:ea typeface="Microsoft YaHei" panose="020B0503020204020204" pitchFamily="34" charset="-122"/>
              </a:rPr>
              <a:t>使用朴素贝叶斯，</a:t>
            </a:r>
            <a:r>
              <a:rPr lang="zh-CN" altLang="en-US" sz="1400" b="1" i="0" dirty="0">
                <a:effectLst/>
                <a:latin typeface="Microsoft YaHei" panose="020B0503020204020204" pitchFamily="34" charset="-122"/>
                <a:ea typeface="Microsoft YaHei" panose="020B0503020204020204" pitchFamily="34" charset="-122"/>
              </a:rPr>
              <a:t>有时候会面临零概率问题</a:t>
            </a:r>
            <a:r>
              <a:rPr lang="zh-CN" altLang="en-US" sz="1400" b="0" i="0" dirty="0">
                <a:effectLst/>
                <a:latin typeface="Microsoft YaHei" panose="020B0503020204020204" pitchFamily="34" charset="-122"/>
                <a:ea typeface="Microsoft YaHei" panose="020B0503020204020204" pitchFamily="34" charset="-122"/>
              </a:rPr>
              <a:t>。零概率问题，指的是在计算实例的概率时，如果某个量</a:t>
            </a:r>
            <a:r>
              <a:rPr lang="en-US" altLang="zh-CN" sz="1400" b="0" i="0" dirty="0">
                <a:effectLst/>
                <a:latin typeface="Cambria Math" panose="02040503050406030204" pitchFamily="18" charset="0"/>
                <a:ea typeface="Cambria Math" panose="02040503050406030204" pitchFamily="18" charset="0"/>
              </a:rPr>
              <a:t>x</a:t>
            </a:r>
            <a:r>
              <a:rPr lang="zh-CN" altLang="en-US" sz="1400" b="0" i="0" dirty="0">
                <a:effectLst/>
                <a:latin typeface="Microsoft YaHei" panose="020B0503020204020204" pitchFamily="34" charset="-122"/>
                <a:ea typeface="Microsoft YaHei" panose="020B0503020204020204" pitchFamily="34" charset="-122"/>
              </a:rPr>
              <a:t>，</a:t>
            </a:r>
            <a:r>
              <a:rPr lang="zh-CN" altLang="en-US" sz="1400" b="1" i="0" dirty="0">
                <a:solidFill>
                  <a:srgbClr val="C00000"/>
                </a:solidFill>
                <a:effectLst/>
                <a:latin typeface="Microsoft YaHei" panose="020B0503020204020204" pitchFamily="34" charset="-122"/>
                <a:ea typeface="Microsoft YaHei" panose="020B0503020204020204" pitchFamily="34" charset="-122"/>
              </a:rPr>
              <a:t>在观察样本库（训练集）中没有出现过</a:t>
            </a:r>
            <a:r>
              <a:rPr lang="zh-CN" altLang="en-US" sz="1400" b="0" i="0" dirty="0">
                <a:effectLst/>
                <a:latin typeface="Microsoft YaHei" panose="020B0503020204020204" pitchFamily="34" charset="-122"/>
                <a:ea typeface="Microsoft YaHei" panose="020B0503020204020204" pitchFamily="34" charset="-122"/>
              </a:rPr>
              <a:t>，会导致整个实例的概率结果是</a:t>
            </a:r>
            <a:r>
              <a:rPr lang="en-US" altLang="zh-CN" sz="1400" b="0" i="0" dirty="0">
                <a:effectLst/>
                <a:latin typeface="Cambria Math" panose="02040503050406030204" pitchFamily="18" charset="0"/>
                <a:ea typeface="Cambria Math" panose="02040503050406030204" pitchFamily="18" charset="0"/>
              </a:rPr>
              <a:t>0</a:t>
            </a:r>
            <a:r>
              <a:rPr lang="zh-CN" altLang="en-US" sz="1400" b="0" i="0" dirty="0">
                <a:effectLst/>
                <a:latin typeface="Microsoft YaHei" panose="020B0503020204020204" pitchFamily="34" charset="-122"/>
                <a:ea typeface="Microsoft YaHei" panose="020B0503020204020204" pitchFamily="34" charset="-122"/>
              </a:rPr>
              <a:t>。不能因为一个事件没有观察到就武断的认为该事件的概率是</a:t>
            </a:r>
            <a:r>
              <a:rPr lang="en-US" altLang="zh-CN" sz="1600" b="0" i="0" dirty="0">
                <a:effectLst/>
                <a:latin typeface="Cambria Math" panose="02040503050406030204" pitchFamily="18" charset="0"/>
                <a:ea typeface="Cambria Math" panose="02040503050406030204" pitchFamily="18" charset="0"/>
              </a:rPr>
              <a:t>0</a:t>
            </a:r>
            <a:r>
              <a:rPr lang="zh-CN" altLang="en-US" sz="1600" b="0" i="0" dirty="0">
                <a:effectLst/>
                <a:latin typeface="Microsoft YaHei" panose="020B0503020204020204" pitchFamily="34" charset="-122"/>
                <a:ea typeface="Microsoft YaHei" panose="020B0503020204020204" pitchFamily="34" charset="-122"/>
              </a:rPr>
              <a:t>。</a:t>
            </a:r>
            <a:endParaRPr lang="en-US" altLang="zh-CN" sz="1600" b="0" i="0" dirty="0">
              <a:effectLst/>
              <a:latin typeface="Microsoft YaHei" panose="020B0503020204020204" pitchFamily="34" charset="-122"/>
              <a:ea typeface="Microsoft YaHei" panose="020B0503020204020204" pitchFamily="34" charset="-122"/>
            </a:endParaRPr>
          </a:p>
          <a:p>
            <a:pPr marL="742950" lvl="1" indent="-285750">
              <a:lnSpc>
                <a:spcPct val="130000"/>
              </a:lnSpc>
              <a:spcBef>
                <a:spcPts val="600"/>
              </a:spcBef>
              <a:buFont typeface="Wingdings" pitchFamily="2" charset="2"/>
              <a:buChar char="Ø"/>
            </a:pPr>
            <a:r>
              <a:rPr lang="zh-CN" altLang="en-US" sz="1600" b="1" dirty="0">
                <a:latin typeface="Microsoft YaHei" panose="020B0503020204020204" pitchFamily="34" charset="-122"/>
                <a:ea typeface="Microsoft YaHei" panose="020B0503020204020204" pitchFamily="34" charset="-122"/>
              </a:rPr>
              <a:t>拉普拉斯平滑及依据</a:t>
            </a:r>
            <a:r>
              <a:rPr lang="zh-CN" altLang="en-US" sz="1600" dirty="0">
                <a:latin typeface="Microsoft YaHei" panose="020B0503020204020204" pitchFamily="34" charset="-122"/>
                <a:ea typeface="Microsoft YaHei" panose="020B0503020204020204" pitchFamily="34" charset="-122"/>
              </a:rPr>
              <a:t>：</a:t>
            </a:r>
            <a:r>
              <a:rPr lang="zh-CN" altLang="en-US" sz="1600" b="0" i="0" dirty="0">
                <a:effectLst/>
                <a:latin typeface="Microsoft YaHei" panose="020B0503020204020204" pitchFamily="34" charset="-122"/>
                <a:ea typeface="Microsoft YaHei" panose="020B0503020204020204" pitchFamily="34" charset="-122"/>
              </a:rPr>
              <a:t>为了解决零概率的问题，法国数学家拉普拉斯最早</a:t>
            </a:r>
            <a:r>
              <a:rPr lang="zh-CN" altLang="en-US" sz="1600" b="1" i="0" dirty="0">
                <a:solidFill>
                  <a:srgbClr val="002060"/>
                </a:solidFill>
                <a:effectLst/>
                <a:latin typeface="Microsoft YaHei" panose="020B0503020204020204" pitchFamily="34" charset="-122"/>
                <a:ea typeface="Microsoft YaHei" panose="020B0503020204020204" pitchFamily="34" charset="-122"/>
              </a:rPr>
              <a:t>提出用加</a:t>
            </a:r>
            <a:r>
              <a:rPr lang="en-US" altLang="zh-CN" sz="1600" b="1" i="0" dirty="0">
                <a:solidFill>
                  <a:srgbClr val="002060"/>
                </a:solidFill>
                <a:effectLst/>
                <a:latin typeface="Microsoft YaHei" panose="020B0503020204020204" pitchFamily="34" charset="-122"/>
                <a:ea typeface="Microsoft YaHei" panose="020B0503020204020204" pitchFamily="34" charset="-122"/>
              </a:rPr>
              <a:t>1</a:t>
            </a:r>
            <a:r>
              <a:rPr lang="zh-CN" altLang="en-US" sz="1600" b="1" i="0" dirty="0">
                <a:solidFill>
                  <a:srgbClr val="002060"/>
                </a:solidFill>
                <a:effectLst/>
                <a:latin typeface="Microsoft YaHei" panose="020B0503020204020204" pitchFamily="34" charset="-122"/>
                <a:ea typeface="Microsoft YaHei" panose="020B0503020204020204" pitchFamily="34" charset="-122"/>
              </a:rPr>
              <a:t>的方法估计没有出现过的现象的概率</a:t>
            </a:r>
            <a:r>
              <a:rPr lang="zh-CN" altLang="en-US" sz="1600" b="0" i="0" dirty="0">
                <a:effectLst/>
                <a:latin typeface="Microsoft YaHei" panose="020B0503020204020204" pitchFamily="34" charset="-122"/>
                <a:ea typeface="Microsoft YaHei" panose="020B0503020204020204" pitchFamily="34" charset="-122"/>
              </a:rPr>
              <a:t>，所以加法平滑也叫做拉普拉斯平滑</a:t>
            </a:r>
            <a:endParaRPr lang="en-US" altLang="zh-CN" sz="1600" b="0" i="0" dirty="0">
              <a:effectLst/>
              <a:latin typeface="Microsoft YaHei" panose="020B0503020204020204" pitchFamily="34" charset="-122"/>
              <a:ea typeface="Microsoft YaHei" panose="020B0503020204020204" pitchFamily="34" charset="-122"/>
            </a:endParaRPr>
          </a:p>
          <a:p>
            <a:pPr marL="1200150" lvl="2" indent="-285750">
              <a:lnSpc>
                <a:spcPct val="130000"/>
              </a:lnSpc>
              <a:spcBef>
                <a:spcPts val="600"/>
              </a:spcBef>
              <a:buFont typeface="Arial" panose="020B0604020202020204" pitchFamily="34" charset="0"/>
              <a:buChar char="•"/>
            </a:pPr>
            <a:r>
              <a:rPr lang="zh-CN" altLang="en-US" sz="1400" b="0" i="0" dirty="0">
                <a:effectLst/>
                <a:latin typeface="Microsoft YaHei" panose="020B0503020204020204" pitchFamily="34" charset="-122"/>
                <a:ea typeface="Microsoft YaHei" panose="020B0503020204020204" pitchFamily="34" charset="-122"/>
              </a:rPr>
              <a:t>假定训练样本很大时，每个分量</a:t>
            </a:r>
            <a:r>
              <a:rPr lang="en-US" altLang="zh-CN" sz="1400" b="0" i="0" dirty="0">
                <a:effectLst/>
                <a:latin typeface="Cambria Math" panose="02040503050406030204" pitchFamily="18" charset="0"/>
                <a:ea typeface="Cambria Math" panose="02040503050406030204" pitchFamily="18" charset="0"/>
              </a:rPr>
              <a:t>x</a:t>
            </a:r>
            <a:r>
              <a:rPr lang="zh-CN" altLang="en-US" sz="1400" b="0" i="0" dirty="0">
                <a:effectLst/>
                <a:latin typeface="Microsoft YaHei" panose="020B0503020204020204" pitchFamily="34" charset="-122"/>
                <a:ea typeface="Microsoft YaHei" panose="020B0503020204020204" pitchFamily="34" charset="-122"/>
              </a:rPr>
              <a:t>的计数加</a:t>
            </a:r>
            <a:r>
              <a:rPr lang="en-US" altLang="zh-CN" sz="1400" b="0" i="0" dirty="0">
                <a:effectLst/>
                <a:latin typeface="Cambria Math" panose="02040503050406030204" pitchFamily="18" charset="0"/>
                <a:ea typeface="Cambria Math" panose="02040503050406030204" pitchFamily="18" charset="0"/>
              </a:rPr>
              <a:t>1</a:t>
            </a:r>
            <a:r>
              <a:rPr lang="zh-CN" altLang="en-US" sz="1400" b="0" i="0" dirty="0">
                <a:effectLst/>
                <a:latin typeface="Microsoft YaHei" panose="020B0503020204020204" pitchFamily="34" charset="-122"/>
                <a:ea typeface="Microsoft YaHei" panose="020B0503020204020204" pitchFamily="34" charset="-122"/>
              </a:rPr>
              <a:t>造成的估计概率变化可以忽略不计，但可以方便有效的避免零概率问题</a:t>
            </a:r>
            <a:endParaRPr lang="en-US" altLang="zh-CN" sz="1400" b="0" i="0" dirty="0">
              <a:effectLst/>
              <a:latin typeface="Microsoft YaHei" panose="020B0503020204020204" pitchFamily="34" charset="-122"/>
              <a:ea typeface="Microsoft YaHei" panose="020B0503020204020204" pitchFamily="34" charset="-122"/>
            </a:endParaRPr>
          </a:p>
          <a:p>
            <a:pPr marL="1200150" lvl="2" indent="-285750">
              <a:lnSpc>
                <a:spcPct val="130000"/>
              </a:lnSpc>
              <a:spcBef>
                <a:spcPts val="600"/>
              </a:spcBef>
              <a:buFont typeface="Arial" panose="020B0604020202020204" pitchFamily="34" charset="0"/>
              <a:buChar char="•"/>
            </a:pPr>
            <a:r>
              <a:rPr lang="zh-CN" altLang="en-US" sz="1400" dirty="0">
                <a:latin typeface="Microsoft YaHei" panose="020B0503020204020204" pitchFamily="34" charset="-122"/>
                <a:ea typeface="Microsoft YaHei" panose="020B0503020204020204" pitchFamily="34" charset="-122"/>
              </a:rPr>
              <a:t>对应到</a:t>
            </a:r>
            <a:r>
              <a:rPr lang="zh-CN" altLang="en-US" sz="1400" b="0" i="0" dirty="0">
                <a:effectLst/>
                <a:latin typeface="Microsoft YaHei" panose="020B0503020204020204" pitchFamily="34" charset="-122"/>
                <a:ea typeface="Microsoft YaHei" panose="020B0503020204020204" pitchFamily="34" charset="-122"/>
              </a:rPr>
              <a:t>文本分类的场景中，如果使用多项式朴素贝叶斯，假定特征</a:t>
            </a:r>
            <a:r>
              <a:rPr lang="en-US" altLang="zh-CN" sz="1400" b="0" i="0" dirty="0">
                <a:effectLst/>
                <a:latin typeface="Cambria Math" panose="02040503050406030204" pitchFamily="18" charset="0"/>
                <a:ea typeface="Cambria Math" panose="02040503050406030204" pitchFamily="18" charset="0"/>
              </a:rPr>
              <a:t>x</a:t>
            </a:r>
            <a:r>
              <a:rPr lang="en-US" altLang="zh-CN" sz="1400" b="0" i="0" baseline="-25000" dirty="0">
                <a:effectLst/>
                <a:latin typeface="Cambria Math" panose="02040503050406030204" pitchFamily="18" charset="0"/>
                <a:ea typeface="Cambria Math" panose="02040503050406030204" pitchFamily="18" charset="0"/>
              </a:rPr>
              <a:t>i</a:t>
            </a:r>
            <a:r>
              <a:rPr lang="zh-CN" altLang="en-US" sz="1400" b="0" i="0" dirty="0">
                <a:effectLst/>
                <a:latin typeface="Microsoft YaHei" panose="020B0503020204020204" pitchFamily="34" charset="-122"/>
                <a:ea typeface="Microsoft YaHei" panose="020B0503020204020204" pitchFamily="34" charset="-122"/>
              </a:rPr>
              <a:t>表示某个词在样本中出现的次数。拉普拉斯平滑处理后的条件概率计算公式为：</a:t>
            </a:r>
            <a:endParaRPr lang="en-US" altLang="zh-CN" sz="1400" b="1" dirty="0">
              <a:latin typeface="Microsoft YaHei" panose="020B0503020204020204" pitchFamily="34" charset="-122"/>
              <a:ea typeface="Microsoft YaHei" panose="020B0503020204020204" pitchFamily="34" charset="-122"/>
            </a:endParaRPr>
          </a:p>
        </p:txBody>
      </p:sp>
      <p:pic>
        <p:nvPicPr>
          <p:cNvPr id="10" name="图片 9">
            <a:extLst>
              <a:ext uri="{FF2B5EF4-FFF2-40B4-BE49-F238E27FC236}">
                <a16:creationId xmlns:a16="http://schemas.microsoft.com/office/drawing/2014/main" id="{87E6134D-2C11-2E50-3118-55F61E6DDD34}"/>
              </a:ext>
            </a:extLst>
          </p:cNvPr>
          <p:cNvPicPr>
            <a:picLocks noChangeAspect="1"/>
          </p:cNvPicPr>
          <p:nvPr/>
        </p:nvPicPr>
        <p:blipFill>
          <a:blip r:embed="rId2"/>
          <a:stretch>
            <a:fillRect/>
          </a:stretch>
        </p:blipFill>
        <p:spPr>
          <a:xfrm>
            <a:off x="3429813" y="4522709"/>
            <a:ext cx="2591428" cy="740408"/>
          </a:xfrm>
          <a:prstGeom prst="rect">
            <a:avLst/>
          </a:prstGeom>
        </p:spPr>
      </p:pic>
    </p:spTree>
    <p:extLst>
      <p:ext uri="{BB962C8B-B14F-4D97-AF65-F5344CB8AC3E}">
        <p14:creationId xmlns:p14="http://schemas.microsoft.com/office/powerpoint/2010/main" val="17144023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t>5.</a:t>
            </a:r>
            <a:r>
              <a:rPr lang="zh-CN" altLang="en-US" dirty="0"/>
              <a:t>平滑处理</a:t>
            </a:r>
          </a:p>
        </p:txBody>
      </p:sp>
      <p:sp>
        <p:nvSpPr>
          <p:cNvPr id="5" name="AutoShape 2" descr="公式">
            <a:extLst>
              <a:ext uri="{FF2B5EF4-FFF2-40B4-BE49-F238E27FC236}">
                <a16:creationId xmlns:a16="http://schemas.microsoft.com/office/drawing/2014/main" id="{8F2F6B33-C009-DD6B-C7B3-5B8ADD0B380D}"/>
              </a:ext>
            </a:extLst>
          </p:cNvPr>
          <p:cNvSpPr>
            <a:spLocks noChangeAspect="1" noChangeArrowheads="1"/>
          </p:cNvSpPr>
          <p:nvPr/>
        </p:nvSpPr>
        <p:spPr bwMode="auto">
          <a:xfrm>
            <a:off x="2935288"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AutoShape 3" descr="公式">
            <a:extLst>
              <a:ext uri="{FF2B5EF4-FFF2-40B4-BE49-F238E27FC236}">
                <a16:creationId xmlns:a16="http://schemas.microsoft.com/office/drawing/2014/main" id="{EEDB6069-BB8D-77A1-EF5D-BCC53B7EC311}"/>
              </a:ext>
            </a:extLst>
          </p:cNvPr>
          <p:cNvSpPr>
            <a:spLocks noChangeAspect="1" noChangeArrowheads="1"/>
          </p:cNvSpPr>
          <p:nvPr/>
        </p:nvSpPr>
        <p:spPr bwMode="auto">
          <a:xfrm>
            <a:off x="6510338"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12642" name="Picture 2" descr="朴素贝叶斯算法; 平滑处理; 拉普拉斯平滑及依据;">
            <a:extLst>
              <a:ext uri="{FF2B5EF4-FFF2-40B4-BE49-F238E27FC236}">
                <a16:creationId xmlns:a16="http://schemas.microsoft.com/office/drawing/2014/main" id="{652A019C-6C08-95A7-9194-4FC278EAA9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66944"/>
            <a:ext cx="9144000" cy="3479800"/>
          </a:xfrm>
          <a:prstGeom prst="rect">
            <a:avLst/>
          </a:prstGeom>
          <a:noFill/>
          <a:extLst>
            <a:ext uri="{909E8E84-426E-40DD-AFC4-6F175D3DCCD1}">
              <a14:hiddenFill xmlns:a14="http://schemas.microsoft.com/office/drawing/2010/main">
                <a:solidFill>
                  <a:srgbClr val="FFFFFF"/>
                </a:solidFill>
              </a14:hiddenFill>
            </a:ext>
          </a:extLst>
        </p:spPr>
      </p:pic>
      <p:pic>
        <p:nvPicPr>
          <p:cNvPr id="11" name="图片 10">
            <a:extLst>
              <a:ext uri="{FF2B5EF4-FFF2-40B4-BE49-F238E27FC236}">
                <a16:creationId xmlns:a16="http://schemas.microsoft.com/office/drawing/2014/main" id="{2737603F-3AB2-9D22-4E04-99C2BA6722DC}"/>
              </a:ext>
            </a:extLst>
          </p:cNvPr>
          <p:cNvPicPr>
            <a:picLocks noChangeAspect="1"/>
          </p:cNvPicPr>
          <p:nvPr/>
        </p:nvPicPr>
        <p:blipFill>
          <a:blip r:embed="rId3"/>
          <a:stretch>
            <a:fillRect/>
          </a:stretch>
        </p:blipFill>
        <p:spPr>
          <a:xfrm>
            <a:off x="449224" y="4426179"/>
            <a:ext cx="4069611" cy="280351"/>
          </a:xfrm>
          <a:prstGeom prst="rect">
            <a:avLst/>
          </a:prstGeom>
        </p:spPr>
      </p:pic>
      <p:pic>
        <p:nvPicPr>
          <p:cNvPr id="12" name="图片 11">
            <a:extLst>
              <a:ext uri="{FF2B5EF4-FFF2-40B4-BE49-F238E27FC236}">
                <a16:creationId xmlns:a16="http://schemas.microsoft.com/office/drawing/2014/main" id="{1FB56ADD-CAA0-1627-96BE-EC2CD69AEF18}"/>
              </a:ext>
            </a:extLst>
          </p:cNvPr>
          <p:cNvPicPr>
            <a:picLocks noChangeAspect="1"/>
          </p:cNvPicPr>
          <p:nvPr/>
        </p:nvPicPr>
        <p:blipFill>
          <a:blip r:embed="rId4"/>
          <a:stretch>
            <a:fillRect/>
          </a:stretch>
        </p:blipFill>
        <p:spPr>
          <a:xfrm>
            <a:off x="449224" y="4797032"/>
            <a:ext cx="4069611" cy="269511"/>
          </a:xfrm>
          <a:prstGeom prst="rect">
            <a:avLst/>
          </a:prstGeom>
        </p:spPr>
      </p:pic>
      <p:pic>
        <p:nvPicPr>
          <p:cNvPr id="13" name="图片 12">
            <a:extLst>
              <a:ext uri="{FF2B5EF4-FFF2-40B4-BE49-F238E27FC236}">
                <a16:creationId xmlns:a16="http://schemas.microsoft.com/office/drawing/2014/main" id="{92BEECDA-602C-F20E-1E93-F7B85AE337FE}"/>
              </a:ext>
            </a:extLst>
          </p:cNvPr>
          <p:cNvPicPr>
            <a:picLocks noChangeAspect="1"/>
          </p:cNvPicPr>
          <p:nvPr/>
        </p:nvPicPr>
        <p:blipFill>
          <a:blip r:embed="rId5"/>
          <a:stretch>
            <a:fillRect/>
          </a:stretch>
        </p:blipFill>
        <p:spPr>
          <a:xfrm>
            <a:off x="449223" y="5225414"/>
            <a:ext cx="8301369" cy="757874"/>
          </a:xfrm>
          <a:prstGeom prst="rect">
            <a:avLst/>
          </a:prstGeom>
        </p:spPr>
      </p:pic>
      <p:pic>
        <p:nvPicPr>
          <p:cNvPr id="14" name="图片 13">
            <a:extLst>
              <a:ext uri="{FF2B5EF4-FFF2-40B4-BE49-F238E27FC236}">
                <a16:creationId xmlns:a16="http://schemas.microsoft.com/office/drawing/2014/main" id="{FD9F9264-35AA-DD98-9B10-66B25D321A01}"/>
              </a:ext>
            </a:extLst>
          </p:cNvPr>
          <p:cNvPicPr>
            <a:picLocks noChangeAspect="1"/>
          </p:cNvPicPr>
          <p:nvPr/>
        </p:nvPicPr>
        <p:blipFill>
          <a:blip r:embed="rId6"/>
          <a:stretch>
            <a:fillRect/>
          </a:stretch>
        </p:blipFill>
        <p:spPr>
          <a:xfrm>
            <a:off x="449223" y="6038215"/>
            <a:ext cx="1581596" cy="271685"/>
          </a:xfrm>
          <a:prstGeom prst="rect">
            <a:avLst/>
          </a:prstGeom>
        </p:spPr>
      </p:pic>
    </p:spTree>
    <p:extLst>
      <p:ext uri="{BB962C8B-B14F-4D97-AF65-F5344CB8AC3E}">
        <p14:creationId xmlns:p14="http://schemas.microsoft.com/office/powerpoint/2010/main" val="39512479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章节目录（教材附带</a:t>
            </a:r>
            <a:r>
              <a:rPr lang="en-US" altLang="zh-CN" dirty="0"/>
              <a:t>PPT</a:t>
            </a:r>
            <a:r>
              <a:rPr lang="zh-CN" altLang="en-US" dirty="0"/>
              <a:t>）</a:t>
            </a:r>
          </a:p>
        </p:txBody>
      </p:sp>
      <p:sp>
        <p:nvSpPr>
          <p:cNvPr id="4" name="内容占位符 3"/>
          <p:cNvSpPr>
            <a:spLocks noGrp="1"/>
          </p:cNvSpPr>
          <p:nvPr>
            <p:ph idx="1"/>
          </p:nvPr>
        </p:nvSpPr>
        <p:spPr>
          <a:xfrm>
            <a:off x="260350" y="1242562"/>
            <a:ext cx="8616950" cy="3698081"/>
          </a:xfrm>
        </p:spPr>
        <p:txBody>
          <a:bodyPr>
            <a:noAutofit/>
          </a:bodyPr>
          <a:lstStyle/>
          <a:p>
            <a:pPr>
              <a:lnSpc>
                <a:spcPct val="150000"/>
              </a:lnSpc>
            </a:pPr>
            <a:r>
              <a:rPr lang="zh-CN" altLang="en-US" b="1" dirty="0">
                <a:latin typeface="+mn-ea"/>
                <a:ea typeface="+mn-ea"/>
                <a:cs typeface="宋体"/>
              </a:rPr>
              <a:t>贝叶斯决策论</a:t>
            </a:r>
            <a:endParaRPr lang="en-US" altLang="zh-CN" b="1" dirty="0">
              <a:latin typeface="+mn-ea"/>
              <a:ea typeface="+mn-ea"/>
              <a:cs typeface="宋体"/>
            </a:endParaRPr>
          </a:p>
          <a:p>
            <a:pPr>
              <a:lnSpc>
                <a:spcPct val="150000"/>
              </a:lnSpc>
            </a:pPr>
            <a:r>
              <a:rPr lang="zh-CN" altLang="en-US" b="1" dirty="0">
                <a:latin typeface="+mn-ea"/>
                <a:ea typeface="+mn-ea"/>
                <a:cs typeface="宋体"/>
              </a:rPr>
              <a:t>极大似然估计</a:t>
            </a:r>
            <a:endParaRPr lang="en-US" altLang="zh-CN" b="1" dirty="0">
              <a:latin typeface="+mn-ea"/>
              <a:ea typeface="+mn-ea"/>
              <a:cs typeface="宋体"/>
            </a:endParaRPr>
          </a:p>
          <a:p>
            <a:pPr>
              <a:lnSpc>
                <a:spcPct val="150000"/>
              </a:lnSpc>
            </a:pPr>
            <a:r>
              <a:rPr lang="zh-CN" altLang="en-US" b="1" dirty="0">
                <a:latin typeface="+mn-ea"/>
                <a:ea typeface="+mn-ea"/>
                <a:cs typeface="宋体"/>
              </a:rPr>
              <a:t>朴素贝叶斯分类器</a:t>
            </a:r>
            <a:endParaRPr lang="en-US" altLang="zh-CN" b="1" dirty="0">
              <a:latin typeface="+mn-ea"/>
              <a:ea typeface="+mn-ea"/>
              <a:cs typeface="宋体"/>
            </a:endParaRPr>
          </a:p>
          <a:p>
            <a:pPr>
              <a:lnSpc>
                <a:spcPct val="150000"/>
              </a:lnSpc>
            </a:pPr>
            <a:r>
              <a:rPr lang="zh-CN" altLang="en-US" b="1" dirty="0">
                <a:latin typeface="+mn-ea"/>
                <a:ea typeface="+mn-ea"/>
                <a:cs typeface="宋体"/>
              </a:rPr>
              <a:t>半朴素贝叶斯分类器</a:t>
            </a:r>
            <a:endParaRPr lang="en-US" altLang="zh-CN" b="1" dirty="0">
              <a:latin typeface="+mn-ea"/>
              <a:ea typeface="+mn-ea"/>
              <a:cs typeface="宋体"/>
            </a:endParaRPr>
          </a:p>
          <a:p>
            <a:pPr>
              <a:lnSpc>
                <a:spcPct val="150000"/>
              </a:lnSpc>
            </a:pPr>
            <a:r>
              <a:rPr lang="zh-CN" altLang="en-US" b="1" dirty="0">
                <a:latin typeface="+mn-ea"/>
                <a:ea typeface="+mn-ea"/>
                <a:cs typeface="宋体"/>
              </a:rPr>
              <a:t>贝叶斯网</a:t>
            </a:r>
            <a:endParaRPr lang="en-US" altLang="zh-CN" b="1" dirty="0">
              <a:latin typeface="+mn-ea"/>
              <a:ea typeface="+mn-ea"/>
              <a:cs typeface="宋体"/>
            </a:endParaRPr>
          </a:p>
          <a:p>
            <a:pPr>
              <a:lnSpc>
                <a:spcPct val="150000"/>
              </a:lnSpc>
            </a:pPr>
            <a:r>
              <a:rPr lang="en-US" altLang="zh-CN" b="1" dirty="0">
                <a:latin typeface="Verdana" charset="0"/>
                <a:ea typeface="Verdana" charset="0"/>
                <a:cs typeface="Verdana" charset="0"/>
              </a:rPr>
              <a:t>EM</a:t>
            </a:r>
            <a:r>
              <a:rPr lang="zh-CN" altLang="en-US" b="1" dirty="0">
                <a:latin typeface="+mn-ea"/>
                <a:ea typeface="+mn-ea"/>
                <a:cs typeface="宋体"/>
              </a:rPr>
              <a:t>算法</a:t>
            </a:r>
            <a:endParaRPr lang="en-US" altLang="zh-CN" b="1" dirty="0">
              <a:latin typeface="+mn-ea"/>
              <a:ea typeface="+mn-ea"/>
              <a:cs typeface="宋体"/>
            </a:endParaRPr>
          </a:p>
        </p:txBody>
      </p:sp>
    </p:spTree>
    <p:extLst>
      <p:ext uri="{BB962C8B-B14F-4D97-AF65-F5344CB8AC3E}">
        <p14:creationId xmlns:p14="http://schemas.microsoft.com/office/powerpoint/2010/main" val="150931245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章节目录</a:t>
            </a:r>
          </a:p>
        </p:txBody>
      </p:sp>
      <p:sp>
        <p:nvSpPr>
          <p:cNvPr id="4" name="内容占位符 3"/>
          <p:cNvSpPr>
            <a:spLocks noGrp="1"/>
          </p:cNvSpPr>
          <p:nvPr>
            <p:ph idx="1"/>
          </p:nvPr>
        </p:nvSpPr>
        <p:spPr>
          <a:xfrm>
            <a:off x="260350" y="1242562"/>
            <a:ext cx="8616950" cy="3698081"/>
          </a:xfrm>
        </p:spPr>
        <p:txBody>
          <a:bodyPr>
            <a:noAutofit/>
          </a:bodyPr>
          <a:lstStyle/>
          <a:p>
            <a:pPr>
              <a:lnSpc>
                <a:spcPct val="150000"/>
              </a:lnSpc>
            </a:pPr>
            <a:r>
              <a:rPr lang="zh-CN" altLang="en-US" b="1" dirty="0">
                <a:latin typeface="+mn-ea"/>
                <a:ea typeface="+mn-ea"/>
                <a:cs typeface="宋体"/>
              </a:rPr>
              <a:t>贝叶斯决策论</a:t>
            </a:r>
            <a:endParaRPr lang="en-US" altLang="zh-CN" b="1" dirty="0">
              <a:latin typeface="+mn-ea"/>
              <a:ea typeface="+mn-ea"/>
              <a:cs typeface="宋体"/>
            </a:endParaRPr>
          </a:p>
          <a:p>
            <a:pPr>
              <a:lnSpc>
                <a:spcPct val="150000"/>
              </a:lnSpc>
            </a:pPr>
            <a:r>
              <a:rPr lang="zh-CN" altLang="en-US" b="1" dirty="0">
                <a:solidFill>
                  <a:schemeClr val="bg1">
                    <a:lumMod val="85000"/>
                  </a:schemeClr>
                </a:solidFill>
                <a:latin typeface="+mn-ea"/>
                <a:ea typeface="+mn-ea"/>
                <a:cs typeface="宋体"/>
              </a:rPr>
              <a:t>极大似然估计</a:t>
            </a:r>
            <a:endParaRPr lang="en-US" altLang="zh-CN" b="1" dirty="0">
              <a:solidFill>
                <a:schemeClr val="bg1">
                  <a:lumMod val="85000"/>
                </a:schemeClr>
              </a:solidFill>
              <a:latin typeface="+mn-ea"/>
              <a:ea typeface="+mn-ea"/>
              <a:cs typeface="宋体"/>
            </a:endParaRPr>
          </a:p>
          <a:p>
            <a:pPr>
              <a:lnSpc>
                <a:spcPct val="150000"/>
              </a:lnSpc>
            </a:pPr>
            <a:r>
              <a:rPr lang="zh-CN" altLang="en-US" b="1" dirty="0">
                <a:solidFill>
                  <a:schemeClr val="bg1">
                    <a:lumMod val="85000"/>
                  </a:schemeClr>
                </a:solidFill>
                <a:latin typeface="+mn-ea"/>
                <a:ea typeface="+mn-ea"/>
                <a:cs typeface="宋体"/>
              </a:rPr>
              <a:t>朴素贝叶斯分类器</a:t>
            </a:r>
            <a:endParaRPr lang="en-US" altLang="zh-CN" b="1" dirty="0">
              <a:solidFill>
                <a:schemeClr val="bg1">
                  <a:lumMod val="85000"/>
                </a:schemeClr>
              </a:solidFill>
              <a:latin typeface="+mn-ea"/>
              <a:ea typeface="+mn-ea"/>
              <a:cs typeface="宋体"/>
            </a:endParaRPr>
          </a:p>
          <a:p>
            <a:pPr>
              <a:lnSpc>
                <a:spcPct val="150000"/>
              </a:lnSpc>
            </a:pPr>
            <a:r>
              <a:rPr lang="zh-CN" altLang="en-US" b="1" dirty="0">
                <a:solidFill>
                  <a:schemeClr val="bg1">
                    <a:lumMod val="85000"/>
                  </a:schemeClr>
                </a:solidFill>
                <a:latin typeface="+mn-ea"/>
                <a:ea typeface="+mn-ea"/>
                <a:cs typeface="宋体"/>
              </a:rPr>
              <a:t>半朴素贝叶斯分类器</a:t>
            </a:r>
            <a:endParaRPr lang="en-US" altLang="zh-CN" b="1" dirty="0">
              <a:solidFill>
                <a:schemeClr val="bg1">
                  <a:lumMod val="85000"/>
                </a:schemeClr>
              </a:solidFill>
              <a:latin typeface="+mn-ea"/>
              <a:ea typeface="+mn-ea"/>
              <a:cs typeface="宋体"/>
            </a:endParaRPr>
          </a:p>
          <a:p>
            <a:pPr>
              <a:lnSpc>
                <a:spcPct val="150000"/>
              </a:lnSpc>
            </a:pPr>
            <a:r>
              <a:rPr lang="zh-CN" altLang="en-US" b="1" dirty="0">
                <a:solidFill>
                  <a:schemeClr val="bg1">
                    <a:lumMod val="85000"/>
                  </a:schemeClr>
                </a:solidFill>
                <a:latin typeface="+mn-ea"/>
                <a:ea typeface="+mn-ea"/>
                <a:cs typeface="宋体"/>
              </a:rPr>
              <a:t>贝叶斯网</a:t>
            </a:r>
            <a:endParaRPr lang="en-US" altLang="zh-CN" b="1" dirty="0">
              <a:solidFill>
                <a:schemeClr val="bg1">
                  <a:lumMod val="85000"/>
                </a:schemeClr>
              </a:solidFill>
              <a:latin typeface="+mn-ea"/>
              <a:ea typeface="+mn-ea"/>
              <a:cs typeface="宋体"/>
            </a:endParaRPr>
          </a:p>
          <a:p>
            <a:pPr>
              <a:lnSpc>
                <a:spcPct val="150000"/>
              </a:lnSpc>
            </a:pPr>
            <a:r>
              <a:rPr lang="en-US" altLang="zh-CN" b="1" dirty="0">
                <a:solidFill>
                  <a:schemeClr val="bg1">
                    <a:lumMod val="85000"/>
                  </a:schemeClr>
                </a:solidFill>
                <a:latin typeface="Verdana" charset="0"/>
                <a:ea typeface="Verdana" charset="0"/>
                <a:cs typeface="Verdana" charset="0"/>
              </a:rPr>
              <a:t>EM</a:t>
            </a:r>
            <a:r>
              <a:rPr lang="zh-CN" altLang="en-US" b="1" dirty="0">
                <a:solidFill>
                  <a:schemeClr val="bg1">
                    <a:lumMod val="85000"/>
                  </a:schemeClr>
                </a:solidFill>
                <a:latin typeface="+mn-ea"/>
                <a:ea typeface="+mn-ea"/>
                <a:cs typeface="宋体"/>
              </a:rPr>
              <a:t>算法</a:t>
            </a:r>
            <a:endParaRPr lang="en-US" altLang="zh-CN" b="1" dirty="0">
              <a:solidFill>
                <a:schemeClr val="bg1">
                  <a:lumMod val="85000"/>
                </a:schemeClr>
              </a:solidFill>
              <a:latin typeface="+mn-ea"/>
              <a:ea typeface="+mn-ea"/>
              <a:cs typeface="宋体"/>
            </a:endParaRPr>
          </a:p>
        </p:txBody>
      </p:sp>
    </p:spTree>
    <p:extLst>
      <p:ext uri="{BB962C8B-B14F-4D97-AF65-F5344CB8AC3E}">
        <p14:creationId xmlns:p14="http://schemas.microsoft.com/office/powerpoint/2010/main" val="17668565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t>贝叶斯决策论</a:t>
            </a:r>
            <a:endParaRPr lang="zh-CN" altLang="en-US" dirty="0">
              <a:latin typeface="+mj-ea"/>
              <a:ea typeface="+mj-ea"/>
            </a:endParaRPr>
          </a:p>
        </p:txBody>
      </p:sp>
      <p:sp>
        <p:nvSpPr>
          <p:cNvPr id="2" name="内容占位符 1"/>
          <p:cNvSpPr>
            <a:spLocks noGrp="1"/>
          </p:cNvSpPr>
          <p:nvPr>
            <p:ph sz="quarter" idx="14"/>
          </p:nvPr>
        </p:nvSpPr>
        <p:spPr>
          <a:xfrm>
            <a:off x="173851" y="1040891"/>
            <a:ext cx="8604389" cy="5316366"/>
          </a:xfrm>
        </p:spPr>
        <p:txBody>
          <a:bodyPr>
            <a:normAutofit/>
          </a:bodyPr>
          <a:lstStyle/>
          <a:p>
            <a:r>
              <a:rPr lang="zh-CN" altLang="en-US" dirty="0"/>
              <a:t>贝叶斯决策论（</a:t>
            </a:r>
            <a:r>
              <a:rPr lang="en-US" altLang="zh-CN" dirty="0"/>
              <a:t>Bayesian decision theory</a:t>
            </a:r>
            <a:r>
              <a:rPr lang="zh-CN" altLang="en-US" dirty="0"/>
              <a:t>）是在概率框架下实施决策的基本方法。</a:t>
            </a:r>
          </a:p>
          <a:p>
            <a:pPr lvl="1"/>
            <a:r>
              <a:rPr lang="zh-CN" altLang="en-US" dirty="0"/>
              <a:t>在分类问题情况下，在所有相关概率都已知的理想情形下，贝叶斯决策考虑如何基于这些概率和误判损失来选择最优的类别标记。</a:t>
            </a:r>
            <a:endParaRPr lang="en-US" altLang="zh-CN" dirty="0"/>
          </a:p>
          <a:p>
            <a:pPr lvl="1"/>
            <a:endParaRPr lang="zh-CN" altLang="en-US" dirty="0"/>
          </a:p>
        </p:txBody>
      </p:sp>
    </p:spTree>
    <p:extLst>
      <p:ext uri="{BB962C8B-B14F-4D97-AF65-F5344CB8AC3E}">
        <p14:creationId xmlns:p14="http://schemas.microsoft.com/office/powerpoint/2010/main" val="37604206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t>贝叶斯决策论</a:t>
            </a:r>
            <a:endParaRPr lang="zh-CN" altLang="en-US" dirty="0">
              <a:latin typeface="+mj-ea"/>
              <a:ea typeface="+mj-ea"/>
            </a:endParaRPr>
          </a:p>
        </p:txBody>
      </p:sp>
      <p:sp>
        <p:nvSpPr>
          <p:cNvPr id="2" name="内容占位符 1"/>
          <p:cNvSpPr>
            <a:spLocks noGrp="1"/>
          </p:cNvSpPr>
          <p:nvPr>
            <p:ph sz="quarter" idx="14"/>
          </p:nvPr>
        </p:nvSpPr>
        <p:spPr>
          <a:xfrm>
            <a:off x="173851" y="1040891"/>
            <a:ext cx="8604389" cy="5316366"/>
          </a:xfrm>
        </p:spPr>
        <p:txBody>
          <a:bodyPr>
            <a:normAutofit/>
          </a:bodyPr>
          <a:lstStyle/>
          <a:p>
            <a:r>
              <a:rPr lang="zh-CN" altLang="en-US" dirty="0"/>
              <a:t>贝叶斯决策论（</a:t>
            </a:r>
            <a:r>
              <a:rPr lang="en-US" altLang="zh-CN" dirty="0"/>
              <a:t>Bayesian decision theory</a:t>
            </a:r>
            <a:r>
              <a:rPr lang="zh-CN" altLang="en-US" dirty="0"/>
              <a:t>）是在概率框架下实施决策的基本方法。</a:t>
            </a:r>
          </a:p>
          <a:p>
            <a:pPr lvl="1"/>
            <a:r>
              <a:rPr lang="zh-CN" altLang="en-US" dirty="0"/>
              <a:t>在分类问题情况下，在所有相关概率都已知的理想情形下，贝叶斯决策考虑如何基于这些概率和误判损失来选择最优的类别标记。</a:t>
            </a:r>
            <a:endParaRPr lang="en-US" altLang="zh-CN" dirty="0"/>
          </a:p>
          <a:p>
            <a:pPr lvl="1"/>
            <a:endParaRPr lang="zh-CN" altLang="en-US" dirty="0"/>
          </a:p>
          <a:p>
            <a:r>
              <a:rPr lang="zh-CN" altLang="en-US" dirty="0"/>
              <a:t>假设有    种可能的类别标记，即                           ，    是将一个真实标记为    的样本误分类为    所产生的损失。基于后验概率              可获得将样本    分类为    所产生的期望损失（</a:t>
            </a:r>
            <a:r>
              <a:rPr lang="en-US" altLang="zh-CN" dirty="0"/>
              <a:t>expected loss</a:t>
            </a:r>
            <a:r>
              <a:rPr lang="zh-CN" altLang="en-US" dirty="0"/>
              <a:t>），即在样本上的“条件风险”（</a:t>
            </a:r>
            <a:r>
              <a:rPr lang="en-US" altLang="zh-CN" dirty="0"/>
              <a:t>conditional risk</a:t>
            </a:r>
            <a:r>
              <a:rPr lang="zh-CN" altLang="en-US" dirty="0"/>
              <a:t>）</a:t>
            </a:r>
          </a:p>
          <a:p>
            <a:endParaRPr lang="zh-CN" altLang="en-US" dirty="0"/>
          </a:p>
          <a:p>
            <a:pPr marL="0" indent="0">
              <a:buNone/>
            </a:pPr>
            <a:endParaRPr lang="zh-CN" altLang="en-US" dirty="0"/>
          </a:p>
          <a:p>
            <a:r>
              <a:rPr lang="zh-CN" altLang="en-US" dirty="0"/>
              <a:t>我们的任务是寻找一个判定准则                 以最小化总体风险</a:t>
            </a:r>
            <a:endParaRPr lang="en-US" altLang="zh-CN" dirty="0"/>
          </a:p>
          <a:p>
            <a:pPr marL="0" indent="0">
              <a:buNone/>
            </a:pPr>
            <a:endParaRPr lang="en-US" altLang="zh-CN" dirty="0"/>
          </a:p>
        </p:txBody>
      </p:sp>
      <p:graphicFrame>
        <p:nvGraphicFramePr>
          <p:cNvPr id="3" name="对象 2"/>
          <p:cNvGraphicFramePr>
            <a:graphicFrameLocks noChangeAspect="1"/>
          </p:cNvGraphicFramePr>
          <p:nvPr>
            <p:extLst>
              <p:ext uri="{D42A27DB-BD31-4B8C-83A1-F6EECF244321}">
                <p14:modId xmlns:p14="http://schemas.microsoft.com/office/powerpoint/2010/main" val="622376393"/>
              </p:ext>
            </p:extLst>
          </p:nvPr>
        </p:nvGraphicFramePr>
        <p:xfrm>
          <a:off x="1521226" y="2807536"/>
          <a:ext cx="247946" cy="282950"/>
        </p:xfrm>
        <a:graphic>
          <a:graphicData uri="http://schemas.openxmlformats.org/presentationml/2006/ole">
            <mc:AlternateContent xmlns:mc="http://schemas.openxmlformats.org/markup-compatibility/2006">
              <mc:Choice xmlns:v="urn:schemas-microsoft-com:vml" Requires="v">
                <p:oleObj name="Formula" r:id="rId2" imgW="137160" imgH="155160" progId="Equation.Ribbit">
                  <p:embed/>
                </p:oleObj>
              </mc:Choice>
              <mc:Fallback>
                <p:oleObj name="Formula" r:id="rId2" imgW="137160" imgH="155160" progId="Equation.Ribbit">
                  <p:embed/>
                  <p:pic>
                    <p:nvPicPr>
                      <p:cNvPr id="0" name=""/>
                      <p:cNvPicPr/>
                      <p:nvPr/>
                    </p:nvPicPr>
                    <p:blipFill>
                      <a:blip r:embed="rId3"/>
                      <a:stretch>
                        <a:fillRect/>
                      </a:stretch>
                    </p:blipFill>
                    <p:spPr>
                      <a:xfrm>
                        <a:off x="1521226" y="2807536"/>
                        <a:ext cx="247946" cy="282950"/>
                      </a:xfrm>
                      <a:prstGeom prst="rect">
                        <a:avLst/>
                      </a:prstGeom>
                    </p:spPr>
                  </p:pic>
                </p:oleObj>
              </mc:Fallback>
            </mc:AlternateContent>
          </a:graphicData>
        </a:graphic>
      </p:graphicFrame>
      <p:graphicFrame>
        <p:nvGraphicFramePr>
          <p:cNvPr id="16" name="对象 15"/>
          <p:cNvGraphicFramePr>
            <a:graphicFrameLocks noChangeAspect="1"/>
          </p:cNvGraphicFramePr>
          <p:nvPr>
            <p:extLst>
              <p:ext uri="{D42A27DB-BD31-4B8C-83A1-F6EECF244321}">
                <p14:modId xmlns:p14="http://schemas.microsoft.com/office/powerpoint/2010/main" val="3926497930"/>
              </p:ext>
            </p:extLst>
          </p:nvPr>
        </p:nvGraphicFramePr>
        <p:xfrm>
          <a:off x="4834656" y="2726663"/>
          <a:ext cx="2251075" cy="322263"/>
        </p:xfrm>
        <a:graphic>
          <a:graphicData uri="http://schemas.openxmlformats.org/presentationml/2006/ole">
            <mc:AlternateContent xmlns:mc="http://schemas.openxmlformats.org/markup-compatibility/2006">
              <mc:Choice xmlns:v="urn:schemas-microsoft-com:vml" Requires="v">
                <p:oleObj name="Formula" r:id="rId4" imgW="1240920" imgH="177840" progId="Equation.Ribbit">
                  <p:embed/>
                </p:oleObj>
              </mc:Choice>
              <mc:Fallback>
                <p:oleObj name="Formula" r:id="rId4" imgW="1240920" imgH="177840" progId="Equation.Ribbit">
                  <p:embed/>
                  <p:pic>
                    <p:nvPicPr>
                      <p:cNvPr id="0" name=""/>
                      <p:cNvPicPr/>
                      <p:nvPr/>
                    </p:nvPicPr>
                    <p:blipFill>
                      <a:blip r:embed="rId5"/>
                      <a:stretch>
                        <a:fillRect/>
                      </a:stretch>
                    </p:blipFill>
                    <p:spPr>
                      <a:xfrm>
                        <a:off x="4834656" y="2726663"/>
                        <a:ext cx="2251075" cy="322263"/>
                      </a:xfrm>
                      <a:prstGeom prst="rect">
                        <a:avLst/>
                      </a:prstGeom>
                    </p:spPr>
                  </p:pic>
                </p:oleObj>
              </mc:Fallback>
            </mc:AlternateContent>
          </a:graphicData>
        </a:graphic>
      </p:graphicFrame>
      <p:graphicFrame>
        <p:nvGraphicFramePr>
          <p:cNvPr id="21" name="对象 20"/>
          <p:cNvGraphicFramePr>
            <a:graphicFrameLocks noChangeAspect="1"/>
          </p:cNvGraphicFramePr>
          <p:nvPr>
            <p:extLst>
              <p:ext uri="{D42A27DB-BD31-4B8C-83A1-F6EECF244321}">
                <p14:modId xmlns:p14="http://schemas.microsoft.com/office/powerpoint/2010/main" val="1100347359"/>
              </p:ext>
            </p:extLst>
          </p:nvPr>
        </p:nvGraphicFramePr>
        <p:xfrm>
          <a:off x="7662604" y="2807535"/>
          <a:ext cx="271610" cy="273003"/>
        </p:xfrm>
        <a:graphic>
          <a:graphicData uri="http://schemas.openxmlformats.org/presentationml/2006/ole">
            <mc:AlternateContent xmlns:mc="http://schemas.openxmlformats.org/markup-compatibility/2006">
              <mc:Choice xmlns:v="urn:schemas-microsoft-com:vml" Requires="v">
                <p:oleObj name="Formula" r:id="rId6" imgW="170280" imgH="171720" progId="Equation.Ribbit">
                  <p:embed/>
                </p:oleObj>
              </mc:Choice>
              <mc:Fallback>
                <p:oleObj name="Formula" r:id="rId6" imgW="170280" imgH="171720" progId="Equation.Ribbit">
                  <p:embed/>
                  <p:pic>
                    <p:nvPicPr>
                      <p:cNvPr id="0" name=""/>
                      <p:cNvPicPr/>
                      <p:nvPr/>
                    </p:nvPicPr>
                    <p:blipFill>
                      <a:blip r:embed="rId7"/>
                      <a:stretch>
                        <a:fillRect/>
                      </a:stretch>
                    </p:blipFill>
                    <p:spPr>
                      <a:xfrm>
                        <a:off x="7662604" y="2807535"/>
                        <a:ext cx="271610" cy="273003"/>
                      </a:xfrm>
                      <a:prstGeom prst="rect">
                        <a:avLst/>
                      </a:prstGeom>
                    </p:spPr>
                  </p:pic>
                </p:oleObj>
              </mc:Fallback>
            </mc:AlternateContent>
          </a:graphicData>
        </a:graphic>
      </p:graphicFrame>
      <p:graphicFrame>
        <p:nvGraphicFramePr>
          <p:cNvPr id="22" name="对象 21"/>
          <p:cNvGraphicFramePr>
            <a:graphicFrameLocks noChangeAspect="1"/>
          </p:cNvGraphicFramePr>
          <p:nvPr>
            <p:extLst>
              <p:ext uri="{D42A27DB-BD31-4B8C-83A1-F6EECF244321}">
                <p14:modId xmlns:p14="http://schemas.microsoft.com/office/powerpoint/2010/main" val="3569871715"/>
              </p:ext>
            </p:extLst>
          </p:nvPr>
        </p:nvGraphicFramePr>
        <p:xfrm>
          <a:off x="2562138" y="3104481"/>
          <a:ext cx="252527" cy="299456"/>
        </p:xfrm>
        <a:graphic>
          <a:graphicData uri="http://schemas.openxmlformats.org/presentationml/2006/ole">
            <mc:AlternateContent xmlns:mc="http://schemas.openxmlformats.org/markup-compatibility/2006">
              <mc:Choice xmlns:v="urn:schemas-microsoft-com:vml" Requires="v">
                <p:oleObj name="Formula" r:id="rId8" imgW="113040" imgH="133560" progId="Equation.Ribbit">
                  <p:embed/>
                </p:oleObj>
              </mc:Choice>
              <mc:Fallback>
                <p:oleObj name="Formula" r:id="rId8" imgW="113040" imgH="133560" progId="Equation.Ribbit">
                  <p:embed/>
                  <p:pic>
                    <p:nvPicPr>
                      <p:cNvPr id="0" name=""/>
                      <p:cNvPicPr/>
                      <p:nvPr/>
                    </p:nvPicPr>
                    <p:blipFill>
                      <a:blip r:embed="rId9"/>
                      <a:stretch>
                        <a:fillRect/>
                      </a:stretch>
                    </p:blipFill>
                    <p:spPr>
                      <a:xfrm>
                        <a:off x="2562138" y="3104481"/>
                        <a:ext cx="252527" cy="299456"/>
                      </a:xfrm>
                      <a:prstGeom prst="rect">
                        <a:avLst/>
                      </a:prstGeom>
                    </p:spPr>
                  </p:pic>
                </p:oleObj>
              </mc:Fallback>
            </mc:AlternateContent>
          </a:graphicData>
        </a:graphic>
      </p:graphicFrame>
      <p:graphicFrame>
        <p:nvGraphicFramePr>
          <p:cNvPr id="25" name="对象 24"/>
          <p:cNvGraphicFramePr>
            <a:graphicFrameLocks noChangeAspect="1"/>
          </p:cNvGraphicFramePr>
          <p:nvPr>
            <p:extLst>
              <p:ext uri="{D42A27DB-BD31-4B8C-83A1-F6EECF244321}">
                <p14:modId xmlns:p14="http://schemas.microsoft.com/office/powerpoint/2010/main" val="3284730107"/>
              </p:ext>
            </p:extLst>
          </p:nvPr>
        </p:nvGraphicFramePr>
        <p:xfrm>
          <a:off x="4852432" y="3104481"/>
          <a:ext cx="256544" cy="292384"/>
        </p:xfrm>
        <a:graphic>
          <a:graphicData uri="http://schemas.openxmlformats.org/presentationml/2006/ole">
            <mc:AlternateContent xmlns:mc="http://schemas.openxmlformats.org/markup-compatibility/2006">
              <mc:Choice xmlns:v="urn:schemas-microsoft-com:vml" Requires="v">
                <p:oleObj name="Formula" r:id="rId10" imgW="104400" imgH="119520" progId="Equation.Ribbit">
                  <p:embed/>
                </p:oleObj>
              </mc:Choice>
              <mc:Fallback>
                <p:oleObj name="Formula" r:id="rId10" imgW="104400" imgH="119520" progId="Equation.Ribbit">
                  <p:embed/>
                  <p:pic>
                    <p:nvPicPr>
                      <p:cNvPr id="0" name=""/>
                      <p:cNvPicPr/>
                      <p:nvPr/>
                    </p:nvPicPr>
                    <p:blipFill>
                      <a:blip r:embed="rId11"/>
                      <a:stretch>
                        <a:fillRect/>
                      </a:stretch>
                    </p:blipFill>
                    <p:spPr>
                      <a:xfrm>
                        <a:off x="4852432" y="3104481"/>
                        <a:ext cx="256544" cy="292384"/>
                      </a:xfrm>
                      <a:prstGeom prst="rect">
                        <a:avLst/>
                      </a:prstGeom>
                    </p:spPr>
                  </p:pic>
                </p:oleObj>
              </mc:Fallback>
            </mc:AlternateContent>
          </a:graphicData>
        </a:graphic>
      </p:graphicFrame>
      <p:graphicFrame>
        <p:nvGraphicFramePr>
          <p:cNvPr id="26" name="对象 25"/>
          <p:cNvGraphicFramePr>
            <a:graphicFrameLocks noChangeAspect="1"/>
          </p:cNvGraphicFramePr>
          <p:nvPr>
            <p:extLst>
              <p:ext uri="{D42A27DB-BD31-4B8C-83A1-F6EECF244321}">
                <p14:modId xmlns:p14="http://schemas.microsoft.com/office/powerpoint/2010/main" val="3630915977"/>
              </p:ext>
            </p:extLst>
          </p:nvPr>
        </p:nvGraphicFramePr>
        <p:xfrm>
          <a:off x="3896388" y="3411736"/>
          <a:ext cx="236537" cy="287338"/>
        </p:xfrm>
        <a:graphic>
          <a:graphicData uri="http://schemas.openxmlformats.org/presentationml/2006/ole">
            <mc:AlternateContent xmlns:mc="http://schemas.openxmlformats.org/markup-compatibility/2006">
              <mc:Choice xmlns:v="urn:schemas-microsoft-com:vml" Requires="v">
                <p:oleObj name="Formula" r:id="rId12" imgW="97920" imgH="120960" progId="Equation.Ribbit">
                  <p:embed/>
                </p:oleObj>
              </mc:Choice>
              <mc:Fallback>
                <p:oleObj name="Formula" r:id="rId12" imgW="97920" imgH="120960" progId="Equation.Ribbit">
                  <p:embed/>
                  <p:pic>
                    <p:nvPicPr>
                      <p:cNvPr id="0" name=""/>
                      <p:cNvPicPr/>
                      <p:nvPr/>
                    </p:nvPicPr>
                    <p:blipFill>
                      <a:blip r:embed="rId13"/>
                      <a:stretch>
                        <a:fillRect/>
                      </a:stretch>
                    </p:blipFill>
                    <p:spPr>
                      <a:xfrm>
                        <a:off x="3896388" y="3411736"/>
                        <a:ext cx="236537" cy="287338"/>
                      </a:xfrm>
                      <a:prstGeom prst="rect">
                        <a:avLst/>
                      </a:prstGeom>
                    </p:spPr>
                  </p:pic>
                </p:oleObj>
              </mc:Fallback>
            </mc:AlternateContent>
          </a:graphicData>
        </a:graphic>
      </p:graphicFrame>
      <p:graphicFrame>
        <p:nvGraphicFramePr>
          <p:cNvPr id="27" name="对象 26"/>
          <p:cNvGraphicFramePr>
            <a:graphicFrameLocks noChangeAspect="1"/>
          </p:cNvGraphicFramePr>
          <p:nvPr>
            <p:extLst>
              <p:ext uri="{D42A27DB-BD31-4B8C-83A1-F6EECF244321}">
                <p14:modId xmlns:p14="http://schemas.microsoft.com/office/powerpoint/2010/main" val="3642896811"/>
              </p:ext>
            </p:extLst>
          </p:nvPr>
        </p:nvGraphicFramePr>
        <p:xfrm>
          <a:off x="5122942" y="3396865"/>
          <a:ext cx="256544" cy="292384"/>
        </p:xfrm>
        <a:graphic>
          <a:graphicData uri="http://schemas.openxmlformats.org/presentationml/2006/ole">
            <mc:AlternateContent xmlns:mc="http://schemas.openxmlformats.org/markup-compatibility/2006">
              <mc:Choice xmlns:v="urn:schemas-microsoft-com:vml" Requires="v">
                <p:oleObj name="Formula" r:id="rId14" imgW="104400" imgH="119520" progId="Equation.Ribbit">
                  <p:embed/>
                </p:oleObj>
              </mc:Choice>
              <mc:Fallback>
                <p:oleObj name="Formula" r:id="rId14" imgW="104400" imgH="119520" progId="Equation.Ribbit">
                  <p:embed/>
                  <p:pic>
                    <p:nvPicPr>
                      <p:cNvPr id="0" name=""/>
                      <p:cNvPicPr/>
                      <p:nvPr/>
                    </p:nvPicPr>
                    <p:blipFill>
                      <a:blip r:embed="rId11"/>
                      <a:stretch>
                        <a:fillRect/>
                      </a:stretch>
                    </p:blipFill>
                    <p:spPr>
                      <a:xfrm>
                        <a:off x="5122942" y="3396865"/>
                        <a:ext cx="256544" cy="292384"/>
                      </a:xfrm>
                      <a:prstGeom prst="rect">
                        <a:avLst/>
                      </a:prstGeom>
                    </p:spPr>
                  </p:pic>
                </p:oleObj>
              </mc:Fallback>
            </mc:AlternateContent>
          </a:graphicData>
        </a:graphic>
      </p:graphicFrame>
      <p:graphicFrame>
        <p:nvGraphicFramePr>
          <p:cNvPr id="29" name="对象 28"/>
          <p:cNvGraphicFramePr>
            <a:graphicFrameLocks noChangeAspect="1"/>
          </p:cNvGraphicFramePr>
          <p:nvPr>
            <p:extLst>
              <p:ext uri="{D42A27DB-BD31-4B8C-83A1-F6EECF244321}">
                <p14:modId xmlns:p14="http://schemas.microsoft.com/office/powerpoint/2010/main" val="2117564858"/>
              </p:ext>
            </p:extLst>
          </p:nvPr>
        </p:nvGraphicFramePr>
        <p:xfrm>
          <a:off x="894838" y="3386034"/>
          <a:ext cx="1169039" cy="338741"/>
        </p:xfrm>
        <a:graphic>
          <a:graphicData uri="http://schemas.openxmlformats.org/presentationml/2006/ole">
            <mc:AlternateContent xmlns:mc="http://schemas.openxmlformats.org/markup-compatibility/2006">
              <mc:Choice xmlns:v="urn:schemas-microsoft-com:vml" Requires="v">
                <p:oleObj name="Formula" r:id="rId15" imgW="612360" imgH="177840" progId="Equation.Ribbit">
                  <p:embed/>
                </p:oleObj>
              </mc:Choice>
              <mc:Fallback>
                <p:oleObj name="Formula" r:id="rId15" imgW="612360" imgH="177840" progId="Equation.Ribbit">
                  <p:embed/>
                  <p:pic>
                    <p:nvPicPr>
                      <p:cNvPr id="0" name=""/>
                      <p:cNvPicPr/>
                      <p:nvPr/>
                    </p:nvPicPr>
                    <p:blipFill>
                      <a:blip r:embed="rId16"/>
                      <a:stretch>
                        <a:fillRect/>
                      </a:stretch>
                    </p:blipFill>
                    <p:spPr>
                      <a:xfrm>
                        <a:off x="894838" y="3386034"/>
                        <a:ext cx="1169039" cy="338741"/>
                      </a:xfrm>
                      <a:prstGeom prst="rect">
                        <a:avLst/>
                      </a:prstGeom>
                    </p:spPr>
                  </p:pic>
                </p:oleObj>
              </mc:Fallback>
            </mc:AlternateContent>
          </a:graphicData>
        </a:graphic>
      </p:graphicFrame>
      <p:graphicFrame>
        <p:nvGraphicFramePr>
          <p:cNvPr id="32" name="对象 31"/>
          <p:cNvGraphicFramePr>
            <a:graphicFrameLocks noChangeAspect="1"/>
          </p:cNvGraphicFramePr>
          <p:nvPr>
            <p:extLst>
              <p:ext uri="{D42A27DB-BD31-4B8C-83A1-F6EECF244321}">
                <p14:modId xmlns:p14="http://schemas.microsoft.com/office/powerpoint/2010/main" val="950732847"/>
              </p:ext>
            </p:extLst>
          </p:nvPr>
        </p:nvGraphicFramePr>
        <p:xfrm>
          <a:off x="4678922" y="5277171"/>
          <a:ext cx="1401127" cy="315653"/>
        </p:xfrm>
        <a:graphic>
          <a:graphicData uri="http://schemas.openxmlformats.org/presentationml/2006/ole">
            <mc:AlternateContent xmlns:mc="http://schemas.openxmlformats.org/markup-compatibility/2006">
              <mc:Choice xmlns:v="urn:schemas-microsoft-com:vml" Requires="v">
                <p:oleObj name="Formula" r:id="rId17" imgW="702360" imgH="158760" progId="Equation.Ribbit">
                  <p:embed/>
                </p:oleObj>
              </mc:Choice>
              <mc:Fallback>
                <p:oleObj name="Formula" r:id="rId17" imgW="702360" imgH="158760" progId="Equation.Ribbit">
                  <p:embed/>
                  <p:pic>
                    <p:nvPicPr>
                      <p:cNvPr id="0" name=""/>
                      <p:cNvPicPr/>
                      <p:nvPr/>
                    </p:nvPicPr>
                    <p:blipFill>
                      <a:blip r:embed="rId18"/>
                      <a:stretch>
                        <a:fillRect/>
                      </a:stretch>
                    </p:blipFill>
                    <p:spPr>
                      <a:xfrm>
                        <a:off x="4678922" y="5277171"/>
                        <a:ext cx="1401127" cy="315653"/>
                      </a:xfrm>
                      <a:prstGeom prst="rect">
                        <a:avLst/>
                      </a:prstGeom>
                    </p:spPr>
                  </p:pic>
                </p:oleObj>
              </mc:Fallback>
            </mc:AlternateContent>
          </a:graphicData>
        </a:graphic>
      </p:graphicFrame>
      <p:grpSp>
        <p:nvGrpSpPr>
          <p:cNvPr id="8" name="组合 7"/>
          <p:cNvGrpSpPr/>
          <p:nvPr/>
        </p:nvGrpSpPr>
        <p:grpSpPr>
          <a:xfrm>
            <a:off x="2347567" y="4147811"/>
            <a:ext cx="5905231" cy="1129360"/>
            <a:chOff x="2347567" y="4147811"/>
            <a:chExt cx="5905231" cy="1129360"/>
          </a:xfrm>
        </p:grpSpPr>
        <p:graphicFrame>
          <p:nvGraphicFramePr>
            <p:cNvPr id="28" name="对象 27"/>
            <p:cNvGraphicFramePr>
              <a:graphicFrameLocks noChangeAspect="1"/>
            </p:cNvGraphicFramePr>
            <p:nvPr>
              <p:extLst>
                <p:ext uri="{D42A27DB-BD31-4B8C-83A1-F6EECF244321}">
                  <p14:modId xmlns:p14="http://schemas.microsoft.com/office/powerpoint/2010/main" val="3498908906"/>
                </p:ext>
              </p:extLst>
            </p:nvPr>
          </p:nvGraphicFramePr>
          <p:xfrm>
            <a:off x="2347567" y="4147811"/>
            <a:ext cx="4148484" cy="1129360"/>
          </p:xfrm>
          <a:graphic>
            <a:graphicData uri="http://schemas.openxmlformats.org/presentationml/2006/ole">
              <mc:AlternateContent xmlns:mc="http://schemas.openxmlformats.org/markup-compatibility/2006">
                <mc:Choice xmlns:v="urn:schemas-microsoft-com:vml" Requires="v">
                  <p:oleObj name="Formula" r:id="rId19" imgW="1788480" imgH="487800" progId="Equation.Ribbit">
                    <p:embed/>
                  </p:oleObj>
                </mc:Choice>
                <mc:Fallback>
                  <p:oleObj name="Formula" r:id="rId19" imgW="1788480" imgH="487800" progId="Equation.Ribbit">
                    <p:embed/>
                    <p:pic>
                      <p:nvPicPr>
                        <p:cNvPr id="0" name=""/>
                        <p:cNvPicPr/>
                        <p:nvPr/>
                      </p:nvPicPr>
                      <p:blipFill>
                        <a:blip r:embed="rId20"/>
                        <a:stretch>
                          <a:fillRect/>
                        </a:stretch>
                      </p:blipFill>
                      <p:spPr>
                        <a:xfrm>
                          <a:off x="2347567" y="4147811"/>
                          <a:ext cx="4148484" cy="1129360"/>
                        </a:xfrm>
                        <a:prstGeom prst="rect">
                          <a:avLst/>
                        </a:prstGeom>
                      </p:spPr>
                    </p:pic>
                  </p:oleObj>
                </mc:Fallback>
              </mc:AlternateContent>
            </a:graphicData>
          </a:graphic>
        </p:graphicFrame>
        <p:pic>
          <p:nvPicPr>
            <p:cNvPr id="7" name="图片 6"/>
            <p:cNvPicPr>
              <a:picLocks noChangeAspect="1"/>
            </p:cNvPicPr>
            <p:nvPr/>
          </p:nvPicPr>
          <p:blipFill>
            <a:blip r:embed="rId21"/>
            <a:stretch>
              <a:fillRect/>
            </a:stretch>
          </p:blipFill>
          <p:spPr>
            <a:xfrm>
              <a:off x="7615630" y="4505476"/>
              <a:ext cx="637168" cy="384499"/>
            </a:xfrm>
            <a:prstGeom prst="rect">
              <a:avLst/>
            </a:prstGeom>
          </p:spPr>
        </p:pic>
      </p:grpSp>
      <p:grpSp>
        <p:nvGrpSpPr>
          <p:cNvPr id="10" name="组合 9"/>
          <p:cNvGrpSpPr/>
          <p:nvPr/>
        </p:nvGrpSpPr>
        <p:grpSpPr>
          <a:xfrm>
            <a:off x="2757249" y="5696378"/>
            <a:ext cx="5514593" cy="422275"/>
            <a:chOff x="2757249" y="5696378"/>
            <a:chExt cx="5514593" cy="422275"/>
          </a:xfrm>
        </p:grpSpPr>
        <p:graphicFrame>
          <p:nvGraphicFramePr>
            <p:cNvPr id="31" name="对象 30"/>
            <p:cNvGraphicFramePr>
              <a:graphicFrameLocks noChangeAspect="1"/>
            </p:cNvGraphicFramePr>
            <p:nvPr>
              <p:extLst>
                <p:ext uri="{D42A27DB-BD31-4B8C-83A1-F6EECF244321}">
                  <p14:modId xmlns:p14="http://schemas.microsoft.com/office/powerpoint/2010/main" val="4183382981"/>
                </p:ext>
              </p:extLst>
            </p:nvPr>
          </p:nvGraphicFramePr>
          <p:xfrm>
            <a:off x="2757249" y="5696378"/>
            <a:ext cx="3641725" cy="422275"/>
          </p:xfrm>
          <a:graphic>
            <a:graphicData uri="http://schemas.openxmlformats.org/presentationml/2006/ole">
              <mc:AlternateContent xmlns:mc="http://schemas.openxmlformats.org/markup-compatibility/2006">
                <mc:Choice xmlns:v="urn:schemas-microsoft-com:vml" Requires="v">
                  <p:oleObj name="Formula" r:id="rId22" imgW="1530360" imgH="177840" progId="Equation.Ribbit">
                    <p:embed/>
                  </p:oleObj>
                </mc:Choice>
                <mc:Fallback>
                  <p:oleObj name="Formula" r:id="rId22" imgW="1530360" imgH="177840" progId="Equation.Ribbit">
                    <p:embed/>
                    <p:pic>
                      <p:nvPicPr>
                        <p:cNvPr id="0" name=""/>
                        <p:cNvPicPr/>
                        <p:nvPr/>
                      </p:nvPicPr>
                      <p:blipFill>
                        <a:blip r:embed="rId23"/>
                        <a:stretch>
                          <a:fillRect/>
                        </a:stretch>
                      </p:blipFill>
                      <p:spPr>
                        <a:xfrm>
                          <a:off x="2757249" y="5696378"/>
                          <a:ext cx="3641725" cy="422275"/>
                        </a:xfrm>
                        <a:prstGeom prst="rect">
                          <a:avLst/>
                        </a:prstGeom>
                      </p:spPr>
                    </p:pic>
                  </p:oleObj>
                </mc:Fallback>
              </mc:AlternateContent>
            </a:graphicData>
          </a:graphic>
        </p:graphicFrame>
        <p:pic>
          <p:nvPicPr>
            <p:cNvPr id="9" name="图片 8"/>
            <p:cNvPicPr>
              <a:picLocks noChangeAspect="1"/>
            </p:cNvPicPr>
            <p:nvPr/>
          </p:nvPicPr>
          <p:blipFill>
            <a:blip r:embed="rId24"/>
            <a:stretch>
              <a:fillRect/>
            </a:stretch>
          </p:blipFill>
          <p:spPr>
            <a:xfrm>
              <a:off x="7615630" y="5734154"/>
              <a:ext cx="656212" cy="384499"/>
            </a:xfrm>
            <a:prstGeom prst="rect">
              <a:avLst/>
            </a:prstGeom>
          </p:spPr>
        </p:pic>
      </p:grpSp>
    </p:spTree>
    <p:extLst>
      <p:ext uri="{BB962C8B-B14F-4D97-AF65-F5344CB8AC3E}">
        <p14:creationId xmlns:p14="http://schemas.microsoft.com/office/powerpoint/2010/main" val="16137762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t>贝叶斯决策论</a:t>
            </a:r>
            <a:endParaRPr lang="zh-CN" altLang="en-US" dirty="0">
              <a:latin typeface="+mj-ea"/>
              <a:ea typeface="+mj-ea"/>
            </a:endParaRPr>
          </a:p>
        </p:txBody>
      </p:sp>
      <p:sp>
        <p:nvSpPr>
          <p:cNvPr id="2" name="内容占位符 1"/>
          <p:cNvSpPr>
            <a:spLocks noGrp="1"/>
          </p:cNvSpPr>
          <p:nvPr>
            <p:ph sz="quarter" idx="14"/>
          </p:nvPr>
        </p:nvSpPr>
        <p:spPr>
          <a:xfrm>
            <a:off x="173851" y="1040892"/>
            <a:ext cx="8970149" cy="4740148"/>
          </a:xfrm>
        </p:spPr>
        <p:txBody>
          <a:bodyPr>
            <a:normAutofit/>
          </a:bodyPr>
          <a:lstStyle/>
          <a:p>
            <a:r>
              <a:rPr lang="zh-CN" altLang="en-US" dirty="0"/>
              <a:t>显然，对每个样本   ，若    能最小化条件风险                   ，则总体风险        也将被最小化。</a:t>
            </a:r>
          </a:p>
          <a:p>
            <a:endParaRPr lang="zh-CN" altLang="en-US" dirty="0"/>
          </a:p>
          <a:p>
            <a:endParaRPr lang="en-US" altLang="zh-CN" dirty="0"/>
          </a:p>
          <a:p>
            <a:endParaRPr lang="en-US" altLang="zh-CN" dirty="0"/>
          </a:p>
        </p:txBody>
      </p:sp>
      <p:graphicFrame>
        <p:nvGraphicFramePr>
          <p:cNvPr id="12" name="对象 11"/>
          <p:cNvGraphicFramePr>
            <a:graphicFrameLocks noChangeAspect="1"/>
          </p:cNvGraphicFramePr>
          <p:nvPr>
            <p:extLst>
              <p:ext uri="{D42A27DB-BD31-4B8C-83A1-F6EECF244321}">
                <p14:modId xmlns:p14="http://schemas.microsoft.com/office/powerpoint/2010/main" val="390814068"/>
              </p:ext>
            </p:extLst>
          </p:nvPr>
        </p:nvGraphicFramePr>
        <p:xfrm>
          <a:off x="2899091" y="1125335"/>
          <a:ext cx="236537" cy="287338"/>
        </p:xfrm>
        <a:graphic>
          <a:graphicData uri="http://schemas.openxmlformats.org/presentationml/2006/ole">
            <mc:AlternateContent xmlns:mc="http://schemas.openxmlformats.org/markup-compatibility/2006">
              <mc:Choice xmlns:v="urn:schemas-microsoft-com:vml" Requires="v">
                <p:oleObj name="Formula" r:id="rId2" imgW="97920" imgH="120960" progId="Equation.Ribbit">
                  <p:embed/>
                </p:oleObj>
              </mc:Choice>
              <mc:Fallback>
                <p:oleObj name="Formula" r:id="rId2" imgW="97920" imgH="120960" progId="Equation.Ribbit">
                  <p:embed/>
                  <p:pic>
                    <p:nvPicPr>
                      <p:cNvPr id="0" name=""/>
                      <p:cNvPicPr/>
                      <p:nvPr/>
                    </p:nvPicPr>
                    <p:blipFill>
                      <a:blip r:embed="rId3"/>
                      <a:stretch>
                        <a:fillRect/>
                      </a:stretch>
                    </p:blipFill>
                    <p:spPr>
                      <a:xfrm>
                        <a:off x="2899091" y="1125335"/>
                        <a:ext cx="236537" cy="287338"/>
                      </a:xfrm>
                      <a:prstGeom prst="rect">
                        <a:avLst/>
                      </a:prstGeom>
                    </p:spPr>
                  </p:pic>
                </p:oleObj>
              </mc:Fallback>
            </mc:AlternateContent>
          </a:graphicData>
        </a:graphic>
      </p:graphicFrame>
      <p:graphicFrame>
        <p:nvGraphicFramePr>
          <p:cNvPr id="18" name="对象 17"/>
          <p:cNvGraphicFramePr>
            <a:graphicFrameLocks noChangeAspect="1"/>
          </p:cNvGraphicFramePr>
          <p:nvPr>
            <p:extLst>
              <p:ext uri="{D42A27DB-BD31-4B8C-83A1-F6EECF244321}">
                <p14:modId xmlns:p14="http://schemas.microsoft.com/office/powerpoint/2010/main" val="3043086887"/>
              </p:ext>
            </p:extLst>
          </p:nvPr>
        </p:nvGraphicFramePr>
        <p:xfrm>
          <a:off x="3805238" y="1090613"/>
          <a:ext cx="206375" cy="374650"/>
        </p:xfrm>
        <a:graphic>
          <a:graphicData uri="http://schemas.openxmlformats.org/presentationml/2006/ole">
            <mc:AlternateContent xmlns:mc="http://schemas.openxmlformats.org/markup-compatibility/2006">
              <mc:Choice xmlns:v="urn:schemas-microsoft-com:vml" Requires="v">
                <p:oleObj name="Formula" r:id="rId4" imgW="86400" imgH="157680" progId="Equation.Ribbit">
                  <p:embed/>
                </p:oleObj>
              </mc:Choice>
              <mc:Fallback>
                <p:oleObj name="Formula" r:id="rId4" imgW="86400" imgH="157680" progId="Equation.Ribbit">
                  <p:embed/>
                  <p:pic>
                    <p:nvPicPr>
                      <p:cNvPr id="0" name=""/>
                      <p:cNvPicPr/>
                      <p:nvPr/>
                    </p:nvPicPr>
                    <p:blipFill>
                      <a:blip r:embed="rId5"/>
                      <a:stretch>
                        <a:fillRect/>
                      </a:stretch>
                    </p:blipFill>
                    <p:spPr>
                      <a:xfrm>
                        <a:off x="3805238" y="1090613"/>
                        <a:ext cx="206375" cy="374650"/>
                      </a:xfrm>
                      <a:prstGeom prst="rect">
                        <a:avLst/>
                      </a:prstGeom>
                    </p:spPr>
                  </p:pic>
                </p:oleObj>
              </mc:Fallback>
            </mc:AlternateContent>
          </a:graphicData>
        </a:graphic>
      </p:graphicFrame>
      <p:graphicFrame>
        <p:nvGraphicFramePr>
          <p:cNvPr id="19" name="对象 18"/>
          <p:cNvGraphicFramePr>
            <a:graphicFrameLocks noChangeAspect="1"/>
          </p:cNvGraphicFramePr>
          <p:nvPr>
            <p:extLst>
              <p:ext uri="{D42A27DB-BD31-4B8C-83A1-F6EECF244321}">
                <p14:modId xmlns:p14="http://schemas.microsoft.com/office/powerpoint/2010/main" val="1126054077"/>
              </p:ext>
            </p:extLst>
          </p:nvPr>
        </p:nvGraphicFramePr>
        <p:xfrm>
          <a:off x="6495170" y="1086296"/>
          <a:ext cx="1566276" cy="378457"/>
        </p:xfrm>
        <a:graphic>
          <a:graphicData uri="http://schemas.openxmlformats.org/presentationml/2006/ole">
            <mc:AlternateContent xmlns:mc="http://schemas.openxmlformats.org/markup-compatibility/2006">
              <mc:Choice xmlns:v="urn:schemas-microsoft-com:vml" Requires="v">
                <p:oleObj name="Formula" r:id="rId6" imgW="729000" imgH="177840" progId="Equation.Ribbit">
                  <p:embed/>
                </p:oleObj>
              </mc:Choice>
              <mc:Fallback>
                <p:oleObj name="Formula" r:id="rId6" imgW="729000" imgH="177840" progId="Equation.Ribbit">
                  <p:embed/>
                  <p:pic>
                    <p:nvPicPr>
                      <p:cNvPr id="0" name=""/>
                      <p:cNvPicPr/>
                      <p:nvPr/>
                    </p:nvPicPr>
                    <p:blipFill>
                      <a:blip r:embed="rId7"/>
                      <a:stretch>
                        <a:fillRect/>
                      </a:stretch>
                    </p:blipFill>
                    <p:spPr>
                      <a:xfrm>
                        <a:off x="6495170" y="1086296"/>
                        <a:ext cx="1566276" cy="378457"/>
                      </a:xfrm>
                      <a:prstGeom prst="rect">
                        <a:avLst/>
                      </a:prstGeom>
                    </p:spPr>
                  </p:pic>
                </p:oleObj>
              </mc:Fallback>
            </mc:AlternateContent>
          </a:graphicData>
        </a:graphic>
      </p:graphicFrame>
      <p:graphicFrame>
        <p:nvGraphicFramePr>
          <p:cNvPr id="20" name="对象 19"/>
          <p:cNvGraphicFramePr>
            <a:graphicFrameLocks noChangeAspect="1"/>
          </p:cNvGraphicFramePr>
          <p:nvPr>
            <p:extLst>
              <p:ext uri="{D42A27DB-BD31-4B8C-83A1-F6EECF244321}">
                <p14:modId xmlns:p14="http://schemas.microsoft.com/office/powerpoint/2010/main" val="3906458432"/>
              </p:ext>
            </p:extLst>
          </p:nvPr>
        </p:nvGraphicFramePr>
        <p:xfrm>
          <a:off x="1434239" y="1403891"/>
          <a:ext cx="590907" cy="334422"/>
        </p:xfrm>
        <a:graphic>
          <a:graphicData uri="http://schemas.openxmlformats.org/presentationml/2006/ole">
            <mc:AlternateContent xmlns:mc="http://schemas.openxmlformats.org/markup-compatibility/2006">
              <mc:Choice xmlns:v="urn:schemas-microsoft-com:vml" Requires="v">
                <p:oleObj name="Formula" r:id="rId8" imgW="307440" imgH="176760" progId="Equation.Ribbit">
                  <p:embed/>
                </p:oleObj>
              </mc:Choice>
              <mc:Fallback>
                <p:oleObj name="Formula" r:id="rId8" imgW="307440" imgH="176760" progId="Equation.Ribbit">
                  <p:embed/>
                  <p:pic>
                    <p:nvPicPr>
                      <p:cNvPr id="0" name=""/>
                      <p:cNvPicPr/>
                      <p:nvPr/>
                    </p:nvPicPr>
                    <p:blipFill>
                      <a:blip r:embed="rId9"/>
                      <a:stretch>
                        <a:fillRect/>
                      </a:stretch>
                    </p:blipFill>
                    <p:spPr>
                      <a:xfrm>
                        <a:off x="1434239" y="1403891"/>
                        <a:ext cx="590907" cy="334422"/>
                      </a:xfrm>
                      <a:prstGeom prst="rect">
                        <a:avLst/>
                      </a:prstGeom>
                    </p:spPr>
                  </p:pic>
                </p:oleObj>
              </mc:Fallback>
            </mc:AlternateContent>
          </a:graphicData>
        </a:graphic>
      </p:graphicFrame>
    </p:spTree>
    <p:extLst>
      <p:ext uri="{BB962C8B-B14F-4D97-AF65-F5344CB8AC3E}">
        <p14:creationId xmlns:p14="http://schemas.microsoft.com/office/powerpoint/2010/main" val="13442196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引言</a:t>
            </a:r>
          </a:p>
        </p:txBody>
      </p:sp>
      <p:sp>
        <p:nvSpPr>
          <p:cNvPr id="4" name="内容占位符 3"/>
          <p:cNvSpPr>
            <a:spLocks noGrp="1"/>
          </p:cNvSpPr>
          <p:nvPr>
            <p:ph idx="1"/>
          </p:nvPr>
        </p:nvSpPr>
        <p:spPr>
          <a:xfrm>
            <a:off x="232244" y="1114824"/>
            <a:ext cx="8425619" cy="4001186"/>
          </a:xfrm>
        </p:spPr>
        <p:txBody>
          <a:bodyPr>
            <a:noAutofit/>
          </a:bodyPr>
          <a:lstStyle/>
          <a:p>
            <a:pPr marL="285750" indent="-285750">
              <a:lnSpc>
                <a:spcPct val="130000"/>
              </a:lnSpc>
              <a:spcBef>
                <a:spcPts val="600"/>
              </a:spcBef>
            </a:pPr>
            <a:r>
              <a:rPr lang="zh-CN" altLang="en-US" sz="2400" b="1" i="0" dirty="0">
                <a:solidFill>
                  <a:srgbClr val="333333"/>
                </a:solidFill>
                <a:effectLst/>
                <a:latin typeface="Microsoft YaHei" panose="020B0503020204020204" pitchFamily="34" charset="-122"/>
                <a:ea typeface="Microsoft YaHei" panose="020B0503020204020204" pitchFamily="34" charset="-122"/>
              </a:rPr>
              <a:t>朴素贝叶斯模型（</a:t>
            </a:r>
            <a:r>
              <a:rPr lang="en-US" altLang="zh-CN" sz="2400" b="1" i="0" dirty="0">
                <a:solidFill>
                  <a:srgbClr val="333333"/>
                </a:solidFill>
                <a:effectLst/>
                <a:latin typeface="Microsoft YaHei" panose="020B0503020204020204" pitchFamily="34" charset="-122"/>
                <a:ea typeface="Microsoft YaHei" panose="020B0503020204020204" pitchFamily="34" charset="-122"/>
              </a:rPr>
              <a:t>Naive Bayes</a:t>
            </a:r>
            <a:r>
              <a:rPr lang="zh-CN" altLang="en-US" sz="2400" b="1" i="0" dirty="0">
                <a:solidFill>
                  <a:srgbClr val="333333"/>
                </a:solidFill>
                <a:effectLst/>
                <a:latin typeface="Microsoft YaHei" panose="020B0503020204020204" pitchFamily="34" charset="-122"/>
                <a:ea typeface="Microsoft YaHei" panose="020B0503020204020204" pitchFamily="34" charset="-122"/>
              </a:rPr>
              <a:t>）</a:t>
            </a:r>
            <a:endParaRPr lang="en-US" altLang="zh-CN" sz="2400" b="1" dirty="0">
              <a:solidFill>
                <a:srgbClr val="333333"/>
              </a:solidFill>
              <a:latin typeface="Microsoft YaHei" panose="020B0503020204020204" pitchFamily="34" charset="-122"/>
              <a:ea typeface="Microsoft YaHei" panose="020B0503020204020204" pitchFamily="34" charset="-122"/>
            </a:endParaRPr>
          </a:p>
          <a:p>
            <a:pPr lvl="1">
              <a:lnSpc>
                <a:spcPct val="130000"/>
              </a:lnSpc>
              <a:spcBef>
                <a:spcPts val="600"/>
              </a:spcBef>
              <a:buFont typeface="Wingdings" pitchFamily="2" charset="2"/>
              <a:buChar char="Ø"/>
            </a:pPr>
            <a:r>
              <a:rPr lang="zh-CN" altLang="en-US" b="1" i="0" dirty="0">
                <a:solidFill>
                  <a:srgbClr val="333333"/>
                </a:solidFill>
                <a:effectLst/>
                <a:latin typeface="Microsoft YaHei" panose="020B0503020204020204" pitchFamily="34" charset="-122"/>
                <a:ea typeface="Microsoft YaHei" panose="020B0503020204020204" pitchFamily="34" charset="-122"/>
              </a:rPr>
              <a:t>贝叶斯分类是一类分类算法的总称</a:t>
            </a:r>
            <a:r>
              <a:rPr lang="zh-CN" altLang="en-US" b="0" i="0" dirty="0">
                <a:solidFill>
                  <a:srgbClr val="333333"/>
                </a:solidFill>
                <a:effectLst/>
                <a:latin typeface="Microsoft YaHei" panose="020B0503020204020204" pitchFamily="34" charset="-122"/>
                <a:ea typeface="Microsoft YaHei" panose="020B0503020204020204" pitchFamily="34" charset="-122"/>
              </a:rPr>
              <a:t>，这类算法均</a:t>
            </a:r>
            <a:r>
              <a:rPr lang="zh-CN" altLang="en-US" b="1" i="0" dirty="0">
                <a:solidFill>
                  <a:srgbClr val="002060"/>
                </a:solidFill>
                <a:effectLst/>
                <a:latin typeface="Microsoft YaHei" panose="020B0503020204020204" pitchFamily="34" charset="-122"/>
                <a:ea typeface="Microsoft YaHei" panose="020B0503020204020204" pitchFamily="34" charset="-122"/>
              </a:rPr>
              <a:t>以贝叶斯定理为基础</a:t>
            </a:r>
            <a:r>
              <a:rPr lang="zh-CN" altLang="en-US" b="0" i="0" dirty="0">
                <a:solidFill>
                  <a:srgbClr val="333333"/>
                </a:solidFill>
                <a:effectLst/>
                <a:latin typeface="Microsoft YaHei" panose="020B0503020204020204" pitchFamily="34" charset="-122"/>
                <a:ea typeface="Microsoft YaHei" panose="020B0503020204020204" pitchFamily="34" charset="-122"/>
              </a:rPr>
              <a:t>，故统称为贝叶斯分类。而</a:t>
            </a:r>
            <a:r>
              <a:rPr lang="zh-CN" altLang="en-US" b="1" i="0" dirty="0">
                <a:solidFill>
                  <a:srgbClr val="00B050"/>
                </a:solidFill>
                <a:effectLst/>
                <a:latin typeface="Microsoft YaHei" panose="020B0503020204020204" pitchFamily="34" charset="-122"/>
                <a:ea typeface="Microsoft YaHei" panose="020B0503020204020204" pitchFamily="34" charset="-122"/>
              </a:rPr>
              <a:t>朴素贝叶斯（</a:t>
            </a:r>
            <a:r>
              <a:rPr lang="en" altLang="zh-CN" b="1" i="0" dirty="0">
                <a:solidFill>
                  <a:srgbClr val="00B050"/>
                </a:solidFill>
                <a:effectLst/>
                <a:latin typeface="Microsoft YaHei" panose="020B0503020204020204" pitchFamily="34" charset="-122"/>
                <a:ea typeface="Microsoft YaHei" panose="020B0503020204020204" pitchFamily="34" charset="-122"/>
              </a:rPr>
              <a:t>Naive Bayes</a:t>
            </a:r>
            <a:r>
              <a:rPr lang="zh-CN" altLang="en" b="1" i="0" dirty="0">
                <a:solidFill>
                  <a:srgbClr val="00B050"/>
                </a:solidFill>
                <a:effectLst/>
                <a:latin typeface="Microsoft YaHei" panose="020B0503020204020204" pitchFamily="34" charset="-122"/>
                <a:ea typeface="Microsoft YaHei" panose="020B0503020204020204" pitchFamily="34" charset="-122"/>
              </a:rPr>
              <a:t>）</a:t>
            </a:r>
            <a:r>
              <a:rPr lang="zh-CN" altLang="en-US" b="1" i="0" dirty="0">
                <a:solidFill>
                  <a:srgbClr val="00B050"/>
                </a:solidFill>
                <a:effectLst/>
                <a:latin typeface="Microsoft YaHei" panose="020B0503020204020204" pitchFamily="34" charset="-122"/>
                <a:ea typeface="Microsoft YaHei" panose="020B0503020204020204" pitchFamily="34" charset="-122"/>
              </a:rPr>
              <a:t>分类是贝叶斯分类中最简单，也是常见的一种分类方法</a:t>
            </a:r>
            <a:r>
              <a:rPr lang="zh-CN" altLang="en-US" b="0" i="0" dirty="0">
                <a:solidFill>
                  <a:srgbClr val="333333"/>
                </a:solidFill>
                <a:effectLst/>
                <a:latin typeface="Microsoft YaHei" panose="020B0503020204020204" pitchFamily="34" charset="-122"/>
                <a:ea typeface="Microsoft YaHei" panose="020B0503020204020204" pitchFamily="34" charset="-122"/>
              </a:rPr>
              <a:t>。</a:t>
            </a:r>
          </a:p>
          <a:p>
            <a:pPr lvl="1">
              <a:lnSpc>
                <a:spcPct val="130000"/>
              </a:lnSpc>
              <a:spcBef>
                <a:spcPts val="600"/>
              </a:spcBef>
              <a:buFont typeface="Wingdings" pitchFamily="2" charset="2"/>
              <a:buChar char="Ø"/>
            </a:pPr>
            <a:r>
              <a:rPr lang="zh-CN" altLang="en-US" b="0" i="0" dirty="0">
                <a:solidFill>
                  <a:srgbClr val="333333"/>
                </a:solidFill>
                <a:effectLst/>
                <a:latin typeface="Microsoft YaHei" panose="020B0503020204020204" pitchFamily="34" charset="-122"/>
                <a:ea typeface="Microsoft YaHei" panose="020B0503020204020204" pitchFamily="34" charset="-122"/>
              </a:rPr>
              <a:t>朴素贝叶斯算法的</a:t>
            </a:r>
            <a:r>
              <a:rPr lang="zh-CN" altLang="en-US" b="1" i="0" dirty="0">
                <a:solidFill>
                  <a:srgbClr val="002060"/>
                </a:solidFill>
                <a:effectLst/>
                <a:latin typeface="Microsoft YaHei" panose="020B0503020204020204" pitchFamily="34" charset="-122"/>
                <a:ea typeface="Microsoft YaHei" panose="020B0503020204020204" pitchFamily="34" charset="-122"/>
              </a:rPr>
              <a:t>核心思想</a:t>
            </a:r>
            <a:r>
              <a:rPr lang="zh-CN" altLang="en-US" b="0" i="0" dirty="0">
                <a:solidFill>
                  <a:srgbClr val="333333"/>
                </a:solidFill>
                <a:effectLst/>
                <a:latin typeface="Microsoft YaHei" panose="020B0503020204020204" pitchFamily="34" charset="-122"/>
                <a:ea typeface="Microsoft YaHei" panose="020B0503020204020204" pitchFamily="34" charset="-122"/>
              </a:rPr>
              <a:t>是通过考虑</a:t>
            </a:r>
            <a:r>
              <a:rPr lang="zh-CN" altLang="en-US" b="1" i="0" dirty="0">
                <a:solidFill>
                  <a:srgbClr val="002060"/>
                </a:solidFill>
                <a:effectLst/>
                <a:latin typeface="Microsoft YaHei" panose="020B0503020204020204" pitchFamily="34" charset="-122"/>
                <a:ea typeface="Microsoft YaHei" panose="020B0503020204020204" pitchFamily="34" charset="-122"/>
              </a:rPr>
              <a:t>特征概率</a:t>
            </a:r>
            <a:r>
              <a:rPr lang="zh-CN" altLang="en-US" b="0" i="0" dirty="0">
                <a:solidFill>
                  <a:srgbClr val="333333"/>
                </a:solidFill>
                <a:effectLst/>
                <a:latin typeface="Microsoft YaHei" panose="020B0503020204020204" pitchFamily="34" charset="-122"/>
                <a:ea typeface="Microsoft YaHei" panose="020B0503020204020204" pitchFamily="34" charset="-122"/>
              </a:rPr>
              <a:t>来预测分类，即对于给出的待分类样本，</a:t>
            </a:r>
            <a:r>
              <a:rPr lang="zh-CN" altLang="en-US" b="1" i="0" dirty="0">
                <a:solidFill>
                  <a:srgbClr val="333333"/>
                </a:solidFill>
                <a:effectLst/>
                <a:latin typeface="Microsoft YaHei" panose="020B0503020204020204" pitchFamily="34" charset="-122"/>
                <a:ea typeface="Microsoft YaHei" panose="020B0503020204020204" pitchFamily="34" charset="-122"/>
              </a:rPr>
              <a:t>求解在此样本出现的条件下各个类别出现的概率</a:t>
            </a:r>
            <a:r>
              <a:rPr lang="zh-CN" altLang="en-US" b="0" i="0" dirty="0">
                <a:solidFill>
                  <a:srgbClr val="333333"/>
                </a:solidFill>
                <a:effectLst/>
                <a:latin typeface="Microsoft YaHei" panose="020B0503020204020204" pitchFamily="34" charset="-122"/>
                <a:ea typeface="Microsoft YaHei" panose="020B0503020204020204" pitchFamily="34" charset="-122"/>
              </a:rPr>
              <a:t>，哪个最大，就认为此待分类样本属于哪个类别</a:t>
            </a:r>
          </a:p>
          <a:p>
            <a:pPr marL="742950" lvl="1" indent="-285750">
              <a:lnSpc>
                <a:spcPct val="150000"/>
              </a:lnSpc>
              <a:spcBef>
                <a:spcPts val="0"/>
              </a:spcBef>
              <a:buFont typeface="Wingdings" pitchFamily="2" charset="2"/>
              <a:buChar char="Ø"/>
            </a:pPr>
            <a:endParaRPr lang="zh-CN" altLang="en-US" dirty="0"/>
          </a:p>
        </p:txBody>
      </p:sp>
    </p:spTree>
    <p:extLst>
      <p:ext uri="{BB962C8B-B14F-4D97-AF65-F5344CB8AC3E}">
        <p14:creationId xmlns:p14="http://schemas.microsoft.com/office/powerpoint/2010/main" val="61424201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t>贝叶斯决策论</a:t>
            </a:r>
            <a:endParaRPr lang="zh-CN" altLang="en-US" dirty="0">
              <a:latin typeface="+mj-ea"/>
              <a:ea typeface="+mj-ea"/>
            </a:endParaRPr>
          </a:p>
        </p:txBody>
      </p:sp>
      <p:sp>
        <p:nvSpPr>
          <p:cNvPr id="2" name="内容占位符 1"/>
          <p:cNvSpPr>
            <a:spLocks noGrp="1"/>
          </p:cNvSpPr>
          <p:nvPr>
            <p:ph sz="quarter" idx="14"/>
          </p:nvPr>
        </p:nvSpPr>
        <p:spPr>
          <a:xfrm>
            <a:off x="173851" y="1040892"/>
            <a:ext cx="8970149" cy="4740148"/>
          </a:xfrm>
        </p:spPr>
        <p:txBody>
          <a:bodyPr>
            <a:normAutofit/>
          </a:bodyPr>
          <a:lstStyle/>
          <a:p>
            <a:r>
              <a:rPr lang="zh-CN" altLang="en-US" dirty="0"/>
              <a:t>显然，对每个样本   ，若    能最小化条件风险                   ，则总体风险        也将被最小化。</a:t>
            </a:r>
          </a:p>
          <a:p>
            <a:endParaRPr lang="zh-CN" altLang="en-US" dirty="0"/>
          </a:p>
          <a:p>
            <a:r>
              <a:rPr lang="zh-CN" altLang="en-US" dirty="0"/>
              <a:t>这就产生了贝叶斯判定准则（</a:t>
            </a:r>
            <a:r>
              <a:rPr lang="en-US" altLang="zh-CN" dirty="0"/>
              <a:t>Bayes decision rule</a:t>
            </a:r>
            <a:r>
              <a:rPr lang="zh-CN" altLang="en-US" dirty="0"/>
              <a:t>）： 为最小化总体风险，只需在每个样本上选择那个能使条件风险             最小的类别标记，即</a:t>
            </a:r>
          </a:p>
          <a:p>
            <a:endParaRPr lang="zh-CN" altLang="en-US" dirty="0"/>
          </a:p>
          <a:p>
            <a:endParaRPr lang="zh-CN" altLang="en-US" dirty="0"/>
          </a:p>
          <a:p>
            <a:pPr lvl="1"/>
            <a:r>
              <a:rPr lang="zh-CN" altLang="en-US" dirty="0"/>
              <a:t>此时，被称为贝叶斯最优分类器</a:t>
            </a:r>
            <a:r>
              <a:rPr lang="en-US" altLang="zh-CN" dirty="0"/>
              <a:t>(Bayes optimal classifier)</a:t>
            </a:r>
            <a:r>
              <a:rPr lang="zh-CN" altLang="en-US" dirty="0"/>
              <a:t>，与之对应的总体风险        称为贝叶斯风险 </a:t>
            </a:r>
            <a:r>
              <a:rPr lang="en-US" altLang="zh-CN" dirty="0"/>
              <a:t>(Bayes</a:t>
            </a:r>
            <a:r>
              <a:rPr lang="zh-CN" altLang="en-US" dirty="0"/>
              <a:t> </a:t>
            </a:r>
            <a:r>
              <a:rPr lang="en-US" altLang="zh-CN" dirty="0"/>
              <a:t>risk)</a:t>
            </a:r>
            <a:endParaRPr lang="zh-CN" altLang="en-US" dirty="0"/>
          </a:p>
          <a:p>
            <a:pPr lvl="1"/>
            <a:r>
              <a:rPr lang="zh-CN" altLang="en-US" dirty="0"/>
              <a:t>              反映了分类器所能达到的最好性能，即通过机器学习所能产生的模型精度的理论上限。</a:t>
            </a:r>
          </a:p>
          <a:p>
            <a:endParaRPr lang="en-US" altLang="zh-CN" dirty="0"/>
          </a:p>
          <a:p>
            <a:endParaRPr lang="en-US" altLang="zh-CN" dirty="0"/>
          </a:p>
        </p:txBody>
      </p:sp>
      <p:graphicFrame>
        <p:nvGraphicFramePr>
          <p:cNvPr id="12" name="对象 11"/>
          <p:cNvGraphicFramePr>
            <a:graphicFrameLocks noChangeAspect="1"/>
          </p:cNvGraphicFramePr>
          <p:nvPr/>
        </p:nvGraphicFramePr>
        <p:xfrm>
          <a:off x="2899091" y="1125335"/>
          <a:ext cx="236537" cy="287338"/>
        </p:xfrm>
        <a:graphic>
          <a:graphicData uri="http://schemas.openxmlformats.org/presentationml/2006/ole">
            <mc:AlternateContent xmlns:mc="http://schemas.openxmlformats.org/markup-compatibility/2006">
              <mc:Choice xmlns:v="urn:schemas-microsoft-com:vml" Requires="v">
                <p:oleObj name="Formula" r:id="rId2" imgW="97920" imgH="120960" progId="Equation.Ribbit">
                  <p:embed/>
                </p:oleObj>
              </mc:Choice>
              <mc:Fallback>
                <p:oleObj name="Formula" r:id="rId2" imgW="97920" imgH="120960" progId="Equation.Ribbit">
                  <p:embed/>
                  <p:pic>
                    <p:nvPicPr>
                      <p:cNvPr id="0" name=""/>
                      <p:cNvPicPr/>
                      <p:nvPr/>
                    </p:nvPicPr>
                    <p:blipFill>
                      <a:blip r:embed="rId3"/>
                      <a:stretch>
                        <a:fillRect/>
                      </a:stretch>
                    </p:blipFill>
                    <p:spPr>
                      <a:xfrm>
                        <a:off x="2899091" y="1125335"/>
                        <a:ext cx="236537" cy="287338"/>
                      </a:xfrm>
                      <a:prstGeom prst="rect">
                        <a:avLst/>
                      </a:prstGeom>
                    </p:spPr>
                  </p:pic>
                </p:oleObj>
              </mc:Fallback>
            </mc:AlternateContent>
          </a:graphicData>
        </a:graphic>
      </p:graphicFrame>
      <p:graphicFrame>
        <p:nvGraphicFramePr>
          <p:cNvPr id="18" name="对象 17"/>
          <p:cNvGraphicFramePr>
            <a:graphicFrameLocks noChangeAspect="1"/>
          </p:cNvGraphicFramePr>
          <p:nvPr/>
        </p:nvGraphicFramePr>
        <p:xfrm>
          <a:off x="3805238" y="1090613"/>
          <a:ext cx="206375" cy="374650"/>
        </p:xfrm>
        <a:graphic>
          <a:graphicData uri="http://schemas.openxmlformats.org/presentationml/2006/ole">
            <mc:AlternateContent xmlns:mc="http://schemas.openxmlformats.org/markup-compatibility/2006">
              <mc:Choice xmlns:v="urn:schemas-microsoft-com:vml" Requires="v">
                <p:oleObj name="Formula" r:id="rId4" imgW="86400" imgH="157680" progId="Equation.Ribbit">
                  <p:embed/>
                </p:oleObj>
              </mc:Choice>
              <mc:Fallback>
                <p:oleObj name="Formula" r:id="rId4" imgW="86400" imgH="157680" progId="Equation.Ribbit">
                  <p:embed/>
                  <p:pic>
                    <p:nvPicPr>
                      <p:cNvPr id="0" name=""/>
                      <p:cNvPicPr/>
                      <p:nvPr/>
                    </p:nvPicPr>
                    <p:blipFill>
                      <a:blip r:embed="rId5"/>
                      <a:stretch>
                        <a:fillRect/>
                      </a:stretch>
                    </p:blipFill>
                    <p:spPr>
                      <a:xfrm>
                        <a:off x="3805238" y="1090613"/>
                        <a:ext cx="206375" cy="374650"/>
                      </a:xfrm>
                      <a:prstGeom prst="rect">
                        <a:avLst/>
                      </a:prstGeom>
                    </p:spPr>
                  </p:pic>
                </p:oleObj>
              </mc:Fallback>
            </mc:AlternateContent>
          </a:graphicData>
        </a:graphic>
      </p:graphicFrame>
      <p:graphicFrame>
        <p:nvGraphicFramePr>
          <p:cNvPr id="19" name="对象 18"/>
          <p:cNvGraphicFramePr>
            <a:graphicFrameLocks noChangeAspect="1"/>
          </p:cNvGraphicFramePr>
          <p:nvPr/>
        </p:nvGraphicFramePr>
        <p:xfrm>
          <a:off x="6495170" y="1086296"/>
          <a:ext cx="1566276" cy="378457"/>
        </p:xfrm>
        <a:graphic>
          <a:graphicData uri="http://schemas.openxmlformats.org/presentationml/2006/ole">
            <mc:AlternateContent xmlns:mc="http://schemas.openxmlformats.org/markup-compatibility/2006">
              <mc:Choice xmlns:v="urn:schemas-microsoft-com:vml" Requires="v">
                <p:oleObj name="Formula" r:id="rId6" imgW="729000" imgH="177840" progId="Equation.Ribbit">
                  <p:embed/>
                </p:oleObj>
              </mc:Choice>
              <mc:Fallback>
                <p:oleObj name="Formula" r:id="rId6" imgW="729000" imgH="177840" progId="Equation.Ribbit">
                  <p:embed/>
                  <p:pic>
                    <p:nvPicPr>
                      <p:cNvPr id="0" name=""/>
                      <p:cNvPicPr/>
                      <p:nvPr/>
                    </p:nvPicPr>
                    <p:blipFill>
                      <a:blip r:embed="rId7"/>
                      <a:stretch>
                        <a:fillRect/>
                      </a:stretch>
                    </p:blipFill>
                    <p:spPr>
                      <a:xfrm>
                        <a:off x="6495170" y="1086296"/>
                        <a:ext cx="1566276" cy="378457"/>
                      </a:xfrm>
                      <a:prstGeom prst="rect">
                        <a:avLst/>
                      </a:prstGeom>
                    </p:spPr>
                  </p:pic>
                </p:oleObj>
              </mc:Fallback>
            </mc:AlternateContent>
          </a:graphicData>
        </a:graphic>
      </p:graphicFrame>
      <p:graphicFrame>
        <p:nvGraphicFramePr>
          <p:cNvPr id="20" name="对象 19"/>
          <p:cNvGraphicFramePr>
            <a:graphicFrameLocks noChangeAspect="1"/>
          </p:cNvGraphicFramePr>
          <p:nvPr/>
        </p:nvGraphicFramePr>
        <p:xfrm>
          <a:off x="1434239" y="1403891"/>
          <a:ext cx="590907" cy="334422"/>
        </p:xfrm>
        <a:graphic>
          <a:graphicData uri="http://schemas.openxmlformats.org/presentationml/2006/ole">
            <mc:AlternateContent xmlns:mc="http://schemas.openxmlformats.org/markup-compatibility/2006">
              <mc:Choice xmlns:v="urn:schemas-microsoft-com:vml" Requires="v">
                <p:oleObj name="Formula" r:id="rId8" imgW="307440" imgH="176760" progId="Equation.Ribbit">
                  <p:embed/>
                </p:oleObj>
              </mc:Choice>
              <mc:Fallback>
                <p:oleObj name="Formula" r:id="rId8" imgW="307440" imgH="176760" progId="Equation.Ribbit">
                  <p:embed/>
                  <p:pic>
                    <p:nvPicPr>
                      <p:cNvPr id="0" name=""/>
                      <p:cNvPicPr/>
                      <p:nvPr/>
                    </p:nvPicPr>
                    <p:blipFill>
                      <a:blip r:embed="rId9"/>
                      <a:stretch>
                        <a:fillRect/>
                      </a:stretch>
                    </p:blipFill>
                    <p:spPr>
                      <a:xfrm>
                        <a:off x="1434239" y="1403891"/>
                        <a:ext cx="590907" cy="334422"/>
                      </a:xfrm>
                      <a:prstGeom prst="rect">
                        <a:avLst/>
                      </a:prstGeom>
                    </p:spPr>
                  </p:pic>
                </p:oleObj>
              </mc:Fallback>
            </mc:AlternateContent>
          </a:graphicData>
        </a:graphic>
      </p:graphicFrame>
      <p:graphicFrame>
        <p:nvGraphicFramePr>
          <p:cNvPr id="21" name="对象 20"/>
          <p:cNvGraphicFramePr>
            <a:graphicFrameLocks noChangeAspect="1"/>
          </p:cNvGraphicFramePr>
          <p:nvPr/>
        </p:nvGraphicFramePr>
        <p:xfrm>
          <a:off x="6795708" y="2578307"/>
          <a:ext cx="965200" cy="338138"/>
        </p:xfrm>
        <a:graphic>
          <a:graphicData uri="http://schemas.openxmlformats.org/presentationml/2006/ole">
            <mc:AlternateContent xmlns:mc="http://schemas.openxmlformats.org/markup-compatibility/2006">
              <mc:Choice xmlns:v="urn:schemas-microsoft-com:vml" Requires="v">
                <p:oleObj name="Formula" r:id="rId10" imgW="502920" imgH="177840" progId="Equation.Ribbit">
                  <p:embed/>
                </p:oleObj>
              </mc:Choice>
              <mc:Fallback>
                <p:oleObj name="Formula" r:id="rId10" imgW="502920" imgH="177840" progId="Equation.Ribbit">
                  <p:embed/>
                  <p:pic>
                    <p:nvPicPr>
                      <p:cNvPr id="0" name=""/>
                      <p:cNvPicPr/>
                      <p:nvPr/>
                    </p:nvPicPr>
                    <p:blipFill>
                      <a:blip r:embed="rId11"/>
                      <a:stretch>
                        <a:fillRect/>
                      </a:stretch>
                    </p:blipFill>
                    <p:spPr>
                      <a:xfrm>
                        <a:off x="6795708" y="2578307"/>
                        <a:ext cx="965200" cy="338138"/>
                      </a:xfrm>
                      <a:prstGeom prst="rect">
                        <a:avLst/>
                      </a:prstGeom>
                    </p:spPr>
                  </p:pic>
                </p:oleObj>
              </mc:Fallback>
            </mc:AlternateContent>
          </a:graphicData>
        </a:graphic>
      </p:graphicFrame>
      <p:graphicFrame>
        <p:nvGraphicFramePr>
          <p:cNvPr id="22" name="对象 21"/>
          <p:cNvGraphicFramePr>
            <a:graphicFrameLocks noChangeAspect="1"/>
          </p:cNvGraphicFramePr>
          <p:nvPr/>
        </p:nvGraphicFramePr>
        <p:xfrm>
          <a:off x="2296116" y="4371976"/>
          <a:ext cx="569574" cy="270068"/>
        </p:xfrm>
        <a:graphic>
          <a:graphicData uri="http://schemas.openxmlformats.org/presentationml/2006/ole">
            <mc:AlternateContent xmlns:mc="http://schemas.openxmlformats.org/markup-compatibility/2006">
              <mc:Choice xmlns:v="urn:schemas-microsoft-com:vml" Requires="v">
                <p:oleObj name="Formula" r:id="rId12" imgW="368640" imgH="176760" progId="Equation.Ribbit">
                  <p:embed/>
                </p:oleObj>
              </mc:Choice>
              <mc:Fallback>
                <p:oleObj name="Formula" r:id="rId12" imgW="368640" imgH="176760" progId="Equation.Ribbit">
                  <p:embed/>
                  <p:pic>
                    <p:nvPicPr>
                      <p:cNvPr id="0" name=""/>
                      <p:cNvPicPr/>
                      <p:nvPr/>
                    </p:nvPicPr>
                    <p:blipFill>
                      <a:blip r:embed="rId13"/>
                      <a:stretch>
                        <a:fillRect/>
                      </a:stretch>
                    </p:blipFill>
                    <p:spPr>
                      <a:xfrm>
                        <a:off x="2296116" y="4371976"/>
                        <a:ext cx="569574" cy="270068"/>
                      </a:xfrm>
                      <a:prstGeom prst="rect">
                        <a:avLst/>
                      </a:prstGeom>
                    </p:spPr>
                  </p:pic>
                </p:oleObj>
              </mc:Fallback>
            </mc:AlternateContent>
          </a:graphicData>
        </a:graphic>
      </p:graphicFrame>
      <p:graphicFrame>
        <p:nvGraphicFramePr>
          <p:cNvPr id="23" name="对象 22"/>
          <p:cNvGraphicFramePr>
            <a:graphicFrameLocks noChangeAspect="1"/>
          </p:cNvGraphicFramePr>
          <p:nvPr/>
        </p:nvGraphicFramePr>
        <p:xfrm>
          <a:off x="1138238" y="4691062"/>
          <a:ext cx="960437" cy="271463"/>
        </p:xfrm>
        <a:graphic>
          <a:graphicData uri="http://schemas.openxmlformats.org/presentationml/2006/ole">
            <mc:AlternateContent xmlns:mc="http://schemas.openxmlformats.org/markup-compatibility/2006">
              <mc:Choice xmlns:v="urn:schemas-microsoft-com:vml" Requires="v">
                <p:oleObj name="Formula" r:id="rId14" imgW="621360" imgH="176760" progId="Equation.Ribbit">
                  <p:embed/>
                </p:oleObj>
              </mc:Choice>
              <mc:Fallback>
                <p:oleObj name="Formula" r:id="rId14" imgW="621360" imgH="176760" progId="Equation.Ribbit">
                  <p:embed/>
                  <p:pic>
                    <p:nvPicPr>
                      <p:cNvPr id="0" name=""/>
                      <p:cNvPicPr/>
                      <p:nvPr/>
                    </p:nvPicPr>
                    <p:blipFill>
                      <a:blip r:embed="rId15"/>
                      <a:stretch>
                        <a:fillRect/>
                      </a:stretch>
                    </p:blipFill>
                    <p:spPr>
                      <a:xfrm>
                        <a:off x="1138238" y="4691062"/>
                        <a:ext cx="960437" cy="271463"/>
                      </a:xfrm>
                      <a:prstGeom prst="rect">
                        <a:avLst/>
                      </a:prstGeom>
                    </p:spPr>
                  </p:pic>
                </p:oleObj>
              </mc:Fallback>
            </mc:AlternateContent>
          </a:graphicData>
        </a:graphic>
      </p:graphicFrame>
      <p:grpSp>
        <p:nvGrpSpPr>
          <p:cNvPr id="6" name="组合 5"/>
          <p:cNvGrpSpPr/>
          <p:nvPr/>
        </p:nvGrpSpPr>
        <p:grpSpPr>
          <a:xfrm>
            <a:off x="2797411" y="3347892"/>
            <a:ext cx="5416948" cy="619815"/>
            <a:chOff x="2797411" y="3347892"/>
            <a:chExt cx="5416948" cy="619815"/>
          </a:xfrm>
        </p:grpSpPr>
        <p:pic>
          <p:nvPicPr>
            <p:cNvPr id="17" name="图片 16"/>
            <p:cNvPicPr>
              <a:picLocks noChangeAspect="1"/>
            </p:cNvPicPr>
            <p:nvPr/>
          </p:nvPicPr>
          <p:blipFill>
            <a:blip r:embed="rId16"/>
            <a:stretch>
              <a:fillRect/>
            </a:stretch>
          </p:blipFill>
          <p:spPr>
            <a:xfrm>
              <a:off x="2797411" y="3347892"/>
              <a:ext cx="3563938" cy="619815"/>
            </a:xfrm>
            <a:prstGeom prst="rect">
              <a:avLst/>
            </a:prstGeom>
          </p:spPr>
        </p:pic>
        <p:pic>
          <p:nvPicPr>
            <p:cNvPr id="5" name="图片 4"/>
            <p:cNvPicPr>
              <a:picLocks noChangeAspect="1"/>
            </p:cNvPicPr>
            <p:nvPr/>
          </p:nvPicPr>
          <p:blipFill>
            <a:blip r:embed="rId17"/>
            <a:stretch>
              <a:fillRect/>
            </a:stretch>
          </p:blipFill>
          <p:spPr>
            <a:xfrm>
              <a:off x="7615492" y="3370184"/>
              <a:ext cx="598867" cy="361221"/>
            </a:xfrm>
            <a:prstGeom prst="rect">
              <a:avLst/>
            </a:prstGeom>
          </p:spPr>
        </p:pic>
      </p:grpSp>
    </p:spTree>
    <p:extLst>
      <p:ext uri="{BB962C8B-B14F-4D97-AF65-F5344CB8AC3E}">
        <p14:creationId xmlns:p14="http://schemas.microsoft.com/office/powerpoint/2010/main" val="7770872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t>贝叶斯决策论</a:t>
            </a:r>
            <a:endParaRPr lang="zh-CN" altLang="en-US" dirty="0">
              <a:latin typeface="+mj-ea"/>
              <a:ea typeface="+mj-ea"/>
            </a:endParaRPr>
          </a:p>
        </p:txBody>
      </p:sp>
      <p:sp>
        <p:nvSpPr>
          <p:cNvPr id="2" name="内容占位符 1"/>
          <p:cNvSpPr>
            <a:spLocks noGrp="1"/>
          </p:cNvSpPr>
          <p:nvPr>
            <p:ph sz="quarter" idx="14"/>
          </p:nvPr>
        </p:nvSpPr>
        <p:spPr>
          <a:xfrm>
            <a:off x="173851" y="1040892"/>
            <a:ext cx="8970149" cy="5136388"/>
          </a:xfrm>
        </p:spPr>
        <p:txBody>
          <a:bodyPr>
            <a:normAutofit/>
          </a:bodyPr>
          <a:lstStyle/>
          <a:p>
            <a:r>
              <a:rPr lang="zh-CN" altLang="en-US" dirty="0"/>
              <a:t>具体来说，若目标是最小化分类错误率，则误判损失    可写为</a:t>
            </a:r>
          </a:p>
          <a:p>
            <a:endParaRPr lang="zh-CN" altLang="en-US" dirty="0"/>
          </a:p>
          <a:p>
            <a:endParaRPr lang="zh-CN" altLang="en-US" dirty="0"/>
          </a:p>
          <a:p>
            <a:endParaRPr lang="zh-CN" altLang="en-US" dirty="0"/>
          </a:p>
          <a:p>
            <a:endParaRPr lang="zh-CN" altLang="en-US" dirty="0"/>
          </a:p>
          <a:p>
            <a:endParaRPr lang="en-US" altLang="zh-CN" dirty="0"/>
          </a:p>
          <a:p>
            <a:endParaRPr lang="en-US" altLang="zh-CN" dirty="0"/>
          </a:p>
        </p:txBody>
      </p:sp>
      <p:pic>
        <p:nvPicPr>
          <p:cNvPr id="11" name="图片 10"/>
          <p:cNvPicPr>
            <a:picLocks noChangeAspect="1"/>
          </p:cNvPicPr>
          <p:nvPr/>
        </p:nvPicPr>
        <p:blipFill>
          <a:blip r:embed="rId2"/>
          <a:stretch>
            <a:fillRect/>
          </a:stretch>
        </p:blipFill>
        <p:spPr>
          <a:xfrm>
            <a:off x="7146013" y="1120514"/>
            <a:ext cx="308887" cy="239347"/>
          </a:xfrm>
          <a:prstGeom prst="rect">
            <a:avLst/>
          </a:prstGeom>
        </p:spPr>
      </p:pic>
      <p:grpSp>
        <p:nvGrpSpPr>
          <p:cNvPr id="5" name="组合 4"/>
          <p:cNvGrpSpPr/>
          <p:nvPr/>
        </p:nvGrpSpPr>
        <p:grpSpPr>
          <a:xfrm>
            <a:off x="2738424" y="1706846"/>
            <a:ext cx="4726112" cy="759504"/>
            <a:chOff x="2738424" y="1706846"/>
            <a:chExt cx="4726112" cy="759504"/>
          </a:xfrm>
        </p:grpSpPr>
        <p:pic>
          <p:nvPicPr>
            <p:cNvPr id="13" name="图片 12"/>
            <p:cNvPicPr>
              <a:picLocks noChangeAspect="1"/>
            </p:cNvPicPr>
            <p:nvPr/>
          </p:nvPicPr>
          <p:blipFill>
            <a:blip r:embed="rId3"/>
            <a:stretch>
              <a:fillRect/>
            </a:stretch>
          </p:blipFill>
          <p:spPr>
            <a:xfrm>
              <a:off x="2738424" y="1706846"/>
              <a:ext cx="2950254" cy="759504"/>
            </a:xfrm>
            <a:prstGeom prst="rect">
              <a:avLst/>
            </a:prstGeom>
          </p:spPr>
        </p:pic>
        <p:pic>
          <p:nvPicPr>
            <p:cNvPr id="3" name="图片 2"/>
            <p:cNvPicPr>
              <a:picLocks noChangeAspect="1"/>
            </p:cNvPicPr>
            <p:nvPr/>
          </p:nvPicPr>
          <p:blipFill>
            <a:blip r:embed="rId4"/>
            <a:stretch>
              <a:fillRect/>
            </a:stretch>
          </p:blipFill>
          <p:spPr>
            <a:xfrm>
              <a:off x="6827489" y="1910185"/>
              <a:ext cx="637047" cy="352826"/>
            </a:xfrm>
            <a:prstGeom prst="rect">
              <a:avLst/>
            </a:prstGeom>
          </p:spPr>
        </p:pic>
      </p:grpSp>
    </p:spTree>
    <p:extLst>
      <p:ext uri="{BB962C8B-B14F-4D97-AF65-F5344CB8AC3E}">
        <p14:creationId xmlns:p14="http://schemas.microsoft.com/office/powerpoint/2010/main" val="19043897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t>贝叶斯决策论</a:t>
            </a:r>
            <a:endParaRPr lang="zh-CN" altLang="en-US" dirty="0">
              <a:latin typeface="+mj-ea"/>
              <a:ea typeface="+mj-ea"/>
            </a:endParaRPr>
          </a:p>
        </p:txBody>
      </p:sp>
      <p:sp>
        <p:nvSpPr>
          <p:cNvPr id="2" name="内容占位符 1"/>
          <p:cNvSpPr>
            <a:spLocks noGrp="1"/>
          </p:cNvSpPr>
          <p:nvPr>
            <p:ph sz="quarter" idx="14"/>
          </p:nvPr>
        </p:nvSpPr>
        <p:spPr>
          <a:xfrm>
            <a:off x="173851" y="1040892"/>
            <a:ext cx="8970149" cy="5136388"/>
          </a:xfrm>
        </p:spPr>
        <p:txBody>
          <a:bodyPr>
            <a:normAutofit/>
          </a:bodyPr>
          <a:lstStyle/>
          <a:p>
            <a:r>
              <a:rPr lang="zh-CN" altLang="en-US" dirty="0"/>
              <a:t>具体来说，若目标是最小化分类错误率，则误判损失    可写为</a:t>
            </a:r>
          </a:p>
          <a:p>
            <a:endParaRPr lang="zh-CN" altLang="en-US" dirty="0"/>
          </a:p>
          <a:p>
            <a:endParaRPr lang="zh-CN" altLang="en-US" dirty="0"/>
          </a:p>
          <a:p>
            <a:endParaRPr lang="zh-CN" altLang="en-US" dirty="0"/>
          </a:p>
          <a:p>
            <a:r>
              <a:rPr lang="zh-CN" altLang="en-US" dirty="0"/>
              <a:t>此时条件风险</a:t>
            </a:r>
          </a:p>
          <a:p>
            <a:endParaRPr lang="zh-CN" altLang="en-US" dirty="0"/>
          </a:p>
          <a:p>
            <a:endParaRPr lang="zh-CN" altLang="en-US" dirty="0"/>
          </a:p>
          <a:p>
            <a:endParaRPr lang="zh-CN" altLang="en-US" dirty="0"/>
          </a:p>
          <a:p>
            <a:endParaRPr lang="en-US" altLang="zh-CN" dirty="0"/>
          </a:p>
          <a:p>
            <a:endParaRPr lang="en-US" altLang="zh-CN" dirty="0"/>
          </a:p>
        </p:txBody>
      </p:sp>
      <p:pic>
        <p:nvPicPr>
          <p:cNvPr id="11" name="图片 10"/>
          <p:cNvPicPr>
            <a:picLocks noChangeAspect="1"/>
          </p:cNvPicPr>
          <p:nvPr/>
        </p:nvPicPr>
        <p:blipFill>
          <a:blip r:embed="rId2"/>
          <a:stretch>
            <a:fillRect/>
          </a:stretch>
        </p:blipFill>
        <p:spPr>
          <a:xfrm>
            <a:off x="7146013" y="1120514"/>
            <a:ext cx="308887" cy="239347"/>
          </a:xfrm>
          <a:prstGeom prst="rect">
            <a:avLst/>
          </a:prstGeom>
        </p:spPr>
      </p:pic>
      <p:grpSp>
        <p:nvGrpSpPr>
          <p:cNvPr id="5" name="组合 4"/>
          <p:cNvGrpSpPr/>
          <p:nvPr/>
        </p:nvGrpSpPr>
        <p:grpSpPr>
          <a:xfrm>
            <a:off x="2738424" y="1706846"/>
            <a:ext cx="4726112" cy="759504"/>
            <a:chOff x="2738424" y="1706846"/>
            <a:chExt cx="4726112" cy="759504"/>
          </a:xfrm>
        </p:grpSpPr>
        <p:pic>
          <p:nvPicPr>
            <p:cNvPr id="13" name="图片 12"/>
            <p:cNvPicPr>
              <a:picLocks noChangeAspect="1"/>
            </p:cNvPicPr>
            <p:nvPr/>
          </p:nvPicPr>
          <p:blipFill>
            <a:blip r:embed="rId3"/>
            <a:stretch>
              <a:fillRect/>
            </a:stretch>
          </p:blipFill>
          <p:spPr>
            <a:xfrm>
              <a:off x="2738424" y="1706846"/>
              <a:ext cx="2950254" cy="759504"/>
            </a:xfrm>
            <a:prstGeom prst="rect">
              <a:avLst/>
            </a:prstGeom>
          </p:spPr>
        </p:pic>
        <p:pic>
          <p:nvPicPr>
            <p:cNvPr id="3" name="图片 2"/>
            <p:cNvPicPr>
              <a:picLocks noChangeAspect="1"/>
            </p:cNvPicPr>
            <p:nvPr/>
          </p:nvPicPr>
          <p:blipFill>
            <a:blip r:embed="rId4"/>
            <a:stretch>
              <a:fillRect/>
            </a:stretch>
          </p:blipFill>
          <p:spPr>
            <a:xfrm>
              <a:off x="6827489" y="1910185"/>
              <a:ext cx="637047" cy="352826"/>
            </a:xfrm>
            <a:prstGeom prst="rect">
              <a:avLst/>
            </a:prstGeom>
          </p:spPr>
        </p:pic>
      </p:grpSp>
      <p:grpSp>
        <p:nvGrpSpPr>
          <p:cNvPr id="7" name="组合 6"/>
          <p:cNvGrpSpPr/>
          <p:nvPr/>
        </p:nvGrpSpPr>
        <p:grpSpPr>
          <a:xfrm>
            <a:off x="2647958" y="3318378"/>
            <a:ext cx="4839820" cy="373905"/>
            <a:chOff x="2647958" y="3318378"/>
            <a:chExt cx="4839820" cy="373905"/>
          </a:xfrm>
        </p:grpSpPr>
        <p:graphicFrame>
          <p:nvGraphicFramePr>
            <p:cNvPr id="10" name="对象 9"/>
            <p:cNvGraphicFramePr>
              <a:graphicFrameLocks noChangeAspect="1"/>
            </p:cNvGraphicFramePr>
            <p:nvPr/>
          </p:nvGraphicFramePr>
          <p:xfrm>
            <a:off x="2647958" y="3318378"/>
            <a:ext cx="3131185" cy="373905"/>
          </p:xfrm>
          <a:graphic>
            <a:graphicData uri="http://schemas.openxmlformats.org/presentationml/2006/ole">
              <mc:AlternateContent xmlns:mc="http://schemas.openxmlformats.org/markup-compatibility/2006">
                <mc:Choice xmlns:v="urn:schemas-microsoft-com:vml" Requires="v">
                  <p:oleObj name="Formula" r:id="rId5" imgW="1476000" imgH="177840" progId="Equation.Ribbit">
                    <p:embed/>
                  </p:oleObj>
                </mc:Choice>
                <mc:Fallback>
                  <p:oleObj name="Formula" r:id="rId5" imgW="1476000" imgH="177840" progId="Equation.Ribbit">
                    <p:embed/>
                    <p:pic>
                      <p:nvPicPr>
                        <p:cNvPr id="0" name=""/>
                        <p:cNvPicPr/>
                        <p:nvPr/>
                      </p:nvPicPr>
                      <p:blipFill>
                        <a:blip r:embed="rId6"/>
                        <a:stretch>
                          <a:fillRect/>
                        </a:stretch>
                      </p:blipFill>
                      <p:spPr>
                        <a:xfrm>
                          <a:off x="2647958" y="3318378"/>
                          <a:ext cx="3131185" cy="373905"/>
                        </a:xfrm>
                        <a:prstGeom prst="rect">
                          <a:avLst/>
                        </a:prstGeom>
                      </p:spPr>
                    </p:pic>
                  </p:oleObj>
                </mc:Fallback>
              </mc:AlternateContent>
            </a:graphicData>
          </a:graphic>
        </p:graphicFrame>
        <p:pic>
          <p:nvPicPr>
            <p:cNvPr id="6" name="图片 5"/>
            <p:cNvPicPr>
              <a:picLocks noChangeAspect="1"/>
            </p:cNvPicPr>
            <p:nvPr/>
          </p:nvPicPr>
          <p:blipFill>
            <a:blip r:embed="rId7"/>
            <a:stretch>
              <a:fillRect/>
            </a:stretch>
          </p:blipFill>
          <p:spPr>
            <a:xfrm>
              <a:off x="6827489" y="3339457"/>
              <a:ext cx="660289" cy="352826"/>
            </a:xfrm>
            <a:prstGeom prst="rect">
              <a:avLst/>
            </a:prstGeom>
          </p:spPr>
        </p:pic>
      </p:grpSp>
    </p:spTree>
    <p:extLst>
      <p:ext uri="{BB962C8B-B14F-4D97-AF65-F5344CB8AC3E}">
        <p14:creationId xmlns:p14="http://schemas.microsoft.com/office/powerpoint/2010/main" val="14352070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t>贝叶斯决策论</a:t>
            </a:r>
            <a:endParaRPr lang="zh-CN" altLang="en-US" dirty="0">
              <a:latin typeface="+mj-ea"/>
              <a:ea typeface="+mj-ea"/>
            </a:endParaRPr>
          </a:p>
        </p:txBody>
      </p:sp>
      <p:sp>
        <p:nvSpPr>
          <p:cNvPr id="2" name="内容占位符 1"/>
          <p:cNvSpPr>
            <a:spLocks noGrp="1"/>
          </p:cNvSpPr>
          <p:nvPr>
            <p:ph sz="quarter" idx="14"/>
          </p:nvPr>
        </p:nvSpPr>
        <p:spPr>
          <a:xfrm>
            <a:off x="173851" y="1040892"/>
            <a:ext cx="8970149" cy="5136388"/>
          </a:xfrm>
        </p:spPr>
        <p:txBody>
          <a:bodyPr>
            <a:normAutofit/>
          </a:bodyPr>
          <a:lstStyle/>
          <a:p>
            <a:r>
              <a:rPr lang="zh-CN" altLang="en-US" dirty="0"/>
              <a:t>具体来说，若目标是最小化分类错误率，则误判损失    可写为</a:t>
            </a:r>
          </a:p>
          <a:p>
            <a:endParaRPr lang="zh-CN" altLang="en-US" dirty="0"/>
          </a:p>
          <a:p>
            <a:endParaRPr lang="zh-CN" altLang="en-US" dirty="0"/>
          </a:p>
          <a:p>
            <a:endParaRPr lang="zh-CN" altLang="en-US" dirty="0"/>
          </a:p>
          <a:p>
            <a:r>
              <a:rPr lang="zh-CN" altLang="en-US" dirty="0"/>
              <a:t>此时条件风险</a:t>
            </a:r>
          </a:p>
          <a:p>
            <a:endParaRPr lang="zh-CN" altLang="en-US" dirty="0"/>
          </a:p>
          <a:p>
            <a:endParaRPr lang="zh-CN" altLang="en-US" dirty="0"/>
          </a:p>
          <a:p>
            <a:r>
              <a:rPr lang="zh-CN" altLang="en-US" dirty="0">
                <a:latin typeface="+mj-ea"/>
              </a:rPr>
              <a:t>于是，最小化分类错误率的贝叶斯最优分类器为</a:t>
            </a:r>
          </a:p>
          <a:p>
            <a:endParaRPr lang="zh-CN" altLang="en-US" dirty="0">
              <a:latin typeface="+mj-ea"/>
            </a:endParaRPr>
          </a:p>
          <a:p>
            <a:endParaRPr lang="zh-CN" altLang="en-US" dirty="0">
              <a:latin typeface="+mj-ea"/>
            </a:endParaRPr>
          </a:p>
          <a:p>
            <a:pPr lvl="1"/>
            <a:r>
              <a:rPr lang="zh-CN" altLang="en-US" dirty="0">
                <a:latin typeface="+mj-ea"/>
              </a:rPr>
              <a:t>即对每个样本   ，选择能使后验概率         最大的类别标记。</a:t>
            </a:r>
          </a:p>
          <a:p>
            <a:endParaRPr lang="zh-CN" altLang="en-US" dirty="0"/>
          </a:p>
          <a:p>
            <a:endParaRPr lang="en-US" altLang="zh-CN" dirty="0"/>
          </a:p>
          <a:p>
            <a:endParaRPr lang="en-US" altLang="zh-CN" dirty="0"/>
          </a:p>
        </p:txBody>
      </p:sp>
      <p:pic>
        <p:nvPicPr>
          <p:cNvPr id="11" name="图片 10"/>
          <p:cNvPicPr>
            <a:picLocks noChangeAspect="1"/>
          </p:cNvPicPr>
          <p:nvPr/>
        </p:nvPicPr>
        <p:blipFill>
          <a:blip r:embed="rId2"/>
          <a:stretch>
            <a:fillRect/>
          </a:stretch>
        </p:blipFill>
        <p:spPr>
          <a:xfrm>
            <a:off x="7146013" y="1120514"/>
            <a:ext cx="308887" cy="239347"/>
          </a:xfrm>
          <a:prstGeom prst="rect">
            <a:avLst/>
          </a:prstGeom>
        </p:spPr>
      </p:pic>
      <p:grpSp>
        <p:nvGrpSpPr>
          <p:cNvPr id="5" name="组合 4"/>
          <p:cNvGrpSpPr/>
          <p:nvPr/>
        </p:nvGrpSpPr>
        <p:grpSpPr>
          <a:xfrm>
            <a:off x="2738424" y="1706846"/>
            <a:ext cx="4726112" cy="759504"/>
            <a:chOff x="2738424" y="1706846"/>
            <a:chExt cx="4726112" cy="759504"/>
          </a:xfrm>
        </p:grpSpPr>
        <p:pic>
          <p:nvPicPr>
            <p:cNvPr id="13" name="图片 12"/>
            <p:cNvPicPr>
              <a:picLocks noChangeAspect="1"/>
            </p:cNvPicPr>
            <p:nvPr/>
          </p:nvPicPr>
          <p:blipFill>
            <a:blip r:embed="rId3"/>
            <a:stretch>
              <a:fillRect/>
            </a:stretch>
          </p:blipFill>
          <p:spPr>
            <a:xfrm>
              <a:off x="2738424" y="1706846"/>
              <a:ext cx="2950254" cy="759504"/>
            </a:xfrm>
            <a:prstGeom prst="rect">
              <a:avLst/>
            </a:prstGeom>
          </p:spPr>
        </p:pic>
        <p:pic>
          <p:nvPicPr>
            <p:cNvPr id="3" name="图片 2"/>
            <p:cNvPicPr>
              <a:picLocks noChangeAspect="1"/>
            </p:cNvPicPr>
            <p:nvPr/>
          </p:nvPicPr>
          <p:blipFill>
            <a:blip r:embed="rId4"/>
            <a:stretch>
              <a:fillRect/>
            </a:stretch>
          </p:blipFill>
          <p:spPr>
            <a:xfrm>
              <a:off x="6827489" y="1910185"/>
              <a:ext cx="637047" cy="352826"/>
            </a:xfrm>
            <a:prstGeom prst="rect">
              <a:avLst/>
            </a:prstGeom>
          </p:spPr>
        </p:pic>
      </p:grpSp>
      <p:grpSp>
        <p:nvGrpSpPr>
          <p:cNvPr id="7" name="组合 6"/>
          <p:cNvGrpSpPr/>
          <p:nvPr/>
        </p:nvGrpSpPr>
        <p:grpSpPr>
          <a:xfrm>
            <a:off x="2647958" y="3318378"/>
            <a:ext cx="4839820" cy="373905"/>
            <a:chOff x="2647958" y="3318378"/>
            <a:chExt cx="4839820" cy="373905"/>
          </a:xfrm>
        </p:grpSpPr>
        <p:graphicFrame>
          <p:nvGraphicFramePr>
            <p:cNvPr id="10" name="对象 9"/>
            <p:cNvGraphicFramePr>
              <a:graphicFrameLocks noChangeAspect="1"/>
            </p:cNvGraphicFramePr>
            <p:nvPr/>
          </p:nvGraphicFramePr>
          <p:xfrm>
            <a:off x="2647958" y="3318378"/>
            <a:ext cx="3131185" cy="373905"/>
          </p:xfrm>
          <a:graphic>
            <a:graphicData uri="http://schemas.openxmlformats.org/presentationml/2006/ole">
              <mc:AlternateContent xmlns:mc="http://schemas.openxmlformats.org/markup-compatibility/2006">
                <mc:Choice xmlns:v="urn:schemas-microsoft-com:vml" Requires="v">
                  <p:oleObj name="Formula" r:id="rId5" imgW="1476000" imgH="177840" progId="Equation.Ribbit">
                    <p:embed/>
                  </p:oleObj>
                </mc:Choice>
                <mc:Fallback>
                  <p:oleObj name="Formula" r:id="rId5" imgW="1476000" imgH="177840" progId="Equation.Ribbit">
                    <p:embed/>
                    <p:pic>
                      <p:nvPicPr>
                        <p:cNvPr id="0" name=""/>
                        <p:cNvPicPr/>
                        <p:nvPr/>
                      </p:nvPicPr>
                      <p:blipFill>
                        <a:blip r:embed="rId6"/>
                        <a:stretch>
                          <a:fillRect/>
                        </a:stretch>
                      </p:blipFill>
                      <p:spPr>
                        <a:xfrm>
                          <a:off x="2647958" y="3318378"/>
                          <a:ext cx="3131185" cy="373905"/>
                        </a:xfrm>
                        <a:prstGeom prst="rect">
                          <a:avLst/>
                        </a:prstGeom>
                      </p:spPr>
                    </p:pic>
                  </p:oleObj>
                </mc:Fallback>
              </mc:AlternateContent>
            </a:graphicData>
          </a:graphic>
        </p:graphicFrame>
        <p:pic>
          <p:nvPicPr>
            <p:cNvPr id="6" name="图片 5"/>
            <p:cNvPicPr>
              <a:picLocks noChangeAspect="1"/>
            </p:cNvPicPr>
            <p:nvPr/>
          </p:nvPicPr>
          <p:blipFill>
            <a:blip r:embed="rId7"/>
            <a:stretch>
              <a:fillRect/>
            </a:stretch>
          </p:blipFill>
          <p:spPr>
            <a:xfrm>
              <a:off x="6827489" y="3339457"/>
              <a:ext cx="660289" cy="352826"/>
            </a:xfrm>
            <a:prstGeom prst="rect">
              <a:avLst/>
            </a:prstGeom>
          </p:spPr>
        </p:pic>
      </p:grpSp>
      <p:grpSp>
        <p:nvGrpSpPr>
          <p:cNvPr id="9" name="组合 8"/>
          <p:cNvGrpSpPr/>
          <p:nvPr/>
        </p:nvGrpSpPr>
        <p:grpSpPr>
          <a:xfrm>
            <a:off x="2488230" y="4571593"/>
            <a:ext cx="4999548" cy="585979"/>
            <a:chOff x="2488230" y="4571593"/>
            <a:chExt cx="4999548" cy="585979"/>
          </a:xfrm>
        </p:grpSpPr>
        <p:pic>
          <p:nvPicPr>
            <p:cNvPr id="15" name="图片 14"/>
            <p:cNvPicPr>
              <a:picLocks noChangeAspect="1"/>
            </p:cNvPicPr>
            <p:nvPr/>
          </p:nvPicPr>
          <p:blipFill>
            <a:blip r:embed="rId8"/>
            <a:stretch>
              <a:fillRect/>
            </a:stretch>
          </p:blipFill>
          <p:spPr>
            <a:xfrm>
              <a:off x="2488230" y="4571593"/>
              <a:ext cx="3458485" cy="585979"/>
            </a:xfrm>
            <a:prstGeom prst="rect">
              <a:avLst/>
            </a:prstGeom>
          </p:spPr>
        </p:pic>
        <p:pic>
          <p:nvPicPr>
            <p:cNvPr id="8" name="图片 7"/>
            <p:cNvPicPr>
              <a:picLocks noChangeAspect="1"/>
            </p:cNvPicPr>
            <p:nvPr/>
          </p:nvPicPr>
          <p:blipFill>
            <a:blip r:embed="rId9"/>
            <a:stretch>
              <a:fillRect/>
            </a:stretch>
          </p:blipFill>
          <p:spPr>
            <a:xfrm>
              <a:off x="6864244" y="4593786"/>
              <a:ext cx="623534" cy="340995"/>
            </a:xfrm>
            <a:prstGeom prst="rect">
              <a:avLst/>
            </a:prstGeom>
          </p:spPr>
        </p:pic>
      </p:grpSp>
      <p:graphicFrame>
        <p:nvGraphicFramePr>
          <p:cNvPr id="18" name="对象 17"/>
          <p:cNvGraphicFramePr>
            <a:graphicFrameLocks noChangeAspect="1"/>
          </p:cNvGraphicFramePr>
          <p:nvPr/>
        </p:nvGraphicFramePr>
        <p:xfrm>
          <a:off x="2543183" y="5360264"/>
          <a:ext cx="209550" cy="254000"/>
        </p:xfrm>
        <a:graphic>
          <a:graphicData uri="http://schemas.openxmlformats.org/presentationml/2006/ole">
            <mc:AlternateContent xmlns:mc="http://schemas.openxmlformats.org/markup-compatibility/2006">
              <mc:Choice xmlns:v="urn:schemas-microsoft-com:vml" Requires="v">
                <p:oleObj name="Formula" r:id="rId10" imgW="97920" imgH="120960" progId="Equation.Ribbit">
                  <p:embed/>
                </p:oleObj>
              </mc:Choice>
              <mc:Fallback>
                <p:oleObj name="Formula" r:id="rId10" imgW="97920" imgH="120960" progId="Equation.Ribbit">
                  <p:embed/>
                  <p:pic>
                    <p:nvPicPr>
                      <p:cNvPr id="0" name=""/>
                      <p:cNvPicPr/>
                      <p:nvPr/>
                    </p:nvPicPr>
                    <p:blipFill>
                      <a:blip r:embed="rId11"/>
                      <a:stretch>
                        <a:fillRect/>
                      </a:stretch>
                    </p:blipFill>
                    <p:spPr>
                      <a:xfrm>
                        <a:off x="2543183" y="5360264"/>
                        <a:ext cx="209550" cy="254000"/>
                      </a:xfrm>
                      <a:prstGeom prst="rect">
                        <a:avLst/>
                      </a:prstGeom>
                    </p:spPr>
                  </p:pic>
                </p:oleObj>
              </mc:Fallback>
            </mc:AlternateContent>
          </a:graphicData>
        </a:graphic>
      </p:graphicFrame>
      <p:graphicFrame>
        <p:nvGraphicFramePr>
          <p:cNvPr id="19" name="对象 18"/>
          <p:cNvGraphicFramePr>
            <a:graphicFrameLocks noChangeAspect="1"/>
          </p:cNvGraphicFramePr>
          <p:nvPr/>
        </p:nvGraphicFramePr>
        <p:xfrm>
          <a:off x="5207204" y="5319175"/>
          <a:ext cx="962947" cy="336177"/>
        </p:xfrm>
        <a:graphic>
          <a:graphicData uri="http://schemas.openxmlformats.org/presentationml/2006/ole">
            <mc:AlternateContent xmlns:mc="http://schemas.openxmlformats.org/markup-compatibility/2006">
              <mc:Choice xmlns:v="urn:schemas-microsoft-com:vml" Requires="v">
                <p:oleObj name="Formula" r:id="rId12" imgW="505800" imgH="177840" progId="Equation.Ribbit">
                  <p:embed/>
                </p:oleObj>
              </mc:Choice>
              <mc:Fallback>
                <p:oleObj name="Formula" r:id="rId12" imgW="505800" imgH="177840" progId="Equation.Ribbit">
                  <p:embed/>
                  <p:pic>
                    <p:nvPicPr>
                      <p:cNvPr id="0" name=""/>
                      <p:cNvPicPr/>
                      <p:nvPr/>
                    </p:nvPicPr>
                    <p:blipFill>
                      <a:blip r:embed="rId13"/>
                      <a:stretch>
                        <a:fillRect/>
                      </a:stretch>
                    </p:blipFill>
                    <p:spPr>
                      <a:xfrm>
                        <a:off x="5207204" y="5319175"/>
                        <a:ext cx="962947" cy="336177"/>
                      </a:xfrm>
                      <a:prstGeom prst="rect">
                        <a:avLst/>
                      </a:prstGeom>
                    </p:spPr>
                  </p:pic>
                </p:oleObj>
              </mc:Fallback>
            </mc:AlternateContent>
          </a:graphicData>
        </a:graphic>
      </p:graphicFrame>
    </p:spTree>
    <p:extLst>
      <p:ext uri="{BB962C8B-B14F-4D97-AF65-F5344CB8AC3E}">
        <p14:creationId xmlns:p14="http://schemas.microsoft.com/office/powerpoint/2010/main" val="29992743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t>贝叶斯决策论</a:t>
            </a:r>
            <a:endParaRPr lang="zh-CN" altLang="en-US" dirty="0">
              <a:latin typeface="+mj-ea"/>
              <a:ea typeface="+mj-ea"/>
            </a:endParaRPr>
          </a:p>
        </p:txBody>
      </p:sp>
      <p:sp>
        <p:nvSpPr>
          <p:cNvPr id="2" name="内容占位符 1"/>
          <p:cNvSpPr>
            <a:spLocks noGrp="1"/>
          </p:cNvSpPr>
          <p:nvPr>
            <p:ph sz="quarter" idx="14"/>
          </p:nvPr>
        </p:nvSpPr>
        <p:spPr>
          <a:xfrm>
            <a:off x="173851" y="1040892"/>
            <a:ext cx="8970149" cy="4947784"/>
          </a:xfrm>
        </p:spPr>
        <p:txBody>
          <a:bodyPr>
            <a:normAutofit/>
          </a:bodyPr>
          <a:lstStyle/>
          <a:p>
            <a:r>
              <a:rPr lang="zh-CN" altLang="en-US" dirty="0"/>
              <a:t>不难看出，使用贝叶斯判定准则来最小化决策风险，首先要获得后验概率            。</a:t>
            </a:r>
          </a:p>
          <a:p>
            <a:endParaRPr lang="zh-CN" altLang="en-US" dirty="0"/>
          </a:p>
          <a:p>
            <a:r>
              <a:rPr lang="zh-CN" altLang="en-US" dirty="0"/>
              <a:t>然而，在现实中通常难以直接获得。机器学习所要实现的是基于有限的训练样本尽可能准确地估计出后验概率           。</a:t>
            </a:r>
          </a:p>
          <a:p>
            <a:endParaRPr lang="zh-CN" altLang="en-US" dirty="0"/>
          </a:p>
          <a:p>
            <a:r>
              <a:rPr lang="zh-CN" altLang="en-US" dirty="0"/>
              <a:t>主要有两种策略：</a:t>
            </a:r>
          </a:p>
          <a:p>
            <a:pPr lvl="1"/>
            <a:r>
              <a:rPr lang="zh-CN" altLang="en-US" dirty="0"/>
              <a:t>判别式模型（</a:t>
            </a:r>
            <a:r>
              <a:rPr lang="en-US" altLang="zh-CN" dirty="0"/>
              <a:t>discriminative models</a:t>
            </a:r>
            <a:r>
              <a:rPr lang="zh-CN" altLang="en-US" dirty="0"/>
              <a:t>）</a:t>
            </a:r>
          </a:p>
          <a:p>
            <a:pPr lvl="2"/>
            <a:r>
              <a:rPr lang="zh-CN" altLang="en-US" dirty="0"/>
              <a:t>给定   ，通过直接建模</a:t>
            </a:r>
            <a:r>
              <a:rPr lang="en-US" altLang="zh-CN" dirty="0"/>
              <a:t>           , </a:t>
            </a:r>
            <a:r>
              <a:rPr lang="zh-CN" altLang="en-US" dirty="0"/>
              <a:t>来预测</a:t>
            </a:r>
          </a:p>
          <a:p>
            <a:pPr lvl="2"/>
            <a:r>
              <a:rPr lang="zh-CN" altLang="en-US" dirty="0"/>
              <a:t>决策树，</a:t>
            </a:r>
            <a:r>
              <a:rPr lang="en-US" altLang="zh-CN" dirty="0"/>
              <a:t>BP</a:t>
            </a:r>
            <a:r>
              <a:rPr lang="zh-CN" altLang="en-US" dirty="0"/>
              <a:t>神经网络，支持向量机</a:t>
            </a:r>
          </a:p>
          <a:p>
            <a:pPr lvl="1"/>
            <a:r>
              <a:rPr lang="zh-CN" altLang="en-US" dirty="0"/>
              <a:t>生成式模型（</a:t>
            </a:r>
            <a:r>
              <a:rPr lang="en-US" altLang="zh-CN" dirty="0"/>
              <a:t>generative models</a:t>
            </a:r>
            <a:r>
              <a:rPr lang="zh-CN" altLang="en-US" dirty="0"/>
              <a:t>）</a:t>
            </a:r>
          </a:p>
          <a:p>
            <a:pPr lvl="2"/>
            <a:r>
              <a:rPr lang="zh-CN" altLang="en-US" dirty="0"/>
              <a:t>先对联合概率分布           建模，再由此获得</a:t>
            </a:r>
          </a:p>
          <a:p>
            <a:pPr lvl="2"/>
            <a:r>
              <a:rPr lang="zh-CN" altLang="en-US" dirty="0"/>
              <a:t>生成式模型考虑</a:t>
            </a:r>
          </a:p>
          <a:p>
            <a:pPr lvl="2"/>
            <a:endParaRPr lang="zh-CN" altLang="en-US" dirty="0"/>
          </a:p>
          <a:p>
            <a:pPr lvl="2"/>
            <a:endParaRPr lang="zh-CN" altLang="en-US" dirty="0"/>
          </a:p>
          <a:p>
            <a:endParaRPr lang="zh-CN" altLang="en-US" dirty="0"/>
          </a:p>
          <a:p>
            <a:endParaRPr lang="en-US" altLang="zh-CN" dirty="0"/>
          </a:p>
          <a:p>
            <a:endParaRPr lang="en-US" altLang="zh-CN" dirty="0"/>
          </a:p>
        </p:txBody>
      </p:sp>
      <p:graphicFrame>
        <p:nvGraphicFramePr>
          <p:cNvPr id="16" name="对象 15"/>
          <p:cNvGraphicFramePr>
            <a:graphicFrameLocks noChangeAspect="1"/>
          </p:cNvGraphicFramePr>
          <p:nvPr>
            <p:extLst>
              <p:ext uri="{D42A27DB-BD31-4B8C-83A1-F6EECF244321}">
                <p14:modId xmlns:p14="http://schemas.microsoft.com/office/powerpoint/2010/main" val="194248682"/>
              </p:ext>
            </p:extLst>
          </p:nvPr>
        </p:nvGraphicFramePr>
        <p:xfrm>
          <a:off x="1190043" y="1396106"/>
          <a:ext cx="943557" cy="329407"/>
        </p:xfrm>
        <a:graphic>
          <a:graphicData uri="http://schemas.openxmlformats.org/presentationml/2006/ole">
            <mc:AlternateContent xmlns:mc="http://schemas.openxmlformats.org/markup-compatibility/2006">
              <mc:Choice xmlns:v="urn:schemas-microsoft-com:vml" Requires="v">
                <p:oleObj name="Formula" r:id="rId2" imgW="505800" imgH="177840" progId="Equation.Ribbit">
                  <p:embed/>
                </p:oleObj>
              </mc:Choice>
              <mc:Fallback>
                <p:oleObj name="Formula" r:id="rId2" imgW="505800" imgH="177840" progId="Equation.Ribbit">
                  <p:embed/>
                  <p:pic>
                    <p:nvPicPr>
                      <p:cNvPr id="0" name=""/>
                      <p:cNvPicPr/>
                      <p:nvPr/>
                    </p:nvPicPr>
                    <p:blipFill>
                      <a:blip r:embed="rId3"/>
                      <a:stretch>
                        <a:fillRect/>
                      </a:stretch>
                    </p:blipFill>
                    <p:spPr>
                      <a:xfrm>
                        <a:off x="1190043" y="1396106"/>
                        <a:ext cx="943557" cy="329407"/>
                      </a:xfrm>
                      <a:prstGeom prst="rect">
                        <a:avLst/>
                      </a:prstGeom>
                    </p:spPr>
                  </p:pic>
                </p:oleObj>
              </mc:Fallback>
            </mc:AlternateContent>
          </a:graphicData>
        </a:graphic>
      </p:graphicFrame>
      <p:graphicFrame>
        <p:nvGraphicFramePr>
          <p:cNvPr id="18" name="对象 17"/>
          <p:cNvGraphicFramePr>
            <a:graphicFrameLocks noChangeAspect="1"/>
          </p:cNvGraphicFramePr>
          <p:nvPr>
            <p:extLst>
              <p:ext uri="{D42A27DB-BD31-4B8C-83A1-F6EECF244321}">
                <p14:modId xmlns:p14="http://schemas.microsoft.com/office/powerpoint/2010/main" val="3634468216"/>
              </p:ext>
            </p:extLst>
          </p:nvPr>
        </p:nvGraphicFramePr>
        <p:xfrm>
          <a:off x="5587654" y="2566001"/>
          <a:ext cx="943557" cy="329407"/>
        </p:xfrm>
        <a:graphic>
          <a:graphicData uri="http://schemas.openxmlformats.org/presentationml/2006/ole">
            <mc:AlternateContent xmlns:mc="http://schemas.openxmlformats.org/markup-compatibility/2006">
              <mc:Choice xmlns:v="urn:schemas-microsoft-com:vml" Requires="v">
                <p:oleObj name="Formula" r:id="rId4" imgW="505800" imgH="177840" progId="Equation.Ribbit">
                  <p:embed/>
                </p:oleObj>
              </mc:Choice>
              <mc:Fallback>
                <p:oleObj name="Formula" r:id="rId4" imgW="505800" imgH="177840" progId="Equation.Ribbit">
                  <p:embed/>
                  <p:pic>
                    <p:nvPicPr>
                      <p:cNvPr id="0" name=""/>
                      <p:cNvPicPr/>
                      <p:nvPr/>
                    </p:nvPicPr>
                    <p:blipFill>
                      <a:blip r:embed="rId3"/>
                      <a:stretch>
                        <a:fillRect/>
                      </a:stretch>
                    </p:blipFill>
                    <p:spPr>
                      <a:xfrm>
                        <a:off x="5587654" y="2566001"/>
                        <a:ext cx="943557" cy="329407"/>
                      </a:xfrm>
                      <a:prstGeom prst="rect">
                        <a:avLst/>
                      </a:prstGeom>
                    </p:spPr>
                  </p:pic>
                </p:oleObj>
              </mc:Fallback>
            </mc:AlternateContent>
          </a:graphicData>
        </a:graphic>
      </p:graphicFrame>
      <p:graphicFrame>
        <p:nvGraphicFramePr>
          <p:cNvPr id="19" name="对象 18"/>
          <p:cNvGraphicFramePr>
            <a:graphicFrameLocks noChangeAspect="1"/>
          </p:cNvGraphicFramePr>
          <p:nvPr>
            <p:extLst>
              <p:ext uri="{D42A27DB-BD31-4B8C-83A1-F6EECF244321}">
                <p14:modId xmlns:p14="http://schemas.microsoft.com/office/powerpoint/2010/main" val="1633505877"/>
              </p:ext>
            </p:extLst>
          </p:nvPr>
        </p:nvGraphicFramePr>
        <p:xfrm>
          <a:off x="3787071" y="4105525"/>
          <a:ext cx="760896" cy="265638"/>
        </p:xfrm>
        <a:graphic>
          <a:graphicData uri="http://schemas.openxmlformats.org/presentationml/2006/ole">
            <mc:AlternateContent xmlns:mc="http://schemas.openxmlformats.org/markup-compatibility/2006">
              <mc:Choice xmlns:v="urn:schemas-microsoft-com:vml" Requires="v">
                <p:oleObj name="Formula" r:id="rId5" imgW="505800" imgH="177840" progId="Equation.Ribbit">
                  <p:embed/>
                </p:oleObj>
              </mc:Choice>
              <mc:Fallback>
                <p:oleObj name="Formula" r:id="rId5" imgW="505800" imgH="177840" progId="Equation.Ribbit">
                  <p:embed/>
                  <p:pic>
                    <p:nvPicPr>
                      <p:cNvPr id="0" name=""/>
                      <p:cNvPicPr/>
                      <p:nvPr/>
                    </p:nvPicPr>
                    <p:blipFill>
                      <a:blip r:embed="rId3"/>
                      <a:stretch>
                        <a:fillRect/>
                      </a:stretch>
                    </p:blipFill>
                    <p:spPr>
                      <a:xfrm>
                        <a:off x="3787071" y="4105525"/>
                        <a:ext cx="760896" cy="265638"/>
                      </a:xfrm>
                      <a:prstGeom prst="rect">
                        <a:avLst/>
                      </a:prstGeom>
                    </p:spPr>
                  </p:pic>
                </p:oleObj>
              </mc:Fallback>
            </mc:AlternateContent>
          </a:graphicData>
        </a:graphic>
      </p:graphicFrame>
      <p:graphicFrame>
        <p:nvGraphicFramePr>
          <p:cNvPr id="20" name="对象 19"/>
          <p:cNvGraphicFramePr>
            <a:graphicFrameLocks noChangeAspect="1"/>
          </p:cNvGraphicFramePr>
          <p:nvPr>
            <p:extLst>
              <p:ext uri="{D42A27DB-BD31-4B8C-83A1-F6EECF244321}">
                <p14:modId xmlns:p14="http://schemas.microsoft.com/office/powerpoint/2010/main" val="1347364181"/>
              </p:ext>
            </p:extLst>
          </p:nvPr>
        </p:nvGraphicFramePr>
        <p:xfrm>
          <a:off x="1906588" y="4156225"/>
          <a:ext cx="184150" cy="223838"/>
        </p:xfrm>
        <a:graphic>
          <a:graphicData uri="http://schemas.openxmlformats.org/presentationml/2006/ole">
            <mc:AlternateContent xmlns:mc="http://schemas.openxmlformats.org/markup-compatibility/2006">
              <mc:Choice xmlns:v="urn:schemas-microsoft-com:vml" Requires="v">
                <p:oleObj name="Formula" r:id="rId6" imgW="97920" imgH="120960" progId="Equation.Ribbit">
                  <p:embed/>
                </p:oleObj>
              </mc:Choice>
              <mc:Fallback>
                <p:oleObj name="Formula" r:id="rId6" imgW="97920" imgH="120960" progId="Equation.Ribbit">
                  <p:embed/>
                  <p:pic>
                    <p:nvPicPr>
                      <p:cNvPr id="0" name=""/>
                      <p:cNvPicPr/>
                      <p:nvPr/>
                    </p:nvPicPr>
                    <p:blipFill>
                      <a:blip r:embed="rId7"/>
                      <a:stretch>
                        <a:fillRect/>
                      </a:stretch>
                    </p:blipFill>
                    <p:spPr>
                      <a:xfrm>
                        <a:off x="1906588" y="4156225"/>
                        <a:ext cx="184150" cy="223838"/>
                      </a:xfrm>
                      <a:prstGeom prst="rect">
                        <a:avLst/>
                      </a:prstGeom>
                    </p:spPr>
                  </p:pic>
                </p:oleObj>
              </mc:Fallback>
            </mc:AlternateContent>
          </a:graphicData>
        </a:graphic>
      </p:graphicFrame>
      <p:graphicFrame>
        <p:nvGraphicFramePr>
          <p:cNvPr id="21" name="对象 20"/>
          <p:cNvGraphicFramePr>
            <a:graphicFrameLocks noChangeAspect="1"/>
          </p:cNvGraphicFramePr>
          <p:nvPr>
            <p:extLst>
              <p:ext uri="{D42A27DB-BD31-4B8C-83A1-F6EECF244321}">
                <p14:modId xmlns:p14="http://schemas.microsoft.com/office/powerpoint/2010/main" val="761372053"/>
              </p:ext>
            </p:extLst>
          </p:nvPr>
        </p:nvGraphicFramePr>
        <p:xfrm>
          <a:off x="5520974" y="4173905"/>
          <a:ext cx="107950" cy="177800"/>
        </p:xfrm>
        <a:graphic>
          <a:graphicData uri="http://schemas.openxmlformats.org/presentationml/2006/ole">
            <mc:AlternateContent xmlns:mc="http://schemas.openxmlformats.org/markup-compatibility/2006">
              <mc:Choice xmlns:v="urn:schemas-microsoft-com:vml" Requires="v">
                <p:oleObj name="Formula" r:id="rId8" imgW="71280" imgH="119520" progId="Equation.Ribbit">
                  <p:embed/>
                </p:oleObj>
              </mc:Choice>
              <mc:Fallback>
                <p:oleObj name="Formula" r:id="rId8" imgW="71280" imgH="119520" progId="Equation.Ribbit">
                  <p:embed/>
                  <p:pic>
                    <p:nvPicPr>
                      <p:cNvPr id="0" name=""/>
                      <p:cNvPicPr/>
                      <p:nvPr/>
                    </p:nvPicPr>
                    <p:blipFill>
                      <a:blip r:embed="rId9"/>
                      <a:stretch>
                        <a:fillRect/>
                      </a:stretch>
                    </p:blipFill>
                    <p:spPr>
                      <a:xfrm>
                        <a:off x="5520974" y="4173905"/>
                        <a:ext cx="107950" cy="177800"/>
                      </a:xfrm>
                      <a:prstGeom prst="rect">
                        <a:avLst/>
                      </a:prstGeom>
                    </p:spPr>
                  </p:pic>
                </p:oleObj>
              </mc:Fallback>
            </mc:AlternateContent>
          </a:graphicData>
        </a:graphic>
      </p:graphicFrame>
      <p:graphicFrame>
        <p:nvGraphicFramePr>
          <p:cNvPr id="22" name="对象 21"/>
          <p:cNvGraphicFramePr>
            <a:graphicFrameLocks noChangeAspect="1"/>
          </p:cNvGraphicFramePr>
          <p:nvPr>
            <p:extLst>
              <p:ext uri="{D42A27DB-BD31-4B8C-83A1-F6EECF244321}">
                <p14:modId xmlns:p14="http://schemas.microsoft.com/office/powerpoint/2010/main" val="188257169"/>
              </p:ext>
            </p:extLst>
          </p:nvPr>
        </p:nvGraphicFramePr>
        <p:xfrm>
          <a:off x="3363333" y="5081454"/>
          <a:ext cx="666750" cy="261938"/>
        </p:xfrm>
        <a:graphic>
          <a:graphicData uri="http://schemas.openxmlformats.org/presentationml/2006/ole">
            <mc:AlternateContent xmlns:mc="http://schemas.openxmlformats.org/markup-compatibility/2006">
              <mc:Choice xmlns:v="urn:schemas-microsoft-com:vml" Requires="v">
                <p:oleObj name="Formula" r:id="rId10" imgW="444600" imgH="176760" progId="Equation.Ribbit">
                  <p:embed/>
                </p:oleObj>
              </mc:Choice>
              <mc:Fallback>
                <p:oleObj name="Formula" r:id="rId10" imgW="444600" imgH="176760" progId="Equation.Ribbit">
                  <p:embed/>
                  <p:pic>
                    <p:nvPicPr>
                      <p:cNvPr id="0" name=""/>
                      <p:cNvPicPr/>
                      <p:nvPr/>
                    </p:nvPicPr>
                    <p:blipFill>
                      <a:blip r:embed="rId11"/>
                      <a:stretch>
                        <a:fillRect/>
                      </a:stretch>
                    </p:blipFill>
                    <p:spPr>
                      <a:xfrm>
                        <a:off x="3363333" y="5081454"/>
                        <a:ext cx="666750" cy="261938"/>
                      </a:xfrm>
                      <a:prstGeom prst="rect">
                        <a:avLst/>
                      </a:prstGeom>
                    </p:spPr>
                  </p:pic>
                </p:oleObj>
              </mc:Fallback>
            </mc:AlternateContent>
          </a:graphicData>
        </a:graphic>
      </p:graphicFrame>
      <p:graphicFrame>
        <p:nvGraphicFramePr>
          <p:cNvPr id="23" name="对象 22"/>
          <p:cNvGraphicFramePr>
            <a:graphicFrameLocks noChangeAspect="1"/>
          </p:cNvGraphicFramePr>
          <p:nvPr>
            <p:extLst>
              <p:ext uri="{D42A27DB-BD31-4B8C-83A1-F6EECF244321}">
                <p14:modId xmlns:p14="http://schemas.microsoft.com/office/powerpoint/2010/main" val="1619147552"/>
              </p:ext>
            </p:extLst>
          </p:nvPr>
        </p:nvGraphicFramePr>
        <p:xfrm>
          <a:off x="6059432" y="5081454"/>
          <a:ext cx="760896" cy="265638"/>
        </p:xfrm>
        <a:graphic>
          <a:graphicData uri="http://schemas.openxmlformats.org/presentationml/2006/ole">
            <mc:AlternateContent xmlns:mc="http://schemas.openxmlformats.org/markup-compatibility/2006">
              <mc:Choice xmlns:v="urn:schemas-microsoft-com:vml" Requires="v">
                <p:oleObj name="Formula" r:id="rId12" imgW="505800" imgH="177840" progId="Equation.Ribbit">
                  <p:embed/>
                </p:oleObj>
              </mc:Choice>
              <mc:Fallback>
                <p:oleObj name="Formula" r:id="rId12" imgW="505800" imgH="177840" progId="Equation.Ribbit">
                  <p:embed/>
                  <p:pic>
                    <p:nvPicPr>
                      <p:cNvPr id="0" name=""/>
                      <p:cNvPicPr/>
                      <p:nvPr/>
                    </p:nvPicPr>
                    <p:blipFill>
                      <a:blip r:embed="rId3"/>
                      <a:stretch>
                        <a:fillRect/>
                      </a:stretch>
                    </p:blipFill>
                    <p:spPr>
                      <a:xfrm>
                        <a:off x="6059432" y="5081454"/>
                        <a:ext cx="760896" cy="265638"/>
                      </a:xfrm>
                      <a:prstGeom prst="rect">
                        <a:avLst/>
                      </a:prstGeom>
                    </p:spPr>
                  </p:pic>
                </p:oleObj>
              </mc:Fallback>
            </mc:AlternateContent>
          </a:graphicData>
        </a:graphic>
      </p:graphicFrame>
      <p:grpSp>
        <p:nvGrpSpPr>
          <p:cNvPr id="10" name="组合 9"/>
          <p:cNvGrpSpPr/>
          <p:nvPr/>
        </p:nvGrpSpPr>
        <p:grpSpPr>
          <a:xfrm>
            <a:off x="3562427" y="5536052"/>
            <a:ext cx="3681341" cy="655316"/>
            <a:chOff x="3562427" y="5536052"/>
            <a:chExt cx="3681341" cy="655316"/>
          </a:xfrm>
        </p:grpSpPr>
        <p:graphicFrame>
          <p:nvGraphicFramePr>
            <p:cNvPr id="24" name="对象 23"/>
            <p:cNvGraphicFramePr>
              <a:graphicFrameLocks noChangeAspect="1"/>
            </p:cNvGraphicFramePr>
            <p:nvPr>
              <p:extLst>
                <p:ext uri="{D42A27DB-BD31-4B8C-83A1-F6EECF244321}">
                  <p14:modId xmlns:p14="http://schemas.microsoft.com/office/powerpoint/2010/main" val="2673874354"/>
                </p:ext>
              </p:extLst>
            </p:nvPr>
          </p:nvGraphicFramePr>
          <p:xfrm>
            <a:off x="3562427" y="5536052"/>
            <a:ext cx="2059305" cy="655316"/>
          </p:xfrm>
          <a:graphic>
            <a:graphicData uri="http://schemas.openxmlformats.org/presentationml/2006/ole">
              <mc:AlternateContent xmlns:mc="http://schemas.openxmlformats.org/markup-compatibility/2006">
                <mc:Choice xmlns:v="urn:schemas-microsoft-com:vml" Requires="v">
                  <p:oleObj name="Formula" r:id="rId13" imgW="1188720" imgH="381240" progId="Equation.Ribbit">
                    <p:embed/>
                  </p:oleObj>
                </mc:Choice>
                <mc:Fallback>
                  <p:oleObj name="Formula" r:id="rId13" imgW="1188720" imgH="381240" progId="Equation.Ribbit">
                    <p:embed/>
                    <p:pic>
                      <p:nvPicPr>
                        <p:cNvPr id="0" name=""/>
                        <p:cNvPicPr/>
                        <p:nvPr/>
                      </p:nvPicPr>
                      <p:blipFill>
                        <a:blip r:embed="rId14"/>
                        <a:stretch>
                          <a:fillRect/>
                        </a:stretch>
                      </p:blipFill>
                      <p:spPr>
                        <a:xfrm>
                          <a:off x="3562427" y="5536052"/>
                          <a:ext cx="2059305" cy="655316"/>
                        </a:xfrm>
                        <a:prstGeom prst="rect">
                          <a:avLst/>
                        </a:prstGeom>
                      </p:spPr>
                    </p:pic>
                  </p:oleObj>
                </mc:Fallback>
              </mc:AlternateContent>
            </a:graphicData>
          </a:graphic>
        </p:graphicFrame>
        <p:pic>
          <p:nvPicPr>
            <p:cNvPr id="3" name="图片 2"/>
            <p:cNvPicPr>
              <a:picLocks noChangeAspect="1"/>
            </p:cNvPicPr>
            <p:nvPr/>
          </p:nvPicPr>
          <p:blipFill>
            <a:blip r:embed="rId15"/>
            <a:stretch>
              <a:fillRect/>
            </a:stretch>
          </p:blipFill>
          <p:spPr>
            <a:xfrm>
              <a:off x="6727195" y="5721552"/>
              <a:ext cx="516573" cy="284315"/>
            </a:xfrm>
            <a:prstGeom prst="rect">
              <a:avLst/>
            </a:prstGeom>
          </p:spPr>
        </p:pic>
      </p:grpSp>
    </p:spTree>
    <p:extLst>
      <p:ext uri="{BB962C8B-B14F-4D97-AF65-F5344CB8AC3E}">
        <p14:creationId xmlns:p14="http://schemas.microsoft.com/office/powerpoint/2010/main" val="46813425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t>贝叶斯决策论</a:t>
            </a:r>
            <a:endParaRPr lang="zh-CN" altLang="en-US" dirty="0">
              <a:latin typeface="+mj-ea"/>
              <a:ea typeface="+mj-ea"/>
            </a:endParaRPr>
          </a:p>
        </p:txBody>
      </p:sp>
      <p:sp>
        <p:nvSpPr>
          <p:cNvPr id="2" name="内容占位符 1"/>
          <p:cNvSpPr>
            <a:spLocks noGrp="1"/>
          </p:cNvSpPr>
          <p:nvPr>
            <p:ph sz="quarter" idx="14"/>
          </p:nvPr>
        </p:nvSpPr>
        <p:spPr>
          <a:xfrm>
            <a:off x="173851" y="1040892"/>
            <a:ext cx="8970149" cy="4197314"/>
          </a:xfrm>
        </p:spPr>
        <p:txBody>
          <a:bodyPr>
            <a:normAutofit/>
          </a:bodyPr>
          <a:lstStyle/>
          <a:p>
            <a:r>
              <a:rPr lang="zh-CN" altLang="en-US" dirty="0"/>
              <a:t>生成式模型</a:t>
            </a:r>
          </a:p>
          <a:p>
            <a:pPr marL="0" indent="0">
              <a:buNone/>
            </a:pPr>
            <a:endParaRPr lang="zh-CN" altLang="en-US" dirty="0"/>
          </a:p>
          <a:p>
            <a:pPr marL="0" indent="0">
              <a:buNone/>
            </a:pPr>
            <a:endParaRPr lang="zh-CN" altLang="en-US" dirty="0"/>
          </a:p>
          <a:p>
            <a:pPr marL="0" indent="0">
              <a:buNone/>
            </a:pPr>
            <a:endParaRPr lang="zh-CN" altLang="en-US" dirty="0"/>
          </a:p>
        </p:txBody>
      </p:sp>
      <p:graphicFrame>
        <p:nvGraphicFramePr>
          <p:cNvPr id="19" name="对象 18"/>
          <p:cNvGraphicFramePr>
            <a:graphicFrameLocks noChangeAspect="1"/>
          </p:cNvGraphicFramePr>
          <p:nvPr>
            <p:extLst>
              <p:ext uri="{D42A27DB-BD31-4B8C-83A1-F6EECF244321}">
                <p14:modId xmlns:p14="http://schemas.microsoft.com/office/powerpoint/2010/main" val="992937848"/>
              </p:ext>
            </p:extLst>
          </p:nvPr>
        </p:nvGraphicFramePr>
        <p:xfrm>
          <a:off x="2985693" y="1492286"/>
          <a:ext cx="2232191" cy="710332"/>
        </p:xfrm>
        <a:graphic>
          <a:graphicData uri="http://schemas.openxmlformats.org/presentationml/2006/ole">
            <mc:AlternateContent xmlns:mc="http://schemas.openxmlformats.org/markup-compatibility/2006">
              <mc:Choice xmlns:v="urn:schemas-microsoft-com:vml" Requires="v">
                <p:oleObj name="Formula" r:id="rId2" imgW="1188720" imgH="381240" progId="Equation.Ribbit">
                  <p:embed/>
                </p:oleObj>
              </mc:Choice>
              <mc:Fallback>
                <p:oleObj name="Formula" r:id="rId2" imgW="1188720" imgH="381240" progId="Equation.Ribbit">
                  <p:embed/>
                  <p:pic>
                    <p:nvPicPr>
                      <p:cNvPr id="0" name=""/>
                      <p:cNvPicPr/>
                      <p:nvPr/>
                    </p:nvPicPr>
                    <p:blipFill>
                      <a:blip r:embed="rId3"/>
                      <a:stretch>
                        <a:fillRect/>
                      </a:stretch>
                    </p:blipFill>
                    <p:spPr>
                      <a:xfrm>
                        <a:off x="2985693" y="1492286"/>
                        <a:ext cx="2232191" cy="710332"/>
                      </a:xfrm>
                      <a:prstGeom prst="rect">
                        <a:avLst/>
                      </a:prstGeom>
                    </p:spPr>
                  </p:pic>
                </p:oleObj>
              </mc:Fallback>
            </mc:AlternateContent>
          </a:graphicData>
        </a:graphic>
      </p:graphicFrame>
      <p:pic>
        <p:nvPicPr>
          <p:cNvPr id="24" name="图片 23"/>
          <p:cNvPicPr>
            <a:picLocks noChangeAspect="1"/>
          </p:cNvPicPr>
          <p:nvPr/>
        </p:nvPicPr>
        <p:blipFill>
          <a:blip r:embed="rId4"/>
          <a:stretch>
            <a:fillRect/>
          </a:stretch>
        </p:blipFill>
        <p:spPr>
          <a:xfrm>
            <a:off x="7715427" y="1607467"/>
            <a:ext cx="628597" cy="345972"/>
          </a:xfrm>
          <a:prstGeom prst="rect">
            <a:avLst/>
          </a:prstGeom>
        </p:spPr>
      </p:pic>
    </p:spTree>
    <p:extLst>
      <p:ext uri="{BB962C8B-B14F-4D97-AF65-F5344CB8AC3E}">
        <p14:creationId xmlns:p14="http://schemas.microsoft.com/office/powerpoint/2010/main" val="62954325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对象 20"/>
          <p:cNvGraphicFramePr>
            <a:graphicFrameLocks noChangeAspect="1"/>
          </p:cNvGraphicFramePr>
          <p:nvPr/>
        </p:nvGraphicFramePr>
        <p:xfrm>
          <a:off x="2895600" y="3967471"/>
          <a:ext cx="3209071" cy="789520"/>
        </p:xfrm>
        <a:graphic>
          <a:graphicData uri="http://schemas.openxmlformats.org/presentationml/2006/ole">
            <mc:AlternateContent xmlns:mc="http://schemas.openxmlformats.org/markup-compatibility/2006">
              <mc:Choice xmlns:v="urn:schemas-microsoft-com:vml" Requires="v">
                <p:oleObj name="Formula" r:id="rId2" imgW="1543320" imgH="382320" progId="Equation.Ribbit">
                  <p:embed/>
                </p:oleObj>
              </mc:Choice>
              <mc:Fallback>
                <p:oleObj name="Formula" r:id="rId2" imgW="1543320" imgH="382320" progId="Equation.Ribbit">
                  <p:embed/>
                  <p:pic>
                    <p:nvPicPr>
                      <p:cNvPr id="0" name=""/>
                      <p:cNvPicPr/>
                      <p:nvPr/>
                    </p:nvPicPr>
                    <p:blipFill>
                      <a:blip r:embed="rId3"/>
                      <a:stretch>
                        <a:fillRect/>
                      </a:stretch>
                    </p:blipFill>
                    <p:spPr>
                      <a:xfrm>
                        <a:off x="2895600" y="3967471"/>
                        <a:ext cx="3209071" cy="789520"/>
                      </a:xfrm>
                      <a:prstGeom prst="rect">
                        <a:avLst/>
                      </a:prstGeom>
                    </p:spPr>
                  </p:pic>
                </p:oleObj>
              </mc:Fallback>
            </mc:AlternateContent>
          </a:graphicData>
        </a:graphic>
      </p:graphicFrame>
      <p:sp>
        <p:nvSpPr>
          <p:cNvPr id="4" name="标题 3"/>
          <p:cNvSpPr>
            <a:spLocks noGrp="1"/>
          </p:cNvSpPr>
          <p:nvPr>
            <p:ph type="title"/>
          </p:nvPr>
        </p:nvSpPr>
        <p:spPr/>
        <p:txBody>
          <a:bodyPr/>
          <a:lstStyle/>
          <a:p>
            <a:r>
              <a:rPr lang="zh-CN" altLang="en-US" dirty="0"/>
              <a:t>贝叶斯决策论</a:t>
            </a:r>
            <a:endParaRPr lang="zh-CN" altLang="en-US" dirty="0">
              <a:latin typeface="+mj-ea"/>
              <a:ea typeface="+mj-ea"/>
            </a:endParaRPr>
          </a:p>
        </p:txBody>
      </p:sp>
      <p:sp>
        <p:nvSpPr>
          <p:cNvPr id="2" name="内容占位符 1"/>
          <p:cNvSpPr>
            <a:spLocks noGrp="1"/>
          </p:cNvSpPr>
          <p:nvPr>
            <p:ph sz="quarter" idx="14"/>
          </p:nvPr>
        </p:nvSpPr>
        <p:spPr>
          <a:xfrm>
            <a:off x="173851" y="1040892"/>
            <a:ext cx="8970149" cy="4197314"/>
          </a:xfrm>
        </p:spPr>
        <p:txBody>
          <a:bodyPr>
            <a:normAutofit/>
          </a:bodyPr>
          <a:lstStyle/>
          <a:p>
            <a:r>
              <a:rPr lang="zh-CN" altLang="en-US" dirty="0"/>
              <a:t>生成式模型</a:t>
            </a:r>
          </a:p>
          <a:p>
            <a:pPr marL="0" indent="0">
              <a:buNone/>
            </a:pPr>
            <a:endParaRPr lang="zh-CN" altLang="en-US" dirty="0"/>
          </a:p>
          <a:p>
            <a:pPr marL="0" indent="0">
              <a:buNone/>
            </a:pPr>
            <a:endParaRPr lang="zh-CN" altLang="en-US" dirty="0"/>
          </a:p>
          <a:p>
            <a:pPr marL="0" indent="0">
              <a:buNone/>
            </a:pPr>
            <a:endParaRPr lang="zh-CN" altLang="en-US" dirty="0"/>
          </a:p>
          <a:p>
            <a:pPr marL="228600" lvl="1">
              <a:spcBef>
                <a:spcPts val="1000"/>
              </a:spcBef>
              <a:buClr>
                <a:schemeClr val="tx2"/>
              </a:buClr>
              <a:buSzPct val="100000"/>
              <a:buFont typeface="Wingdings" panose="05000000000000000000" pitchFamily="2" charset="2"/>
              <a:buChar char="p"/>
            </a:pPr>
            <a:r>
              <a:rPr lang="zh-CN" altLang="en-US" sz="2200" dirty="0"/>
              <a:t>基于贝叶斯定理，           可写成</a:t>
            </a:r>
            <a:endParaRPr lang="en-US" altLang="zh-CN" dirty="0"/>
          </a:p>
          <a:p>
            <a:endParaRPr lang="en-US" altLang="zh-CN" dirty="0"/>
          </a:p>
          <a:p>
            <a:endParaRPr lang="en-US" altLang="zh-CN" dirty="0"/>
          </a:p>
        </p:txBody>
      </p:sp>
      <p:graphicFrame>
        <p:nvGraphicFramePr>
          <p:cNvPr id="19" name="对象 18"/>
          <p:cNvGraphicFramePr>
            <a:graphicFrameLocks noChangeAspect="1"/>
          </p:cNvGraphicFramePr>
          <p:nvPr/>
        </p:nvGraphicFramePr>
        <p:xfrm>
          <a:off x="2985693" y="1492286"/>
          <a:ext cx="2232191" cy="710332"/>
        </p:xfrm>
        <a:graphic>
          <a:graphicData uri="http://schemas.openxmlformats.org/presentationml/2006/ole">
            <mc:AlternateContent xmlns:mc="http://schemas.openxmlformats.org/markup-compatibility/2006">
              <mc:Choice xmlns:v="urn:schemas-microsoft-com:vml" Requires="v">
                <p:oleObj name="Formula" r:id="rId4" imgW="1188720" imgH="381240" progId="Equation.Ribbit">
                  <p:embed/>
                </p:oleObj>
              </mc:Choice>
              <mc:Fallback>
                <p:oleObj name="Formula" r:id="rId4" imgW="1188720" imgH="381240" progId="Equation.Ribbit">
                  <p:embed/>
                  <p:pic>
                    <p:nvPicPr>
                      <p:cNvPr id="0" name=""/>
                      <p:cNvPicPr/>
                      <p:nvPr/>
                    </p:nvPicPr>
                    <p:blipFill>
                      <a:blip r:embed="rId5"/>
                      <a:stretch>
                        <a:fillRect/>
                      </a:stretch>
                    </p:blipFill>
                    <p:spPr>
                      <a:xfrm>
                        <a:off x="2985693" y="1492286"/>
                        <a:ext cx="2232191" cy="710332"/>
                      </a:xfrm>
                      <a:prstGeom prst="rect">
                        <a:avLst/>
                      </a:prstGeom>
                    </p:spPr>
                  </p:pic>
                </p:oleObj>
              </mc:Fallback>
            </mc:AlternateContent>
          </a:graphicData>
        </a:graphic>
      </p:graphicFrame>
      <p:graphicFrame>
        <p:nvGraphicFramePr>
          <p:cNvPr id="20" name="对象 19"/>
          <p:cNvGraphicFramePr>
            <a:graphicFrameLocks noChangeAspect="1"/>
          </p:cNvGraphicFramePr>
          <p:nvPr/>
        </p:nvGraphicFramePr>
        <p:xfrm>
          <a:off x="2864530" y="2792953"/>
          <a:ext cx="993095" cy="346596"/>
        </p:xfrm>
        <a:graphic>
          <a:graphicData uri="http://schemas.openxmlformats.org/presentationml/2006/ole">
            <mc:AlternateContent xmlns:mc="http://schemas.openxmlformats.org/markup-compatibility/2006">
              <mc:Choice xmlns:v="urn:schemas-microsoft-com:vml" Requires="v">
                <p:oleObj name="Formula" r:id="rId6" imgW="505800" imgH="177840" progId="Equation.Ribbit">
                  <p:embed/>
                </p:oleObj>
              </mc:Choice>
              <mc:Fallback>
                <p:oleObj name="Formula" r:id="rId6" imgW="505800" imgH="177840" progId="Equation.Ribbit">
                  <p:embed/>
                  <p:pic>
                    <p:nvPicPr>
                      <p:cNvPr id="0" name=""/>
                      <p:cNvPicPr/>
                      <p:nvPr/>
                    </p:nvPicPr>
                    <p:blipFill>
                      <a:blip r:embed="rId7"/>
                      <a:stretch>
                        <a:fillRect/>
                      </a:stretch>
                    </p:blipFill>
                    <p:spPr>
                      <a:xfrm>
                        <a:off x="2864530" y="2792953"/>
                        <a:ext cx="993095" cy="346596"/>
                      </a:xfrm>
                      <a:prstGeom prst="rect">
                        <a:avLst/>
                      </a:prstGeom>
                    </p:spPr>
                  </p:pic>
                </p:oleObj>
              </mc:Fallback>
            </mc:AlternateContent>
          </a:graphicData>
        </a:graphic>
      </p:graphicFrame>
      <p:pic>
        <p:nvPicPr>
          <p:cNvPr id="3" name="图片 2"/>
          <p:cNvPicPr>
            <a:picLocks noChangeAspect="1"/>
          </p:cNvPicPr>
          <p:nvPr/>
        </p:nvPicPr>
        <p:blipFill>
          <a:blip r:embed="rId8"/>
          <a:stretch>
            <a:fillRect/>
          </a:stretch>
        </p:blipFill>
        <p:spPr>
          <a:xfrm>
            <a:off x="7743860" y="4287960"/>
            <a:ext cx="618730" cy="344778"/>
          </a:xfrm>
          <a:prstGeom prst="rect">
            <a:avLst/>
          </a:prstGeom>
        </p:spPr>
      </p:pic>
      <p:pic>
        <p:nvPicPr>
          <p:cNvPr id="24" name="图片 23"/>
          <p:cNvPicPr>
            <a:picLocks noChangeAspect="1"/>
          </p:cNvPicPr>
          <p:nvPr/>
        </p:nvPicPr>
        <p:blipFill>
          <a:blip r:embed="rId9"/>
          <a:stretch>
            <a:fillRect/>
          </a:stretch>
        </p:blipFill>
        <p:spPr>
          <a:xfrm>
            <a:off x="7715427" y="1607467"/>
            <a:ext cx="628597" cy="345972"/>
          </a:xfrm>
          <a:prstGeom prst="rect">
            <a:avLst/>
          </a:prstGeom>
        </p:spPr>
      </p:pic>
    </p:spTree>
    <p:extLst>
      <p:ext uri="{BB962C8B-B14F-4D97-AF65-F5344CB8AC3E}">
        <p14:creationId xmlns:p14="http://schemas.microsoft.com/office/powerpoint/2010/main" val="127563208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对象 20"/>
          <p:cNvGraphicFramePr>
            <a:graphicFrameLocks noChangeAspect="1"/>
          </p:cNvGraphicFramePr>
          <p:nvPr/>
        </p:nvGraphicFramePr>
        <p:xfrm>
          <a:off x="2895600" y="3967471"/>
          <a:ext cx="3209071" cy="789520"/>
        </p:xfrm>
        <a:graphic>
          <a:graphicData uri="http://schemas.openxmlformats.org/presentationml/2006/ole">
            <mc:AlternateContent xmlns:mc="http://schemas.openxmlformats.org/markup-compatibility/2006">
              <mc:Choice xmlns:v="urn:schemas-microsoft-com:vml" Requires="v">
                <p:oleObj name="Formula" r:id="rId2" imgW="1543320" imgH="382320" progId="Equation.Ribbit">
                  <p:embed/>
                </p:oleObj>
              </mc:Choice>
              <mc:Fallback>
                <p:oleObj name="Formula" r:id="rId2" imgW="1543320" imgH="382320" progId="Equation.Ribbit">
                  <p:embed/>
                  <p:pic>
                    <p:nvPicPr>
                      <p:cNvPr id="0" name=""/>
                      <p:cNvPicPr/>
                      <p:nvPr/>
                    </p:nvPicPr>
                    <p:blipFill>
                      <a:blip r:embed="rId3"/>
                      <a:stretch>
                        <a:fillRect/>
                      </a:stretch>
                    </p:blipFill>
                    <p:spPr>
                      <a:xfrm>
                        <a:off x="2895600" y="3967471"/>
                        <a:ext cx="3209071" cy="789520"/>
                      </a:xfrm>
                      <a:prstGeom prst="rect">
                        <a:avLst/>
                      </a:prstGeom>
                    </p:spPr>
                  </p:pic>
                </p:oleObj>
              </mc:Fallback>
            </mc:AlternateContent>
          </a:graphicData>
        </a:graphic>
      </p:graphicFrame>
      <p:sp>
        <p:nvSpPr>
          <p:cNvPr id="4" name="标题 3"/>
          <p:cNvSpPr>
            <a:spLocks noGrp="1"/>
          </p:cNvSpPr>
          <p:nvPr>
            <p:ph type="title"/>
          </p:nvPr>
        </p:nvSpPr>
        <p:spPr/>
        <p:txBody>
          <a:bodyPr/>
          <a:lstStyle/>
          <a:p>
            <a:r>
              <a:rPr lang="zh-CN" altLang="en-US" dirty="0"/>
              <a:t>贝叶斯决策论</a:t>
            </a:r>
            <a:endParaRPr lang="zh-CN" altLang="en-US" dirty="0">
              <a:latin typeface="+mj-ea"/>
              <a:ea typeface="+mj-ea"/>
            </a:endParaRPr>
          </a:p>
        </p:txBody>
      </p:sp>
      <p:sp>
        <p:nvSpPr>
          <p:cNvPr id="2" name="内容占位符 1"/>
          <p:cNvSpPr>
            <a:spLocks noGrp="1"/>
          </p:cNvSpPr>
          <p:nvPr>
            <p:ph sz="quarter" idx="14"/>
          </p:nvPr>
        </p:nvSpPr>
        <p:spPr>
          <a:xfrm>
            <a:off x="173851" y="1040892"/>
            <a:ext cx="8970149" cy="4197314"/>
          </a:xfrm>
        </p:spPr>
        <p:txBody>
          <a:bodyPr>
            <a:normAutofit/>
          </a:bodyPr>
          <a:lstStyle/>
          <a:p>
            <a:r>
              <a:rPr lang="zh-CN" altLang="en-US" dirty="0"/>
              <a:t>生成式模型</a:t>
            </a:r>
          </a:p>
          <a:p>
            <a:pPr marL="0" indent="0">
              <a:buNone/>
            </a:pPr>
            <a:endParaRPr lang="zh-CN" altLang="en-US" dirty="0"/>
          </a:p>
          <a:p>
            <a:pPr marL="0" indent="0">
              <a:buNone/>
            </a:pPr>
            <a:endParaRPr lang="zh-CN" altLang="en-US" dirty="0"/>
          </a:p>
          <a:p>
            <a:pPr marL="0" indent="0">
              <a:buNone/>
            </a:pPr>
            <a:endParaRPr lang="zh-CN" altLang="en-US" dirty="0"/>
          </a:p>
          <a:p>
            <a:pPr marL="228600" lvl="1">
              <a:spcBef>
                <a:spcPts val="1000"/>
              </a:spcBef>
              <a:buClr>
                <a:schemeClr val="tx2"/>
              </a:buClr>
              <a:buSzPct val="100000"/>
              <a:buFont typeface="Wingdings" panose="05000000000000000000" pitchFamily="2" charset="2"/>
              <a:buChar char="p"/>
            </a:pPr>
            <a:r>
              <a:rPr lang="zh-CN" altLang="en-US" sz="2200" dirty="0"/>
              <a:t>基于贝叶斯定理，           可写成</a:t>
            </a:r>
            <a:endParaRPr lang="en-US" altLang="zh-CN" dirty="0"/>
          </a:p>
          <a:p>
            <a:endParaRPr lang="en-US" altLang="zh-CN" dirty="0"/>
          </a:p>
          <a:p>
            <a:endParaRPr lang="en-US" altLang="zh-CN" dirty="0"/>
          </a:p>
        </p:txBody>
      </p:sp>
      <p:sp>
        <p:nvSpPr>
          <p:cNvPr id="8" name="矩形 7"/>
          <p:cNvSpPr/>
          <p:nvPr/>
        </p:nvSpPr>
        <p:spPr>
          <a:xfrm>
            <a:off x="4330244" y="3940256"/>
            <a:ext cx="691091" cy="408404"/>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箭头连接符 17"/>
          <p:cNvCxnSpPr/>
          <p:nvPr/>
        </p:nvCxnSpPr>
        <p:spPr>
          <a:xfrm flipH="1">
            <a:off x="3163172" y="4353126"/>
            <a:ext cx="1150207" cy="664063"/>
          </a:xfrm>
          <a:prstGeom prst="straightConnector1">
            <a:avLst/>
          </a:prstGeom>
          <a:ln>
            <a:solidFill>
              <a:srgbClr val="C00000"/>
            </a:solidFill>
            <a:tailEnd type="triangle"/>
          </a:ln>
        </p:spPr>
        <p:style>
          <a:lnRef idx="1">
            <a:schemeClr val="accent2"/>
          </a:lnRef>
          <a:fillRef idx="0">
            <a:schemeClr val="accent2"/>
          </a:fillRef>
          <a:effectRef idx="0">
            <a:schemeClr val="accent2"/>
          </a:effectRef>
          <a:fontRef idx="minor">
            <a:schemeClr val="tx1"/>
          </a:fontRef>
        </p:style>
      </p:cxnSp>
      <p:sp>
        <p:nvSpPr>
          <p:cNvPr id="10" name="文本框 9"/>
          <p:cNvSpPr txBox="1"/>
          <p:nvPr/>
        </p:nvSpPr>
        <p:spPr>
          <a:xfrm>
            <a:off x="181430" y="4685157"/>
            <a:ext cx="2981742" cy="1200329"/>
          </a:xfrm>
          <a:prstGeom prst="rect">
            <a:avLst/>
          </a:prstGeom>
          <a:ln>
            <a:solidFill>
              <a:srgbClr val="C00000"/>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zh-CN" altLang="en-US" dirty="0">
                <a:latin typeface="+mj-ea"/>
                <a:ea typeface="+mj-ea"/>
              </a:rPr>
              <a:t>先验概率</a:t>
            </a:r>
            <a:endParaRPr lang="en-US" altLang="zh-CN" dirty="0">
              <a:latin typeface="+mj-ea"/>
              <a:ea typeface="+mj-ea"/>
            </a:endParaRPr>
          </a:p>
          <a:p>
            <a:r>
              <a:rPr lang="zh-CN" altLang="en-US" dirty="0">
                <a:latin typeface="+mj-ea"/>
                <a:ea typeface="+mj-ea"/>
              </a:rPr>
              <a:t>样本空间中各类样本所占的比例，可通过各类样本出现的频率估计（大数定理）</a:t>
            </a:r>
          </a:p>
        </p:txBody>
      </p:sp>
      <p:graphicFrame>
        <p:nvGraphicFramePr>
          <p:cNvPr id="19" name="对象 18"/>
          <p:cNvGraphicFramePr>
            <a:graphicFrameLocks noChangeAspect="1"/>
          </p:cNvGraphicFramePr>
          <p:nvPr/>
        </p:nvGraphicFramePr>
        <p:xfrm>
          <a:off x="2985693" y="1492286"/>
          <a:ext cx="2232191" cy="710332"/>
        </p:xfrm>
        <a:graphic>
          <a:graphicData uri="http://schemas.openxmlformats.org/presentationml/2006/ole">
            <mc:AlternateContent xmlns:mc="http://schemas.openxmlformats.org/markup-compatibility/2006">
              <mc:Choice xmlns:v="urn:schemas-microsoft-com:vml" Requires="v">
                <p:oleObj name="Formula" r:id="rId4" imgW="1188720" imgH="381240" progId="Equation.Ribbit">
                  <p:embed/>
                </p:oleObj>
              </mc:Choice>
              <mc:Fallback>
                <p:oleObj name="Formula" r:id="rId4" imgW="1188720" imgH="381240" progId="Equation.Ribbit">
                  <p:embed/>
                  <p:pic>
                    <p:nvPicPr>
                      <p:cNvPr id="0" name=""/>
                      <p:cNvPicPr/>
                      <p:nvPr/>
                    </p:nvPicPr>
                    <p:blipFill>
                      <a:blip r:embed="rId5"/>
                      <a:stretch>
                        <a:fillRect/>
                      </a:stretch>
                    </p:blipFill>
                    <p:spPr>
                      <a:xfrm>
                        <a:off x="2985693" y="1492286"/>
                        <a:ext cx="2232191" cy="710332"/>
                      </a:xfrm>
                      <a:prstGeom prst="rect">
                        <a:avLst/>
                      </a:prstGeom>
                    </p:spPr>
                  </p:pic>
                </p:oleObj>
              </mc:Fallback>
            </mc:AlternateContent>
          </a:graphicData>
        </a:graphic>
      </p:graphicFrame>
      <p:graphicFrame>
        <p:nvGraphicFramePr>
          <p:cNvPr id="20" name="对象 19"/>
          <p:cNvGraphicFramePr>
            <a:graphicFrameLocks noChangeAspect="1"/>
          </p:cNvGraphicFramePr>
          <p:nvPr/>
        </p:nvGraphicFramePr>
        <p:xfrm>
          <a:off x="2864530" y="2792953"/>
          <a:ext cx="993095" cy="346596"/>
        </p:xfrm>
        <a:graphic>
          <a:graphicData uri="http://schemas.openxmlformats.org/presentationml/2006/ole">
            <mc:AlternateContent xmlns:mc="http://schemas.openxmlformats.org/markup-compatibility/2006">
              <mc:Choice xmlns:v="urn:schemas-microsoft-com:vml" Requires="v">
                <p:oleObj name="Formula" r:id="rId6" imgW="505800" imgH="177840" progId="Equation.Ribbit">
                  <p:embed/>
                </p:oleObj>
              </mc:Choice>
              <mc:Fallback>
                <p:oleObj name="Formula" r:id="rId6" imgW="505800" imgH="177840" progId="Equation.Ribbit">
                  <p:embed/>
                  <p:pic>
                    <p:nvPicPr>
                      <p:cNvPr id="0" name=""/>
                      <p:cNvPicPr/>
                      <p:nvPr/>
                    </p:nvPicPr>
                    <p:blipFill>
                      <a:blip r:embed="rId7"/>
                      <a:stretch>
                        <a:fillRect/>
                      </a:stretch>
                    </p:blipFill>
                    <p:spPr>
                      <a:xfrm>
                        <a:off x="2864530" y="2792953"/>
                        <a:ext cx="993095" cy="346596"/>
                      </a:xfrm>
                      <a:prstGeom prst="rect">
                        <a:avLst/>
                      </a:prstGeom>
                    </p:spPr>
                  </p:pic>
                </p:oleObj>
              </mc:Fallback>
            </mc:AlternateContent>
          </a:graphicData>
        </a:graphic>
      </p:graphicFrame>
      <p:pic>
        <p:nvPicPr>
          <p:cNvPr id="3" name="图片 2"/>
          <p:cNvPicPr>
            <a:picLocks noChangeAspect="1"/>
          </p:cNvPicPr>
          <p:nvPr/>
        </p:nvPicPr>
        <p:blipFill>
          <a:blip r:embed="rId8"/>
          <a:stretch>
            <a:fillRect/>
          </a:stretch>
        </p:blipFill>
        <p:spPr>
          <a:xfrm>
            <a:off x="7743860" y="4287960"/>
            <a:ext cx="618730" cy="344778"/>
          </a:xfrm>
          <a:prstGeom prst="rect">
            <a:avLst/>
          </a:prstGeom>
        </p:spPr>
      </p:pic>
      <p:pic>
        <p:nvPicPr>
          <p:cNvPr id="24" name="图片 23"/>
          <p:cNvPicPr>
            <a:picLocks noChangeAspect="1"/>
          </p:cNvPicPr>
          <p:nvPr/>
        </p:nvPicPr>
        <p:blipFill>
          <a:blip r:embed="rId9"/>
          <a:stretch>
            <a:fillRect/>
          </a:stretch>
        </p:blipFill>
        <p:spPr>
          <a:xfrm>
            <a:off x="7715427" y="1607467"/>
            <a:ext cx="628597" cy="345972"/>
          </a:xfrm>
          <a:prstGeom prst="rect">
            <a:avLst/>
          </a:prstGeom>
        </p:spPr>
      </p:pic>
    </p:spTree>
    <p:extLst>
      <p:ext uri="{BB962C8B-B14F-4D97-AF65-F5344CB8AC3E}">
        <p14:creationId xmlns:p14="http://schemas.microsoft.com/office/powerpoint/2010/main" val="427712481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对象 20"/>
          <p:cNvGraphicFramePr>
            <a:graphicFrameLocks noChangeAspect="1"/>
          </p:cNvGraphicFramePr>
          <p:nvPr/>
        </p:nvGraphicFramePr>
        <p:xfrm>
          <a:off x="2895600" y="3967471"/>
          <a:ext cx="3209071" cy="789520"/>
        </p:xfrm>
        <a:graphic>
          <a:graphicData uri="http://schemas.openxmlformats.org/presentationml/2006/ole">
            <mc:AlternateContent xmlns:mc="http://schemas.openxmlformats.org/markup-compatibility/2006">
              <mc:Choice xmlns:v="urn:schemas-microsoft-com:vml" Requires="v">
                <p:oleObj name="Formula" r:id="rId2" imgW="1543320" imgH="382320" progId="Equation.Ribbit">
                  <p:embed/>
                </p:oleObj>
              </mc:Choice>
              <mc:Fallback>
                <p:oleObj name="Formula" r:id="rId2" imgW="1543320" imgH="382320" progId="Equation.Ribbit">
                  <p:embed/>
                  <p:pic>
                    <p:nvPicPr>
                      <p:cNvPr id="0" name=""/>
                      <p:cNvPicPr/>
                      <p:nvPr/>
                    </p:nvPicPr>
                    <p:blipFill>
                      <a:blip r:embed="rId3"/>
                      <a:stretch>
                        <a:fillRect/>
                      </a:stretch>
                    </p:blipFill>
                    <p:spPr>
                      <a:xfrm>
                        <a:off x="2895600" y="3967471"/>
                        <a:ext cx="3209071" cy="789520"/>
                      </a:xfrm>
                      <a:prstGeom prst="rect">
                        <a:avLst/>
                      </a:prstGeom>
                    </p:spPr>
                  </p:pic>
                </p:oleObj>
              </mc:Fallback>
            </mc:AlternateContent>
          </a:graphicData>
        </a:graphic>
      </p:graphicFrame>
      <p:sp>
        <p:nvSpPr>
          <p:cNvPr id="4" name="标题 3"/>
          <p:cNvSpPr>
            <a:spLocks noGrp="1"/>
          </p:cNvSpPr>
          <p:nvPr>
            <p:ph type="title"/>
          </p:nvPr>
        </p:nvSpPr>
        <p:spPr/>
        <p:txBody>
          <a:bodyPr/>
          <a:lstStyle/>
          <a:p>
            <a:r>
              <a:rPr lang="zh-CN" altLang="en-US" dirty="0"/>
              <a:t>贝叶斯决策论</a:t>
            </a:r>
            <a:endParaRPr lang="zh-CN" altLang="en-US" dirty="0">
              <a:latin typeface="+mj-ea"/>
              <a:ea typeface="+mj-ea"/>
            </a:endParaRPr>
          </a:p>
        </p:txBody>
      </p:sp>
      <p:sp>
        <p:nvSpPr>
          <p:cNvPr id="2" name="内容占位符 1"/>
          <p:cNvSpPr>
            <a:spLocks noGrp="1"/>
          </p:cNvSpPr>
          <p:nvPr>
            <p:ph sz="quarter" idx="14"/>
          </p:nvPr>
        </p:nvSpPr>
        <p:spPr>
          <a:xfrm>
            <a:off x="173851" y="1040892"/>
            <a:ext cx="8970149" cy="4197314"/>
          </a:xfrm>
        </p:spPr>
        <p:txBody>
          <a:bodyPr>
            <a:normAutofit/>
          </a:bodyPr>
          <a:lstStyle/>
          <a:p>
            <a:r>
              <a:rPr lang="zh-CN" altLang="en-US" dirty="0"/>
              <a:t>生成式模型</a:t>
            </a:r>
          </a:p>
          <a:p>
            <a:pPr marL="0" indent="0">
              <a:buNone/>
            </a:pPr>
            <a:endParaRPr lang="zh-CN" altLang="en-US" dirty="0"/>
          </a:p>
          <a:p>
            <a:pPr marL="0" indent="0">
              <a:buNone/>
            </a:pPr>
            <a:endParaRPr lang="zh-CN" altLang="en-US" dirty="0"/>
          </a:p>
          <a:p>
            <a:pPr marL="0" indent="0">
              <a:buNone/>
            </a:pPr>
            <a:endParaRPr lang="zh-CN" altLang="en-US" dirty="0"/>
          </a:p>
          <a:p>
            <a:pPr marL="228600" lvl="1">
              <a:spcBef>
                <a:spcPts val="1000"/>
              </a:spcBef>
              <a:buClr>
                <a:schemeClr val="tx2"/>
              </a:buClr>
              <a:buSzPct val="100000"/>
              <a:buFont typeface="Wingdings" panose="05000000000000000000" pitchFamily="2" charset="2"/>
              <a:buChar char="p"/>
            </a:pPr>
            <a:r>
              <a:rPr lang="zh-CN" altLang="en-US" sz="2200" dirty="0"/>
              <a:t>基于贝叶斯定理，           可写成</a:t>
            </a:r>
            <a:endParaRPr lang="en-US" altLang="zh-CN" dirty="0"/>
          </a:p>
          <a:p>
            <a:endParaRPr lang="en-US" altLang="zh-CN" dirty="0"/>
          </a:p>
          <a:p>
            <a:endParaRPr lang="en-US" altLang="zh-CN" dirty="0"/>
          </a:p>
        </p:txBody>
      </p:sp>
      <p:sp>
        <p:nvSpPr>
          <p:cNvPr id="8" name="矩形 7"/>
          <p:cNvSpPr/>
          <p:nvPr/>
        </p:nvSpPr>
        <p:spPr>
          <a:xfrm>
            <a:off x="4330244" y="3940256"/>
            <a:ext cx="691091" cy="408404"/>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箭头连接符 17"/>
          <p:cNvCxnSpPr/>
          <p:nvPr/>
        </p:nvCxnSpPr>
        <p:spPr>
          <a:xfrm flipH="1">
            <a:off x="3163172" y="4353126"/>
            <a:ext cx="1150207" cy="664063"/>
          </a:xfrm>
          <a:prstGeom prst="straightConnector1">
            <a:avLst/>
          </a:prstGeom>
          <a:ln>
            <a:solidFill>
              <a:srgbClr val="C00000"/>
            </a:solidFill>
            <a:tailEnd type="triangle"/>
          </a:ln>
        </p:spPr>
        <p:style>
          <a:lnRef idx="1">
            <a:schemeClr val="accent2"/>
          </a:lnRef>
          <a:fillRef idx="0">
            <a:schemeClr val="accent2"/>
          </a:fillRef>
          <a:effectRef idx="0">
            <a:schemeClr val="accent2"/>
          </a:effectRef>
          <a:fontRef idx="minor">
            <a:schemeClr val="tx1"/>
          </a:fontRef>
        </p:style>
      </p:cxnSp>
      <p:sp>
        <p:nvSpPr>
          <p:cNvPr id="10" name="文本框 9"/>
          <p:cNvSpPr txBox="1"/>
          <p:nvPr/>
        </p:nvSpPr>
        <p:spPr>
          <a:xfrm>
            <a:off x="181430" y="4685157"/>
            <a:ext cx="2981742" cy="1200329"/>
          </a:xfrm>
          <a:prstGeom prst="rect">
            <a:avLst/>
          </a:prstGeom>
          <a:ln>
            <a:solidFill>
              <a:srgbClr val="C00000"/>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zh-CN" altLang="en-US" dirty="0">
                <a:latin typeface="+mj-ea"/>
                <a:ea typeface="+mj-ea"/>
              </a:rPr>
              <a:t>先验概率</a:t>
            </a:r>
            <a:endParaRPr lang="en-US" altLang="zh-CN" dirty="0">
              <a:latin typeface="+mj-ea"/>
              <a:ea typeface="+mj-ea"/>
            </a:endParaRPr>
          </a:p>
          <a:p>
            <a:r>
              <a:rPr lang="zh-CN" altLang="en-US" dirty="0">
                <a:latin typeface="+mj-ea"/>
                <a:ea typeface="+mj-ea"/>
              </a:rPr>
              <a:t>样本空间中各类样本所占的比例，可通过各类样本出现的频率估计（大数定理）</a:t>
            </a:r>
          </a:p>
        </p:txBody>
      </p:sp>
      <p:sp>
        <p:nvSpPr>
          <p:cNvPr id="11" name="矩形 10"/>
          <p:cNvSpPr/>
          <p:nvPr/>
        </p:nvSpPr>
        <p:spPr>
          <a:xfrm>
            <a:off x="4843313" y="4391450"/>
            <a:ext cx="749143" cy="402934"/>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 name="直接箭头连接符 21"/>
          <p:cNvCxnSpPr/>
          <p:nvPr/>
        </p:nvCxnSpPr>
        <p:spPr>
          <a:xfrm>
            <a:off x="5586496" y="4781632"/>
            <a:ext cx="350920" cy="245633"/>
          </a:xfrm>
          <a:prstGeom prst="straightConnector1">
            <a:avLst/>
          </a:prstGeom>
          <a:ln>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13" name="文本框 12"/>
          <p:cNvSpPr txBox="1"/>
          <p:nvPr/>
        </p:nvSpPr>
        <p:spPr>
          <a:xfrm>
            <a:off x="5761956" y="5037189"/>
            <a:ext cx="2703017" cy="646331"/>
          </a:xfrm>
          <a:prstGeom prst="rect">
            <a:avLst/>
          </a:prstGeom>
          <a:ln>
            <a:solidFill>
              <a:schemeClr val="accent5"/>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r>
              <a:rPr lang="zh-CN" altLang="en-US" dirty="0">
                <a:solidFill>
                  <a:schemeClr val="tx1"/>
                </a:solidFill>
                <a:latin typeface="+mj-ea"/>
                <a:ea typeface="+mj-ea"/>
              </a:rPr>
              <a:t>“证据”</a:t>
            </a:r>
            <a:r>
              <a:rPr lang="zh-CN" altLang="en-US" dirty="0">
                <a:solidFill>
                  <a:schemeClr val="tx1"/>
                </a:solidFill>
                <a:latin typeface="+mj-lt"/>
                <a:ea typeface="+mj-ea"/>
              </a:rPr>
              <a:t>（</a:t>
            </a:r>
            <a:r>
              <a:rPr lang="en-US" altLang="zh-CN" dirty="0">
                <a:solidFill>
                  <a:schemeClr val="tx1"/>
                </a:solidFill>
                <a:latin typeface="+mj-lt"/>
                <a:ea typeface="+mj-ea"/>
              </a:rPr>
              <a:t>evidence</a:t>
            </a:r>
            <a:r>
              <a:rPr lang="zh-CN" altLang="en-US" dirty="0">
                <a:solidFill>
                  <a:schemeClr val="tx1"/>
                </a:solidFill>
                <a:latin typeface="+mj-lt"/>
                <a:ea typeface="+mj-ea"/>
              </a:rPr>
              <a:t>）</a:t>
            </a:r>
            <a:r>
              <a:rPr lang="zh-CN" altLang="en-US" dirty="0">
                <a:solidFill>
                  <a:schemeClr val="tx1"/>
                </a:solidFill>
                <a:latin typeface="+mj-ea"/>
                <a:ea typeface="+mj-ea"/>
              </a:rPr>
              <a:t>因子，与类标记无关</a:t>
            </a:r>
          </a:p>
        </p:txBody>
      </p:sp>
      <p:graphicFrame>
        <p:nvGraphicFramePr>
          <p:cNvPr id="19" name="对象 18"/>
          <p:cNvGraphicFramePr>
            <a:graphicFrameLocks noChangeAspect="1"/>
          </p:cNvGraphicFramePr>
          <p:nvPr/>
        </p:nvGraphicFramePr>
        <p:xfrm>
          <a:off x="2985693" y="1492286"/>
          <a:ext cx="2232191" cy="710332"/>
        </p:xfrm>
        <a:graphic>
          <a:graphicData uri="http://schemas.openxmlformats.org/presentationml/2006/ole">
            <mc:AlternateContent xmlns:mc="http://schemas.openxmlformats.org/markup-compatibility/2006">
              <mc:Choice xmlns:v="urn:schemas-microsoft-com:vml" Requires="v">
                <p:oleObj name="Formula" r:id="rId4" imgW="1188720" imgH="381240" progId="Equation.Ribbit">
                  <p:embed/>
                </p:oleObj>
              </mc:Choice>
              <mc:Fallback>
                <p:oleObj name="Formula" r:id="rId4" imgW="1188720" imgH="381240" progId="Equation.Ribbit">
                  <p:embed/>
                  <p:pic>
                    <p:nvPicPr>
                      <p:cNvPr id="0" name=""/>
                      <p:cNvPicPr/>
                      <p:nvPr/>
                    </p:nvPicPr>
                    <p:blipFill>
                      <a:blip r:embed="rId5"/>
                      <a:stretch>
                        <a:fillRect/>
                      </a:stretch>
                    </p:blipFill>
                    <p:spPr>
                      <a:xfrm>
                        <a:off x="2985693" y="1492286"/>
                        <a:ext cx="2232191" cy="710332"/>
                      </a:xfrm>
                      <a:prstGeom prst="rect">
                        <a:avLst/>
                      </a:prstGeom>
                    </p:spPr>
                  </p:pic>
                </p:oleObj>
              </mc:Fallback>
            </mc:AlternateContent>
          </a:graphicData>
        </a:graphic>
      </p:graphicFrame>
      <p:graphicFrame>
        <p:nvGraphicFramePr>
          <p:cNvPr id="20" name="对象 19"/>
          <p:cNvGraphicFramePr>
            <a:graphicFrameLocks noChangeAspect="1"/>
          </p:cNvGraphicFramePr>
          <p:nvPr/>
        </p:nvGraphicFramePr>
        <p:xfrm>
          <a:off x="2864530" y="2792953"/>
          <a:ext cx="993095" cy="346596"/>
        </p:xfrm>
        <a:graphic>
          <a:graphicData uri="http://schemas.openxmlformats.org/presentationml/2006/ole">
            <mc:AlternateContent xmlns:mc="http://schemas.openxmlformats.org/markup-compatibility/2006">
              <mc:Choice xmlns:v="urn:schemas-microsoft-com:vml" Requires="v">
                <p:oleObj name="Formula" r:id="rId6" imgW="505800" imgH="177840" progId="Equation.Ribbit">
                  <p:embed/>
                </p:oleObj>
              </mc:Choice>
              <mc:Fallback>
                <p:oleObj name="Formula" r:id="rId6" imgW="505800" imgH="177840" progId="Equation.Ribbit">
                  <p:embed/>
                  <p:pic>
                    <p:nvPicPr>
                      <p:cNvPr id="0" name=""/>
                      <p:cNvPicPr/>
                      <p:nvPr/>
                    </p:nvPicPr>
                    <p:blipFill>
                      <a:blip r:embed="rId7"/>
                      <a:stretch>
                        <a:fillRect/>
                      </a:stretch>
                    </p:blipFill>
                    <p:spPr>
                      <a:xfrm>
                        <a:off x="2864530" y="2792953"/>
                        <a:ext cx="993095" cy="346596"/>
                      </a:xfrm>
                      <a:prstGeom prst="rect">
                        <a:avLst/>
                      </a:prstGeom>
                    </p:spPr>
                  </p:pic>
                </p:oleObj>
              </mc:Fallback>
            </mc:AlternateContent>
          </a:graphicData>
        </a:graphic>
      </p:graphicFrame>
      <p:pic>
        <p:nvPicPr>
          <p:cNvPr id="3" name="图片 2"/>
          <p:cNvPicPr>
            <a:picLocks noChangeAspect="1"/>
          </p:cNvPicPr>
          <p:nvPr/>
        </p:nvPicPr>
        <p:blipFill>
          <a:blip r:embed="rId8"/>
          <a:stretch>
            <a:fillRect/>
          </a:stretch>
        </p:blipFill>
        <p:spPr>
          <a:xfrm>
            <a:off x="7743860" y="4287960"/>
            <a:ext cx="618730" cy="344778"/>
          </a:xfrm>
          <a:prstGeom prst="rect">
            <a:avLst/>
          </a:prstGeom>
        </p:spPr>
      </p:pic>
      <p:pic>
        <p:nvPicPr>
          <p:cNvPr id="24" name="图片 23"/>
          <p:cNvPicPr>
            <a:picLocks noChangeAspect="1"/>
          </p:cNvPicPr>
          <p:nvPr/>
        </p:nvPicPr>
        <p:blipFill>
          <a:blip r:embed="rId9"/>
          <a:stretch>
            <a:fillRect/>
          </a:stretch>
        </p:blipFill>
        <p:spPr>
          <a:xfrm>
            <a:off x="7715427" y="1607467"/>
            <a:ext cx="628597" cy="345972"/>
          </a:xfrm>
          <a:prstGeom prst="rect">
            <a:avLst/>
          </a:prstGeom>
        </p:spPr>
      </p:pic>
    </p:spTree>
    <p:extLst>
      <p:ext uri="{BB962C8B-B14F-4D97-AF65-F5344CB8AC3E}">
        <p14:creationId xmlns:p14="http://schemas.microsoft.com/office/powerpoint/2010/main" val="188983776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对象 20"/>
          <p:cNvGraphicFramePr>
            <a:graphicFrameLocks noChangeAspect="1"/>
          </p:cNvGraphicFramePr>
          <p:nvPr/>
        </p:nvGraphicFramePr>
        <p:xfrm>
          <a:off x="2895600" y="3967471"/>
          <a:ext cx="3209071" cy="789520"/>
        </p:xfrm>
        <a:graphic>
          <a:graphicData uri="http://schemas.openxmlformats.org/presentationml/2006/ole">
            <mc:AlternateContent xmlns:mc="http://schemas.openxmlformats.org/markup-compatibility/2006">
              <mc:Choice xmlns:v="urn:schemas-microsoft-com:vml" Requires="v">
                <p:oleObj name="Formula" r:id="rId2" imgW="1543320" imgH="382320" progId="Equation.Ribbit">
                  <p:embed/>
                </p:oleObj>
              </mc:Choice>
              <mc:Fallback>
                <p:oleObj name="Formula" r:id="rId2" imgW="1543320" imgH="382320" progId="Equation.Ribbit">
                  <p:embed/>
                  <p:pic>
                    <p:nvPicPr>
                      <p:cNvPr id="0" name=""/>
                      <p:cNvPicPr/>
                      <p:nvPr/>
                    </p:nvPicPr>
                    <p:blipFill>
                      <a:blip r:embed="rId3"/>
                      <a:stretch>
                        <a:fillRect/>
                      </a:stretch>
                    </p:blipFill>
                    <p:spPr>
                      <a:xfrm>
                        <a:off x="2895600" y="3967471"/>
                        <a:ext cx="3209071" cy="789520"/>
                      </a:xfrm>
                      <a:prstGeom prst="rect">
                        <a:avLst/>
                      </a:prstGeom>
                    </p:spPr>
                  </p:pic>
                </p:oleObj>
              </mc:Fallback>
            </mc:AlternateContent>
          </a:graphicData>
        </a:graphic>
      </p:graphicFrame>
      <p:sp>
        <p:nvSpPr>
          <p:cNvPr id="4" name="标题 3"/>
          <p:cNvSpPr>
            <a:spLocks noGrp="1"/>
          </p:cNvSpPr>
          <p:nvPr>
            <p:ph type="title"/>
          </p:nvPr>
        </p:nvSpPr>
        <p:spPr/>
        <p:txBody>
          <a:bodyPr/>
          <a:lstStyle/>
          <a:p>
            <a:r>
              <a:rPr lang="zh-CN" altLang="en-US" dirty="0"/>
              <a:t>贝叶斯决策论</a:t>
            </a:r>
            <a:endParaRPr lang="zh-CN" altLang="en-US" dirty="0">
              <a:latin typeface="+mj-ea"/>
              <a:ea typeface="+mj-ea"/>
            </a:endParaRPr>
          </a:p>
        </p:txBody>
      </p:sp>
      <p:sp>
        <p:nvSpPr>
          <p:cNvPr id="2" name="内容占位符 1"/>
          <p:cNvSpPr>
            <a:spLocks noGrp="1"/>
          </p:cNvSpPr>
          <p:nvPr>
            <p:ph sz="quarter" idx="14"/>
          </p:nvPr>
        </p:nvSpPr>
        <p:spPr>
          <a:xfrm>
            <a:off x="173851" y="1040892"/>
            <a:ext cx="8970149" cy="4197314"/>
          </a:xfrm>
        </p:spPr>
        <p:txBody>
          <a:bodyPr>
            <a:normAutofit/>
          </a:bodyPr>
          <a:lstStyle/>
          <a:p>
            <a:r>
              <a:rPr lang="zh-CN" altLang="en-US" dirty="0"/>
              <a:t>生成式模型</a:t>
            </a:r>
          </a:p>
          <a:p>
            <a:pPr marL="0" indent="0">
              <a:buNone/>
            </a:pPr>
            <a:endParaRPr lang="zh-CN" altLang="en-US" dirty="0"/>
          </a:p>
          <a:p>
            <a:pPr marL="0" indent="0">
              <a:buNone/>
            </a:pPr>
            <a:endParaRPr lang="zh-CN" altLang="en-US" dirty="0"/>
          </a:p>
          <a:p>
            <a:pPr marL="0" indent="0">
              <a:buNone/>
            </a:pPr>
            <a:endParaRPr lang="zh-CN" altLang="en-US" dirty="0"/>
          </a:p>
          <a:p>
            <a:pPr marL="228600" lvl="1">
              <a:spcBef>
                <a:spcPts val="1000"/>
              </a:spcBef>
              <a:buClr>
                <a:schemeClr val="tx2"/>
              </a:buClr>
              <a:buSzPct val="100000"/>
              <a:buFont typeface="Wingdings" panose="05000000000000000000" pitchFamily="2" charset="2"/>
              <a:buChar char="p"/>
            </a:pPr>
            <a:r>
              <a:rPr lang="zh-CN" altLang="en-US" sz="2200" dirty="0"/>
              <a:t>基于贝叶斯定理，           可写成</a:t>
            </a:r>
            <a:endParaRPr lang="en-US" altLang="zh-CN" dirty="0"/>
          </a:p>
          <a:p>
            <a:endParaRPr lang="en-US" altLang="zh-CN" dirty="0"/>
          </a:p>
          <a:p>
            <a:endParaRPr lang="en-US" altLang="zh-CN" dirty="0"/>
          </a:p>
        </p:txBody>
      </p:sp>
      <p:sp>
        <p:nvSpPr>
          <p:cNvPr id="8" name="矩形 7"/>
          <p:cNvSpPr/>
          <p:nvPr/>
        </p:nvSpPr>
        <p:spPr>
          <a:xfrm>
            <a:off x="4330244" y="3940256"/>
            <a:ext cx="691091" cy="408404"/>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箭头连接符 17"/>
          <p:cNvCxnSpPr/>
          <p:nvPr/>
        </p:nvCxnSpPr>
        <p:spPr>
          <a:xfrm flipH="1">
            <a:off x="3163172" y="4353126"/>
            <a:ext cx="1150207" cy="664063"/>
          </a:xfrm>
          <a:prstGeom prst="straightConnector1">
            <a:avLst/>
          </a:prstGeom>
          <a:ln>
            <a:solidFill>
              <a:srgbClr val="C00000"/>
            </a:solidFill>
            <a:tailEnd type="triangle"/>
          </a:ln>
        </p:spPr>
        <p:style>
          <a:lnRef idx="1">
            <a:schemeClr val="accent2"/>
          </a:lnRef>
          <a:fillRef idx="0">
            <a:schemeClr val="accent2"/>
          </a:fillRef>
          <a:effectRef idx="0">
            <a:schemeClr val="accent2"/>
          </a:effectRef>
          <a:fontRef idx="minor">
            <a:schemeClr val="tx1"/>
          </a:fontRef>
        </p:style>
      </p:cxnSp>
      <p:sp>
        <p:nvSpPr>
          <p:cNvPr id="10" name="文本框 9"/>
          <p:cNvSpPr txBox="1"/>
          <p:nvPr/>
        </p:nvSpPr>
        <p:spPr>
          <a:xfrm>
            <a:off x="181430" y="4685157"/>
            <a:ext cx="2981742" cy="1200329"/>
          </a:xfrm>
          <a:prstGeom prst="rect">
            <a:avLst/>
          </a:prstGeom>
          <a:ln>
            <a:solidFill>
              <a:srgbClr val="C00000"/>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zh-CN" altLang="en-US" dirty="0">
                <a:latin typeface="+mj-ea"/>
                <a:ea typeface="+mj-ea"/>
              </a:rPr>
              <a:t>先验概率</a:t>
            </a:r>
            <a:endParaRPr lang="en-US" altLang="zh-CN" dirty="0">
              <a:latin typeface="+mj-ea"/>
              <a:ea typeface="+mj-ea"/>
            </a:endParaRPr>
          </a:p>
          <a:p>
            <a:r>
              <a:rPr lang="zh-CN" altLang="en-US" dirty="0">
                <a:latin typeface="+mj-ea"/>
                <a:ea typeface="+mj-ea"/>
              </a:rPr>
              <a:t>样本空间中各类样本所占的比例，可通过各类样本出现的频率估计（大数定理）</a:t>
            </a:r>
          </a:p>
        </p:txBody>
      </p:sp>
      <p:sp>
        <p:nvSpPr>
          <p:cNvPr id="11" name="矩形 10"/>
          <p:cNvSpPr/>
          <p:nvPr/>
        </p:nvSpPr>
        <p:spPr>
          <a:xfrm>
            <a:off x="4843313" y="4391450"/>
            <a:ext cx="749143" cy="402934"/>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 name="直接箭头连接符 21"/>
          <p:cNvCxnSpPr/>
          <p:nvPr/>
        </p:nvCxnSpPr>
        <p:spPr>
          <a:xfrm>
            <a:off x="5586496" y="4781632"/>
            <a:ext cx="350920" cy="245633"/>
          </a:xfrm>
          <a:prstGeom prst="straightConnector1">
            <a:avLst/>
          </a:prstGeom>
          <a:ln>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13" name="文本框 12"/>
          <p:cNvSpPr txBox="1"/>
          <p:nvPr/>
        </p:nvSpPr>
        <p:spPr>
          <a:xfrm>
            <a:off x="5761956" y="5037189"/>
            <a:ext cx="2703017" cy="646331"/>
          </a:xfrm>
          <a:prstGeom prst="rect">
            <a:avLst/>
          </a:prstGeom>
          <a:ln>
            <a:solidFill>
              <a:schemeClr val="accent5"/>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r>
              <a:rPr lang="zh-CN" altLang="en-US" dirty="0">
                <a:solidFill>
                  <a:schemeClr val="tx1"/>
                </a:solidFill>
                <a:latin typeface="+mj-ea"/>
                <a:ea typeface="+mj-ea"/>
              </a:rPr>
              <a:t>“证据”</a:t>
            </a:r>
            <a:r>
              <a:rPr lang="zh-CN" altLang="en-US" dirty="0">
                <a:solidFill>
                  <a:schemeClr val="tx1"/>
                </a:solidFill>
                <a:latin typeface="+mj-lt"/>
                <a:ea typeface="+mj-ea"/>
              </a:rPr>
              <a:t>（</a:t>
            </a:r>
            <a:r>
              <a:rPr lang="en-US" altLang="zh-CN" dirty="0">
                <a:solidFill>
                  <a:schemeClr val="tx1"/>
                </a:solidFill>
                <a:latin typeface="+mj-lt"/>
                <a:ea typeface="+mj-ea"/>
              </a:rPr>
              <a:t>evidence</a:t>
            </a:r>
            <a:r>
              <a:rPr lang="zh-CN" altLang="en-US" dirty="0">
                <a:solidFill>
                  <a:schemeClr val="tx1"/>
                </a:solidFill>
                <a:latin typeface="+mj-lt"/>
                <a:ea typeface="+mj-ea"/>
              </a:rPr>
              <a:t>）</a:t>
            </a:r>
            <a:r>
              <a:rPr lang="zh-CN" altLang="en-US" dirty="0">
                <a:solidFill>
                  <a:schemeClr val="tx1"/>
                </a:solidFill>
                <a:latin typeface="+mj-ea"/>
                <a:ea typeface="+mj-ea"/>
              </a:rPr>
              <a:t>因子，与类标记无关</a:t>
            </a:r>
          </a:p>
        </p:txBody>
      </p:sp>
      <p:cxnSp>
        <p:nvCxnSpPr>
          <p:cNvPr id="14" name="直接箭头连接符 27"/>
          <p:cNvCxnSpPr/>
          <p:nvPr/>
        </p:nvCxnSpPr>
        <p:spPr>
          <a:xfrm flipV="1">
            <a:off x="5356246" y="3524161"/>
            <a:ext cx="401750" cy="421975"/>
          </a:xfrm>
          <a:prstGeom prst="straightConnector1">
            <a:avLst/>
          </a:prstGeom>
          <a:ln>
            <a:solidFill>
              <a:schemeClr val="accent1"/>
            </a:solidFill>
            <a:tailEnd type="triangle"/>
          </a:ln>
        </p:spPr>
        <p:style>
          <a:lnRef idx="1">
            <a:schemeClr val="accent5"/>
          </a:lnRef>
          <a:fillRef idx="0">
            <a:schemeClr val="accent5"/>
          </a:fillRef>
          <a:effectRef idx="0">
            <a:schemeClr val="accent5"/>
          </a:effectRef>
          <a:fontRef idx="minor">
            <a:schemeClr val="tx1"/>
          </a:fontRef>
        </p:style>
      </p:cxnSp>
      <p:sp>
        <p:nvSpPr>
          <p:cNvPr id="15" name="文本框 14"/>
          <p:cNvSpPr txBox="1"/>
          <p:nvPr/>
        </p:nvSpPr>
        <p:spPr>
          <a:xfrm>
            <a:off x="5542097" y="2581669"/>
            <a:ext cx="3038024" cy="1200329"/>
          </a:xfrm>
          <a:prstGeom prst="rect">
            <a:avLst/>
          </a:prstGeom>
          <a:ln>
            <a:solidFill>
              <a:schemeClr val="accent1"/>
            </a:solidFill>
          </a:ln>
        </p:spPr>
        <p:style>
          <a:lnRef idx="2">
            <a:schemeClr val="accent5"/>
          </a:lnRef>
          <a:fillRef idx="1">
            <a:schemeClr val="lt1"/>
          </a:fillRef>
          <a:effectRef idx="0">
            <a:schemeClr val="accent5"/>
          </a:effectRef>
          <a:fontRef idx="minor">
            <a:schemeClr val="dk1"/>
          </a:fontRef>
        </p:style>
        <p:txBody>
          <a:bodyPr wrap="square" rtlCol="0">
            <a:spAutoFit/>
          </a:bodyPr>
          <a:lstStyle/>
          <a:p>
            <a:r>
              <a:rPr lang="zh-CN" altLang="en-US" dirty="0">
                <a:latin typeface="+mj-ea"/>
                <a:ea typeface="+mj-ea"/>
              </a:rPr>
              <a:t>类标记</a:t>
            </a:r>
            <a:r>
              <a:rPr lang="en-US" altLang="zh-CN" dirty="0">
                <a:latin typeface="+mj-ea"/>
                <a:ea typeface="+mj-ea"/>
              </a:rPr>
              <a:t> </a:t>
            </a:r>
            <a:r>
              <a:rPr lang="zh-CN" altLang="en-US" dirty="0">
                <a:latin typeface="+mj-ea"/>
                <a:ea typeface="+mj-ea"/>
              </a:rPr>
              <a:t>  相对于样本   的“类条件概率</a:t>
            </a:r>
            <a:r>
              <a:rPr lang="en-US" altLang="zh-CN" dirty="0">
                <a:latin typeface="+mj-ea"/>
                <a:ea typeface="+mj-ea"/>
              </a:rPr>
              <a:t>” (</a:t>
            </a:r>
            <a:r>
              <a:rPr lang="en-US" altLang="zh-CN" dirty="0">
                <a:latin typeface="+mj-lt"/>
                <a:ea typeface="+mj-ea"/>
              </a:rPr>
              <a:t>class-conditional probability</a:t>
            </a:r>
            <a:r>
              <a:rPr lang="en-US" altLang="zh-CN" dirty="0">
                <a:latin typeface="+mj-ea"/>
                <a:ea typeface="+mj-ea"/>
              </a:rPr>
              <a:t>), </a:t>
            </a:r>
            <a:r>
              <a:rPr lang="zh-CN" altLang="en-US" dirty="0">
                <a:latin typeface="+mj-ea"/>
                <a:ea typeface="+mj-ea"/>
              </a:rPr>
              <a:t>或称“似然”。</a:t>
            </a:r>
          </a:p>
        </p:txBody>
      </p:sp>
      <p:sp>
        <p:nvSpPr>
          <p:cNvPr id="18" name="矩形 17"/>
          <p:cNvSpPr/>
          <p:nvPr/>
        </p:nvSpPr>
        <p:spPr>
          <a:xfrm>
            <a:off x="5038200" y="3940256"/>
            <a:ext cx="1135353" cy="418582"/>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aphicFrame>
        <p:nvGraphicFramePr>
          <p:cNvPr id="19" name="对象 18"/>
          <p:cNvGraphicFramePr>
            <a:graphicFrameLocks noChangeAspect="1"/>
          </p:cNvGraphicFramePr>
          <p:nvPr/>
        </p:nvGraphicFramePr>
        <p:xfrm>
          <a:off x="2985693" y="1492286"/>
          <a:ext cx="2232191" cy="710332"/>
        </p:xfrm>
        <a:graphic>
          <a:graphicData uri="http://schemas.openxmlformats.org/presentationml/2006/ole">
            <mc:AlternateContent xmlns:mc="http://schemas.openxmlformats.org/markup-compatibility/2006">
              <mc:Choice xmlns:v="urn:schemas-microsoft-com:vml" Requires="v">
                <p:oleObj name="Formula" r:id="rId4" imgW="1188720" imgH="381240" progId="Equation.Ribbit">
                  <p:embed/>
                </p:oleObj>
              </mc:Choice>
              <mc:Fallback>
                <p:oleObj name="Formula" r:id="rId4" imgW="1188720" imgH="381240" progId="Equation.Ribbit">
                  <p:embed/>
                  <p:pic>
                    <p:nvPicPr>
                      <p:cNvPr id="0" name=""/>
                      <p:cNvPicPr/>
                      <p:nvPr/>
                    </p:nvPicPr>
                    <p:blipFill>
                      <a:blip r:embed="rId5"/>
                      <a:stretch>
                        <a:fillRect/>
                      </a:stretch>
                    </p:blipFill>
                    <p:spPr>
                      <a:xfrm>
                        <a:off x="2985693" y="1492286"/>
                        <a:ext cx="2232191" cy="710332"/>
                      </a:xfrm>
                      <a:prstGeom prst="rect">
                        <a:avLst/>
                      </a:prstGeom>
                    </p:spPr>
                  </p:pic>
                </p:oleObj>
              </mc:Fallback>
            </mc:AlternateContent>
          </a:graphicData>
        </a:graphic>
      </p:graphicFrame>
      <p:graphicFrame>
        <p:nvGraphicFramePr>
          <p:cNvPr id="20" name="对象 19"/>
          <p:cNvGraphicFramePr>
            <a:graphicFrameLocks noChangeAspect="1"/>
          </p:cNvGraphicFramePr>
          <p:nvPr/>
        </p:nvGraphicFramePr>
        <p:xfrm>
          <a:off x="2864530" y="2792953"/>
          <a:ext cx="993095" cy="346596"/>
        </p:xfrm>
        <a:graphic>
          <a:graphicData uri="http://schemas.openxmlformats.org/presentationml/2006/ole">
            <mc:AlternateContent xmlns:mc="http://schemas.openxmlformats.org/markup-compatibility/2006">
              <mc:Choice xmlns:v="urn:schemas-microsoft-com:vml" Requires="v">
                <p:oleObj name="Formula" r:id="rId6" imgW="505800" imgH="177840" progId="Equation.Ribbit">
                  <p:embed/>
                </p:oleObj>
              </mc:Choice>
              <mc:Fallback>
                <p:oleObj name="Formula" r:id="rId6" imgW="505800" imgH="177840" progId="Equation.Ribbit">
                  <p:embed/>
                  <p:pic>
                    <p:nvPicPr>
                      <p:cNvPr id="0" name=""/>
                      <p:cNvPicPr/>
                      <p:nvPr/>
                    </p:nvPicPr>
                    <p:blipFill>
                      <a:blip r:embed="rId7"/>
                      <a:stretch>
                        <a:fillRect/>
                      </a:stretch>
                    </p:blipFill>
                    <p:spPr>
                      <a:xfrm>
                        <a:off x="2864530" y="2792953"/>
                        <a:ext cx="993095" cy="346596"/>
                      </a:xfrm>
                      <a:prstGeom prst="rect">
                        <a:avLst/>
                      </a:prstGeom>
                    </p:spPr>
                  </p:pic>
                </p:oleObj>
              </mc:Fallback>
            </mc:AlternateContent>
          </a:graphicData>
        </a:graphic>
      </p:graphicFrame>
      <p:graphicFrame>
        <p:nvGraphicFramePr>
          <p:cNvPr id="22" name="对象 21"/>
          <p:cNvGraphicFramePr>
            <a:graphicFrameLocks noChangeAspect="1"/>
          </p:cNvGraphicFramePr>
          <p:nvPr/>
        </p:nvGraphicFramePr>
        <p:xfrm>
          <a:off x="6421384" y="2701776"/>
          <a:ext cx="157256" cy="262688"/>
        </p:xfrm>
        <a:graphic>
          <a:graphicData uri="http://schemas.openxmlformats.org/presentationml/2006/ole">
            <mc:AlternateContent xmlns:mc="http://schemas.openxmlformats.org/markup-compatibility/2006">
              <mc:Choice xmlns:v="urn:schemas-microsoft-com:vml" Requires="v">
                <p:oleObj name="Formula" r:id="rId8" imgW="71280" imgH="119520" progId="Equation.Ribbit">
                  <p:embed/>
                </p:oleObj>
              </mc:Choice>
              <mc:Fallback>
                <p:oleObj name="Formula" r:id="rId8" imgW="71280" imgH="119520" progId="Equation.Ribbit">
                  <p:embed/>
                  <p:pic>
                    <p:nvPicPr>
                      <p:cNvPr id="0" name=""/>
                      <p:cNvPicPr/>
                      <p:nvPr/>
                    </p:nvPicPr>
                    <p:blipFill>
                      <a:blip r:embed="rId9"/>
                      <a:stretch>
                        <a:fillRect/>
                      </a:stretch>
                    </p:blipFill>
                    <p:spPr>
                      <a:xfrm>
                        <a:off x="6421384" y="2701776"/>
                        <a:ext cx="157256" cy="262688"/>
                      </a:xfrm>
                      <a:prstGeom prst="rect">
                        <a:avLst/>
                      </a:prstGeom>
                    </p:spPr>
                  </p:pic>
                </p:oleObj>
              </mc:Fallback>
            </mc:AlternateContent>
          </a:graphicData>
        </a:graphic>
      </p:graphicFrame>
      <p:graphicFrame>
        <p:nvGraphicFramePr>
          <p:cNvPr id="23" name="对象 22"/>
          <p:cNvGraphicFramePr>
            <a:graphicFrameLocks noChangeAspect="1"/>
          </p:cNvGraphicFramePr>
          <p:nvPr/>
        </p:nvGraphicFramePr>
        <p:xfrm>
          <a:off x="7877175" y="2683535"/>
          <a:ext cx="217488" cy="265112"/>
        </p:xfrm>
        <a:graphic>
          <a:graphicData uri="http://schemas.openxmlformats.org/presentationml/2006/ole">
            <mc:AlternateContent xmlns:mc="http://schemas.openxmlformats.org/markup-compatibility/2006">
              <mc:Choice xmlns:v="urn:schemas-microsoft-com:vml" Requires="v">
                <p:oleObj name="Formula" r:id="rId10" imgW="97920" imgH="120960" progId="Equation.Ribbit">
                  <p:embed/>
                </p:oleObj>
              </mc:Choice>
              <mc:Fallback>
                <p:oleObj name="Formula" r:id="rId10" imgW="97920" imgH="120960" progId="Equation.Ribbit">
                  <p:embed/>
                  <p:pic>
                    <p:nvPicPr>
                      <p:cNvPr id="0" name=""/>
                      <p:cNvPicPr/>
                      <p:nvPr/>
                    </p:nvPicPr>
                    <p:blipFill>
                      <a:blip r:embed="rId11"/>
                      <a:stretch>
                        <a:fillRect/>
                      </a:stretch>
                    </p:blipFill>
                    <p:spPr>
                      <a:xfrm>
                        <a:off x="7877175" y="2683535"/>
                        <a:ext cx="217488" cy="265112"/>
                      </a:xfrm>
                      <a:prstGeom prst="rect">
                        <a:avLst/>
                      </a:prstGeom>
                    </p:spPr>
                  </p:pic>
                </p:oleObj>
              </mc:Fallback>
            </mc:AlternateContent>
          </a:graphicData>
        </a:graphic>
      </p:graphicFrame>
      <p:pic>
        <p:nvPicPr>
          <p:cNvPr id="3" name="图片 2"/>
          <p:cNvPicPr>
            <a:picLocks noChangeAspect="1"/>
          </p:cNvPicPr>
          <p:nvPr/>
        </p:nvPicPr>
        <p:blipFill>
          <a:blip r:embed="rId12"/>
          <a:stretch>
            <a:fillRect/>
          </a:stretch>
        </p:blipFill>
        <p:spPr>
          <a:xfrm>
            <a:off x="7743860" y="4287960"/>
            <a:ext cx="618730" cy="344778"/>
          </a:xfrm>
          <a:prstGeom prst="rect">
            <a:avLst/>
          </a:prstGeom>
        </p:spPr>
      </p:pic>
      <p:pic>
        <p:nvPicPr>
          <p:cNvPr id="24" name="图片 23"/>
          <p:cNvPicPr>
            <a:picLocks noChangeAspect="1"/>
          </p:cNvPicPr>
          <p:nvPr/>
        </p:nvPicPr>
        <p:blipFill>
          <a:blip r:embed="rId13"/>
          <a:stretch>
            <a:fillRect/>
          </a:stretch>
        </p:blipFill>
        <p:spPr>
          <a:xfrm>
            <a:off x="7715427" y="1607467"/>
            <a:ext cx="628597" cy="345972"/>
          </a:xfrm>
          <a:prstGeom prst="rect">
            <a:avLst/>
          </a:prstGeom>
        </p:spPr>
      </p:pic>
    </p:spTree>
    <p:extLst>
      <p:ext uri="{BB962C8B-B14F-4D97-AF65-F5344CB8AC3E}">
        <p14:creationId xmlns:p14="http://schemas.microsoft.com/office/powerpoint/2010/main" val="40420201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t>1.</a:t>
            </a:r>
            <a:r>
              <a:rPr lang="zh-CN" altLang="en-US" dirty="0"/>
              <a:t>贝叶斯公式</a:t>
            </a:r>
          </a:p>
        </p:txBody>
      </p:sp>
      <p:sp>
        <p:nvSpPr>
          <p:cNvPr id="4" name="内容占位符 3"/>
          <p:cNvSpPr>
            <a:spLocks noGrp="1"/>
          </p:cNvSpPr>
          <p:nvPr>
            <p:ph idx="1"/>
          </p:nvPr>
        </p:nvSpPr>
        <p:spPr>
          <a:xfrm>
            <a:off x="232244" y="1114824"/>
            <a:ext cx="8425619" cy="4001186"/>
          </a:xfrm>
        </p:spPr>
        <p:txBody>
          <a:bodyPr>
            <a:noAutofit/>
          </a:bodyPr>
          <a:lstStyle/>
          <a:p>
            <a:pPr marL="285750" indent="-285750">
              <a:lnSpc>
                <a:spcPct val="130000"/>
              </a:lnSpc>
              <a:spcBef>
                <a:spcPts val="600"/>
              </a:spcBef>
            </a:pPr>
            <a:r>
              <a:rPr lang="zh-CN" altLang="en-US" sz="2400" b="1" i="0" dirty="0">
                <a:solidFill>
                  <a:srgbClr val="333333"/>
                </a:solidFill>
                <a:effectLst/>
                <a:latin typeface="Microsoft YaHei" panose="020B0503020204020204" pitchFamily="34" charset="-122"/>
                <a:ea typeface="Microsoft YaHei" panose="020B0503020204020204" pitchFamily="34" charset="-122"/>
              </a:rPr>
              <a:t>贝叶斯公式（</a:t>
            </a:r>
            <a:r>
              <a:rPr lang="en-US" altLang="zh-CN" sz="2400" b="1" i="0" dirty="0">
                <a:solidFill>
                  <a:srgbClr val="333333"/>
                </a:solidFill>
                <a:effectLst/>
                <a:latin typeface="Microsoft YaHei" panose="020B0503020204020204" pitchFamily="34" charset="-122"/>
                <a:ea typeface="Microsoft YaHei" panose="020B0503020204020204" pitchFamily="34" charset="-122"/>
              </a:rPr>
              <a:t>Naive Bayes</a:t>
            </a:r>
            <a:r>
              <a:rPr lang="zh-CN" altLang="en-US" sz="2400" b="1" i="0" dirty="0">
                <a:solidFill>
                  <a:srgbClr val="333333"/>
                </a:solidFill>
                <a:effectLst/>
                <a:latin typeface="Microsoft YaHei" panose="020B0503020204020204" pitchFamily="34" charset="-122"/>
                <a:ea typeface="Microsoft YaHei" panose="020B0503020204020204" pitchFamily="34" charset="-122"/>
              </a:rPr>
              <a:t>）</a:t>
            </a:r>
            <a:endParaRPr lang="en-US" altLang="zh-CN" sz="2400" b="1" dirty="0">
              <a:solidFill>
                <a:srgbClr val="333333"/>
              </a:solidFill>
              <a:latin typeface="Microsoft YaHei" panose="020B0503020204020204" pitchFamily="34" charset="-122"/>
              <a:ea typeface="Microsoft YaHei" panose="020B0503020204020204" pitchFamily="34" charset="-122"/>
            </a:endParaRPr>
          </a:p>
          <a:p>
            <a:pPr marL="742950" lvl="1" indent="-285750">
              <a:lnSpc>
                <a:spcPct val="150000"/>
              </a:lnSpc>
              <a:spcBef>
                <a:spcPts val="0"/>
              </a:spcBef>
              <a:buFont typeface="Wingdings" pitchFamily="2" charset="2"/>
              <a:buChar char="Ø"/>
            </a:pPr>
            <a:r>
              <a:rPr lang="zh-CN" altLang="en-US" dirty="0"/>
              <a:t>先验概率</a:t>
            </a:r>
            <a:endParaRPr lang="en-US" altLang="zh-CN" dirty="0"/>
          </a:p>
          <a:p>
            <a:pPr marL="742950" lvl="1" indent="-285750">
              <a:lnSpc>
                <a:spcPct val="150000"/>
              </a:lnSpc>
              <a:spcBef>
                <a:spcPts val="0"/>
              </a:spcBef>
              <a:buFont typeface="Wingdings" pitchFamily="2" charset="2"/>
              <a:buChar char="Ø"/>
            </a:pPr>
            <a:r>
              <a:rPr lang="zh-CN" altLang="en-US" dirty="0"/>
              <a:t>后验概率</a:t>
            </a:r>
          </a:p>
        </p:txBody>
      </p:sp>
      <p:sp>
        <p:nvSpPr>
          <p:cNvPr id="5" name="AutoShape 2" descr="公式">
            <a:extLst>
              <a:ext uri="{FF2B5EF4-FFF2-40B4-BE49-F238E27FC236}">
                <a16:creationId xmlns:a16="http://schemas.microsoft.com/office/drawing/2014/main" id="{8F2F6B33-C009-DD6B-C7B3-5B8ADD0B380D}"/>
              </a:ext>
            </a:extLst>
          </p:cNvPr>
          <p:cNvSpPr>
            <a:spLocks noChangeAspect="1" noChangeArrowheads="1"/>
          </p:cNvSpPr>
          <p:nvPr/>
        </p:nvSpPr>
        <p:spPr bwMode="auto">
          <a:xfrm>
            <a:off x="2935288"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AutoShape 3" descr="公式">
            <a:extLst>
              <a:ext uri="{FF2B5EF4-FFF2-40B4-BE49-F238E27FC236}">
                <a16:creationId xmlns:a16="http://schemas.microsoft.com/office/drawing/2014/main" id="{EEDB6069-BB8D-77A1-EF5D-BCC53B7EC311}"/>
              </a:ext>
            </a:extLst>
          </p:cNvPr>
          <p:cNvSpPr>
            <a:spLocks noChangeAspect="1" noChangeArrowheads="1"/>
          </p:cNvSpPr>
          <p:nvPr/>
        </p:nvSpPr>
        <p:spPr bwMode="auto">
          <a:xfrm>
            <a:off x="6510338"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8" name="图片 7">
            <a:extLst>
              <a:ext uri="{FF2B5EF4-FFF2-40B4-BE49-F238E27FC236}">
                <a16:creationId xmlns:a16="http://schemas.microsoft.com/office/drawing/2014/main" id="{77AD08EA-4842-52F1-91CD-FC8A92E45D3F}"/>
              </a:ext>
            </a:extLst>
          </p:cNvPr>
          <p:cNvPicPr>
            <a:picLocks noChangeAspect="1"/>
          </p:cNvPicPr>
          <p:nvPr/>
        </p:nvPicPr>
        <p:blipFill>
          <a:blip r:embed="rId2"/>
          <a:stretch>
            <a:fillRect/>
          </a:stretch>
        </p:blipFill>
        <p:spPr>
          <a:xfrm>
            <a:off x="151006" y="3115417"/>
            <a:ext cx="8841988" cy="1762680"/>
          </a:xfrm>
          <a:prstGeom prst="rect">
            <a:avLst/>
          </a:prstGeom>
        </p:spPr>
      </p:pic>
    </p:spTree>
    <p:extLst>
      <p:ext uri="{BB962C8B-B14F-4D97-AF65-F5344CB8AC3E}">
        <p14:creationId xmlns:p14="http://schemas.microsoft.com/office/powerpoint/2010/main" val="419153257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章节目录</a:t>
            </a:r>
          </a:p>
        </p:txBody>
      </p:sp>
      <p:sp>
        <p:nvSpPr>
          <p:cNvPr id="4" name="内容占位符 3"/>
          <p:cNvSpPr>
            <a:spLocks noGrp="1"/>
          </p:cNvSpPr>
          <p:nvPr>
            <p:ph idx="1"/>
          </p:nvPr>
        </p:nvSpPr>
        <p:spPr>
          <a:xfrm>
            <a:off x="260350" y="1242562"/>
            <a:ext cx="8616950" cy="3698081"/>
          </a:xfrm>
        </p:spPr>
        <p:txBody>
          <a:bodyPr>
            <a:noAutofit/>
          </a:bodyPr>
          <a:lstStyle/>
          <a:p>
            <a:pPr>
              <a:lnSpc>
                <a:spcPct val="150000"/>
              </a:lnSpc>
            </a:pPr>
            <a:r>
              <a:rPr lang="zh-CN" altLang="en-US" b="1" dirty="0">
                <a:solidFill>
                  <a:schemeClr val="bg1">
                    <a:lumMod val="85000"/>
                  </a:schemeClr>
                </a:solidFill>
                <a:latin typeface="+mn-ea"/>
                <a:ea typeface="+mn-ea"/>
                <a:cs typeface="宋体"/>
              </a:rPr>
              <a:t>贝叶斯决策论</a:t>
            </a:r>
            <a:endParaRPr lang="en-US" altLang="zh-CN" b="1" dirty="0">
              <a:solidFill>
                <a:schemeClr val="bg1">
                  <a:lumMod val="85000"/>
                </a:schemeClr>
              </a:solidFill>
              <a:latin typeface="+mn-ea"/>
              <a:ea typeface="+mn-ea"/>
              <a:cs typeface="宋体"/>
            </a:endParaRPr>
          </a:p>
          <a:p>
            <a:pPr>
              <a:lnSpc>
                <a:spcPct val="150000"/>
              </a:lnSpc>
            </a:pPr>
            <a:r>
              <a:rPr lang="zh-CN" altLang="en-US" b="1" dirty="0">
                <a:latin typeface="+mn-ea"/>
                <a:ea typeface="+mn-ea"/>
                <a:cs typeface="宋体"/>
              </a:rPr>
              <a:t>极大似然估计</a:t>
            </a:r>
            <a:endParaRPr lang="en-US" altLang="zh-CN" b="1" dirty="0">
              <a:latin typeface="+mn-ea"/>
              <a:ea typeface="+mn-ea"/>
              <a:cs typeface="宋体"/>
            </a:endParaRPr>
          </a:p>
          <a:p>
            <a:pPr>
              <a:lnSpc>
                <a:spcPct val="150000"/>
              </a:lnSpc>
            </a:pPr>
            <a:r>
              <a:rPr lang="zh-CN" altLang="en-US" b="1" dirty="0">
                <a:solidFill>
                  <a:schemeClr val="bg1">
                    <a:lumMod val="85000"/>
                  </a:schemeClr>
                </a:solidFill>
                <a:latin typeface="+mn-ea"/>
                <a:ea typeface="+mn-ea"/>
                <a:cs typeface="宋体"/>
              </a:rPr>
              <a:t>朴素贝叶斯分类器</a:t>
            </a:r>
            <a:endParaRPr lang="en-US" altLang="zh-CN" b="1" dirty="0">
              <a:solidFill>
                <a:schemeClr val="bg1">
                  <a:lumMod val="85000"/>
                </a:schemeClr>
              </a:solidFill>
              <a:latin typeface="+mn-ea"/>
              <a:ea typeface="+mn-ea"/>
              <a:cs typeface="宋体"/>
            </a:endParaRPr>
          </a:p>
          <a:p>
            <a:pPr>
              <a:lnSpc>
                <a:spcPct val="150000"/>
              </a:lnSpc>
            </a:pPr>
            <a:r>
              <a:rPr lang="zh-CN" altLang="en-US" b="1" dirty="0">
                <a:solidFill>
                  <a:schemeClr val="bg1">
                    <a:lumMod val="85000"/>
                  </a:schemeClr>
                </a:solidFill>
                <a:latin typeface="+mn-ea"/>
                <a:ea typeface="+mn-ea"/>
                <a:cs typeface="宋体"/>
              </a:rPr>
              <a:t>半朴素贝叶斯分类器</a:t>
            </a:r>
            <a:endParaRPr lang="en-US" altLang="zh-CN" b="1" dirty="0">
              <a:solidFill>
                <a:schemeClr val="bg1">
                  <a:lumMod val="85000"/>
                </a:schemeClr>
              </a:solidFill>
              <a:latin typeface="+mn-ea"/>
              <a:ea typeface="+mn-ea"/>
              <a:cs typeface="宋体"/>
            </a:endParaRPr>
          </a:p>
          <a:p>
            <a:pPr>
              <a:lnSpc>
                <a:spcPct val="150000"/>
              </a:lnSpc>
            </a:pPr>
            <a:r>
              <a:rPr lang="zh-CN" altLang="en-US" b="1" dirty="0">
                <a:solidFill>
                  <a:schemeClr val="bg1">
                    <a:lumMod val="85000"/>
                  </a:schemeClr>
                </a:solidFill>
                <a:latin typeface="+mn-ea"/>
                <a:ea typeface="+mn-ea"/>
                <a:cs typeface="宋体"/>
              </a:rPr>
              <a:t>贝叶斯网</a:t>
            </a:r>
            <a:endParaRPr lang="en-US" altLang="zh-CN" b="1" dirty="0">
              <a:solidFill>
                <a:schemeClr val="bg1">
                  <a:lumMod val="85000"/>
                </a:schemeClr>
              </a:solidFill>
              <a:latin typeface="+mn-ea"/>
              <a:ea typeface="+mn-ea"/>
              <a:cs typeface="宋体"/>
            </a:endParaRPr>
          </a:p>
          <a:p>
            <a:pPr>
              <a:lnSpc>
                <a:spcPct val="150000"/>
              </a:lnSpc>
            </a:pPr>
            <a:r>
              <a:rPr lang="en-US" altLang="zh-CN" b="1" dirty="0">
                <a:solidFill>
                  <a:schemeClr val="bg1">
                    <a:lumMod val="85000"/>
                  </a:schemeClr>
                </a:solidFill>
                <a:latin typeface="Verdana" charset="0"/>
                <a:ea typeface="Verdana" charset="0"/>
                <a:cs typeface="Verdana" charset="0"/>
              </a:rPr>
              <a:t>EM</a:t>
            </a:r>
            <a:r>
              <a:rPr lang="zh-CN" altLang="en-US" b="1" dirty="0">
                <a:solidFill>
                  <a:schemeClr val="bg1">
                    <a:lumMod val="85000"/>
                  </a:schemeClr>
                </a:solidFill>
                <a:latin typeface="+mn-ea"/>
                <a:ea typeface="+mn-ea"/>
                <a:cs typeface="宋体"/>
              </a:rPr>
              <a:t>算法</a:t>
            </a:r>
            <a:endParaRPr lang="en-US" altLang="zh-CN" b="1" dirty="0">
              <a:solidFill>
                <a:schemeClr val="bg1">
                  <a:lumMod val="85000"/>
                </a:schemeClr>
              </a:solidFill>
              <a:latin typeface="+mn-ea"/>
              <a:ea typeface="+mn-ea"/>
              <a:cs typeface="宋体"/>
            </a:endParaRPr>
          </a:p>
        </p:txBody>
      </p:sp>
    </p:spTree>
    <p:extLst>
      <p:ext uri="{BB962C8B-B14F-4D97-AF65-F5344CB8AC3E}">
        <p14:creationId xmlns:p14="http://schemas.microsoft.com/office/powerpoint/2010/main" val="10187957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t>极大似然估计</a:t>
            </a:r>
            <a:endParaRPr lang="zh-CN" altLang="en-US" dirty="0">
              <a:latin typeface="+mj-ea"/>
              <a:ea typeface="+mj-ea"/>
            </a:endParaRPr>
          </a:p>
        </p:txBody>
      </p:sp>
      <p:sp>
        <p:nvSpPr>
          <p:cNvPr id="2" name="内容占位符 1"/>
          <p:cNvSpPr>
            <a:spLocks noGrp="1"/>
          </p:cNvSpPr>
          <p:nvPr>
            <p:ph sz="quarter" idx="14"/>
          </p:nvPr>
        </p:nvSpPr>
        <p:spPr>
          <a:xfrm>
            <a:off x="173851" y="1040892"/>
            <a:ext cx="8970149" cy="5093208"/>
          </a:xfrm>
        </p:spPr>
        <p:txBody>
          <a:bodyPr>
            <a:normAutofit/>
          </a:bodyPr>
          <a:lstStyle/>
          <a:p>
            <a:r>
              <a:rPr lang="zh-CN" altLang="en-US" dirty="0"/>
              <a:t>估计类条件概率的常用策略：先假定其具有某种确定的概率分布形式，再基于训练样本对概率分布参数估计。</a:t>
            </a:r>
            <a:endParaRPr lang="en-US" altLang="zh-CN" dirty="0"/>
          </a:p>
          <a:p>
            <a:pPr lvl="1"/>
            <a:endParaRPr lang="en-US" altLang="zh-CN" dirty="0"/>
          </a:p>
          <a:p>
            <a:pPr lvl="1"/>
            <a:endParaRPr lang="en-US" altLang="zh-CN" dirty="0"/>
          </a:p>
          <a:p>
            <a:pPr lvl="1"/>
            <a:endParaRPr lang="en-US" altLang="zh-CN" dirty="0"/>
          </a:p>
          <a:p>
            <a:pPr lvl="1"/>
            <a:endParaRPr lang="en-US" altLang="zh-CN" dirty="0"/>
          </a:p>
          <a:p>
            <a:pPr lvl="1"/>
            <a:endParaRPr lang="en-US" altLang="zh-CN" dirty="0"/>
          </a:p>
          <a:p>
            <a:pPr lvl="1"/>
            <a:endParaRPr lang="en-US" altLang="zh-CN" dirty="0"/>
          </a:p>
          <a:p>
            <a:pPr lvl="1"/>
            <a:endParaRPr lang="en-US" altLang="zh-CN" dirty="0"/>
          </a:p>
          <a:p>
            <a:pPr lvl="1"/>
            <a:endParaRPr lang="zh-CN" altLang="en-US" dirty="0"/>
          </a:p>
          <a:p>
            <a:r>
              <a:rPr lang="zh-CN" altLang="en-US" dirty="0"/>
              <a:t>记关于类别   的类条件概率为           ，</a:t>
            </a:r>
          </a:p>
          <a:p>
            <a:pPr lvl="1"/>
            <a:r>
              <a:rPr lang="zh-CN" altLang="en-US" dirty="0"/>
              <a:t>假设           具有确定的形式被参数     唯一确定，我们的任务就是利用训练集    估计参数        </a:t>
            </a:r>
            <a:endParaRPr lang="en-US" altLang="zh-CN" dirty="0"/>
          </a:p>
          <a:p>
            <a:endParaRPr lang="en-US" altLang="zh-CN" dirty="0"/>
          </a:p>
          <a:p>
            <a:endParaRPr lang="en-US" altLang="zh-CN" dirty="0"/>
          </a:p>
          <a:p>
            <a:endParaRPr lang="en-US" altLang="zh-CN" dirty="0"/>
          </a:p>
        </p:txBody>
      </p:sp>
      <p:graphicFrame>
        <p:nvGraphicFramePr>
          <p:cNvPr id="11" name="对象 10"/>
          <p:cNvGraphicFramePr>
            <a:graphicFrameLocks noChangeAspect="1"/>
          </p:cNvGraphicFramePr>
          <p:nvPr/>
        </p:nvGraphicFramePr>
        <p:xfrm>
          <a:off x="2092325" y="4559138"/>
          <a:ext cx="188384" cy="314686"/>
        </p:xfrm>
        <a:graphic>
          <a:graphicData uri="http://schemas.openxmlformats.org/presentationml/2006/ole">
            <mc:AlternateContent xmlns:mc="http://schemas.openxmlformats.org/markup-compatibility/2006">
              <mc:Choice xmlns:v="urn:schemas-microsoft-com:vml" Requires="v">
                <p:oleObj name="Formula" r:id="rId3" imgW="71280" imgH="119520" progId="Equation.Ribbit">
                  <p:embed/>
                </p:oleObj>
              </mc:Choice>
              <mc:Fallback>
                <p:oleObj name="Formula" r:id="rId3" imgW="71280" imgH="119520" progId="Equation.Ribbit">
                  <p:embed/>
                  <p:pic>
                    <p:nvPicPr>
                      <p:cNvPr id="11" name="对象 10"/>
                      <p:cNvPicPr/>
                      <p:nvPr/>
                    </p:nvPicPr>
                    <p:blipFill>
                      <a:blip r:embed="rId4"/>
                      <a:stretch>
                        <a:fillRect/>
                      </a:stretch>
                    </p:blipFill>
                    <p:spPr>
                      <a:xfrm>
                        <a:off x="2092325" y="4559138"/>
                        <a:ext cx="188384" cy="314686"/>
                      </a:xfrm>
                      <a:prstGeom prst="rect">
                        <a:avLst/>
                      </a:prstGeom>
                    </p:spPr>
                  </p:pic>
                </p:oleObj>
              </mc:Fallback>
            </mc:AlternateContent>
          </a:graphicData>
        </a:graphic>
      </p:graphicFrame>
      <p:graphicFrame>
        <p:nvGraphicFramePr>
          <p:cNvPr id="13" name="对象 12"/>
          <p:cNvGraphicFramePr>
            <a:graphicFrameLocks noChangeAspect="1"/>
          </p:cNvGraphicFramePr>
          <p:nvPr/>
        </p:nvGraphicFramePr>
        <p:xfrm>
          <a:off x="4341572" y="4534057"/>
          <a:ext cx="878128" cy="310982"/>
        </p:xfrm>
        <a:graphic>
          <a:graphicData uri="http://schemas.openxmlformats.org/presentationml/2006/ole">
            <mc:AlternateContent xmlns:mc="http://schemas.openxmlformats.org/markup-compatibility/2006">
              <mc:Choice xmlns:v="urn:schemas-microsoft-com:vml" Requires="v">
                <p:oleObj name="Formula" r:id="rId5" imgW="504360" imgH="177840" progId="Equation.Ribbit">
                  <p:embed/>
                </p:oleObj>
              </mc:Choice>
              <mc:Fallback>
                <p:oleObj name="Formula" r:id="rId5" imgW="504360" imgH="177840" progId="Equation.Ribbit">
                  <p:embed/>
                  <p:pic>
                    <p:nvPicPr>
                      <p:cNvPr id="13" name="对象 12"/>
                      <p:cNvPicPr/>
                      <p:nvPr/>
                    </p:nvPicPr>
                    <p:blipFill>
                      <a:blip r:embed="rId6"/>
                      <a:stretch>
                        <a:fillRect/>
                      </a:stretch>
                    </p:blipFill>
                    <p:spPr>
                      <a:xfrm>
                        <a:off x="4341572" y="4534057"/>
                        <a:ext cx="878128" cy="310982"/>
                      </a:xfrm>
                      <a:prstGeom prst="rect">
                        <a:avLst/>
                      </a:prstGeom>
                    </p:spPr>
                  </p:pic>
                </p:oleObj>
              </mc:Fallback>
            </mc:AlternateContent>
          </a:graphicData>
        </a:graphic>
      </p:graphicFrame>
      <p:graphicFrame>
        <p:nvGraphicFramePr>
          <p:cNvPr id="14" name="对象 13"/>
          <p:cNvGraphicFramePr>
            <a:graphicFrameLocks noChangeAspect="1"/>
          </p:cNvGraphicFramePr>
          <p:nvPr/>
        </p:nvGraphicFramePr>
        <p:xfrm>
          <a:off x="1552635" y="4886217"/>
          <a:ext cx="769352" cy="272460"/>
        </p:xfrm>
        <a:graphic>
          <a:graphicData uri="http://schemas.openxmlformats.org/presentationml/2006/ole">
            <mc:AlternateContent xmlns:mc="http://schemas.openxmlformats.org/markup-compatibility/2006">
              <mc:Choice xmlns:v="urn:schemas-microsoft-com:vml" Requires="v">
                <p:oleObj name="Formula" r:id="rId7" imgW="504360" imgH="177840" progId="Equation.Ribbit">
                  <p:embed/>
                </p:oleObj>
              </mc:Choice>
              <mc:Fallback>
                <p:oleObj name="Formula" r:id="rId7" imgW="504360" imgH="177840" progId="Equation.Ribbit">
                  <p:embed/>
                  <p:pic>
                    <p:nvPicPr>
                      <p:cNvPr id="14" name="对象 13"/>
                      <p:cNvPicPr/>
                      <p:nvPr/>
                    </p:nvPicPr>
                    <p:blipFill>
                      <a:blip r:embed="rId6"/>
                      <a:stretch>
                        <a:fillRect/>
                      </a:stretch>
                    </p:blipFill>
                    <p:spPr>
                      <a:xfrm>
                        <a:off x="1552635" y="4886217"/>
                        <a:ext cx="769352" cy="272460"/>
                      </a:xfrm>
                      <a:prstGeom prst="rect">
                        <a:avLst/>
                      </a:prstGeom>
                    </p:spPr>
                  </p:pic>
                </p:oleObj>
              </mc:Fallback>
            </mc:AlternateContent>
          </a:graphicData>
        </a:graphic>
      </p:graphicFrame>
      <p:graphicFrame>
        <p:nvGraphicFramePr>
          <p:cNvPr id="15" name="对象 14"/>
          <p:cNvGraphicFramePr>
            <a:graphicFrameLocks noChangeAspect="1"/>
          </p:cNvGraphicFramePr>
          <p:nvPr/>
        </p:nvGraphicFramePr>
        <p:xfrm>
          <a:off x="5067300" y="4875213"/>
          <a:ext cx="239713" cy="282575"/>
        </p:xfrm>
        <a:graphic>
          <a:graphicData uri="http://schemas.openxmlformats.org/presentationml/2006/ole">
            <mc:AlternateContent xmlns:mc="http://schemas.openxmlformats.org/markup-compatibility/2006">
              <mc:Choice xmlns:v="urn:schemas-microsoft-com:vml" Requires="v">
                <p:oleObj name="Formula" r:id="rId8" imgW="138600" imgH="158760" progId="Equation.Ribbit">
                  <p:embed/>
                </p:oleObj>
              </mc:Choice>
              <mc:Fallback>
                <p:oleObj name="Formula" r:id="rId8" imgW="138600" imgH="158760" progId="Equation.Ribbit">
                  <p:embed/>
                  <p:pic>
                    <p:nvPicPr>
                      <p:cNvPr id="15" name="对象 14"/>
                      <p:cNvPicPr/>
                      <p:nvPr/>
                    </p:nvPicPr>
                    <p:blipFill>
                      <a:blip r:embed="rId9"/>
                      <a:stretch>
                        <a:fillRect/>
                      </a:stretch>
                    </p:blipFill>
                    <p:spPr>
                      <a:xfrm>
                        <a:off x="5067300" y="4875213"/>
                        <a:ext cx="239713" cy="282575"/>
                      </a:xfrm>
                      <a:prstGeom prst="rect">
                        <a:avLst/>
                      </a:prstGeom>
                    </p:spPr>
                  </p:pic>
                </p:oleObj>
              </mc:Fallback>
            </mc:AlternateContent>
          </a:graphicData>
        </a:graphic>
      </p:graphicFrame>
      <p:graphicFrame>
        <p:nvGraphicFramePr>
          <p:cNvPr id="16" name="对象 15"/>
          <p:cNvGraphicFramePr>
            <a:graphicFrameLocks noChangeAspect="1"/>
          </p:cNvGraphicFramePr>
          <p:nvPr/>
        </p:nvGraphicFramePr>
        <p:xfrm>
          <a:off x="1798638" y="5180281"/>
          <a:ext cx="193675" cy="238125"/>
        </p:xfrm>
        <a:graphic>
          <a:graphicData uri="http://schemas.openxmlformats.org/presentationml/2006/ole">
            <mc:AlternateContent xmlns:mc="http://schemas.openxmlformats.org/markup-compatibility/2006">
              <mc:Choice xmlns:v="urn:schemas-microsoft-com:vml" Requires="v">
                <p:oleObj name="Formula" r:id="rId10" imgW="127080" imgH="155160" progId="Equation.Ribbit">
                  <p:embed/>
                </p:oleObj>
              </mc:Choice>
              <mc:Fallback>
                <p:oleObj name="Formula" r:id="rId10" imgW="127080" imgH="155160" progId="Equation.Ribbit">
                  <p:embed/>
                  <p:pic>
                    <p:nvPicPr>
                      <p:cNvPr id="16" name="对象 15"/>
                      <p:cNvPicPr/>
                      <p:nvPr/>
                    </p:nvPicPr>
                    <p:blipFill>
                      <a:blip r:embed="rId11"/>
                      <a:stretch>
                        <a:fillRect/>
                      </a:stretch>
                    </p:blipFill>
                    <p:spPr>
                      <a:xfrm>
                        <a:off x="1798638" y="5180281"/>
                        <a:ext cx="193675" cy="238125"/>
                      </a:xfrm>
                      <a:prstGeom prst="rect">
                        <a:avLst/>
                      </a:prstGeom>
                    </p:spPr>
                  </p:pic>
                </p:oleObj>
              </mc:Fallback>
            </mc:AlternateContent>
          </a:graphicData>
        </a:graphic>
      </p:graphicFrame>
      <p:graphicFrame>
        <p:nvGraphicFramePr>
          <p:cNvPr id="17" name="对象 16"/>
          <p:cNvGraphicFramePr>
            <a:graphicFrameLocks noChangeAspect="1"/>
          </p:cNvGraphicFramePr>
          <p:nvPr/>
        </p:nvGraphicFramePr>
        <p:xfrm>
          <a:off x="3167062" y="5157788"/>
          <a:ext cx="239713" cy="282575"/>
        </p:xfrm>
        <a:graphic>
          <a:graphicData uri="http://schemas.openxmlformats.org/presentationml/2006/ole">
            <mc:AlternateContent xmlns:mc="http://schemas.openxmlformats.org/markup-compatibility/2006">
              <mc:Choice xmlns:v="urn:schemas-microsoft-com:vml" Requires="v">
                <p:oleObj name="Formula" r:id="rId12" imgW="138600" imgH="158760" progId="Equation.Ribbit">
                  <p:embed/>
                </p:oleObj>
              </mc:Choice>
              <mc:Fallback>
                <p:oleObj name="Formula" r:id="rId12" imgW="138600" imgH="158760" progId="Equation.Ribbit">
                  <p:embed/>
                  <p:pic>
                    <p:nvPicPr>
                      <p:cNvPr id="17" name="对象 16"/>
                      <p:cNvPicPr/>
                      <p:nvPr/>
                    </p:nvPicPr>
                    <p:blipFill>
                      <a:blip r:embed="rId9"/>
                      <a:stretch>
                        <a:fillRect/>
                      </a:stretch>
                    </p:blipFill>
                    <p:spPr>
                      <a:xfrm>
                        <a:off x="3167062" y="5157788"/>
                        <a:ext cx="239713" cy="282575"/>
                      </a:xfrm>
                      <a:prstGeom prst="rect">
                        <a:avLst/>
                      </a:prstGeom>
                    </p:spPr>
                  </p:pic>
                </p:oleObj>
              </mc:Fallback>
            </mc:AlternateContent>
          </a:graphicData>
        </a:graphic>
      </p:graphicFrame>
      <p:pic>
        <p:nvPicPr>
          <p:cNvPr id="3" name="图片 2"/>
          <p:cNvPicPr>
            <a:picLocks noChangeAspect="1"/>
          </p:cNvPicPr>
          <p:nvPr/>
        </p:nvPicPr>
        <p:blipFill>
          <a:blip r:embed="rId13"/>
          <a:stretch>
            <a:fillRect/>
          </a:stretch>
        </p:blipFill>
        <p:spPr>
          <a:xfrm>
            <a:off x="3225003" y="1869211"/>
            <a:ext cx="2867843" cy="2563500"/>
          </a:xfrm>
          <a:prstGeom prst="rect">
            <a:avLst/>
          </a:prstGeom>
        </p:spPr>
      </p:pic>
    </p:spTree>
    <p:extLst>
      <p:ext uri="{BB962C8B-B14F-4D97-AF65-F5344CB8AC3E}">
        <p14:creationId xmlns:p14="http://schemas.microsoft.com/office/powerpoint/2010/main" val="85560568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t>极大似然估计</a:t>
            </a:r>
            <a:endParaRPr lang="zh-CN" altLang="en-US" dirty="0">
              <a:latin typeface="+mj-ea"/>
              <a:ea typeface="+mj-ea"/>
            </a:endParaRPr>
          </a:p>
        </p:txBody>
      </p:sp>
      <p:sp>
        <p:nvSpPr>
          <p:cNvPr id="2" name="内容占位符 1"/>
          <p:cNvSpPr>
            <a:spLocks noGrp="1"/>
          </p:cNvSpPr>
          <p:nvPr>
            <p:ph sz="quarter" idx="14"/>
          </p:nvPr>
        </p:nvSpPr>
        <p:spPr>
          <a:xfrm>
            <a:off x="173851" y="1040892"/>
            <a:ext cx="8970149" cy="5093208"/>
          </a:xfrm>
        </p:spPr>
        <p:txBody>
          <a:bodyPr>
            <a:normAutofit/>
          </a:bodyPr>
          <a:lstStyle/>
          <a:p>
            <a:r>
              <a:rPr lang="zh-CN" altLang="en-US" dirty="0"/>
              <a:t>估计类条件概率的常用策略：先假定其具有某种确定的概率分布形式，再基于训练样本对概率分布参数估计。</a:t>
            </a:r>
            <a:endParaRPr lang="en-US" altLang="zh-CN" dirty="0"/>
          </a:p>
          <a:p>
            <a:pPr lvl="1"/>
            <a:endParaRPr lang="zh-CN" altLang="en-US" dirty="0"/>
          </a:p>
          <a:p>
            <a:r>
              <a:rPr lang="zh-CN" altLang="en-US" dirty="0"/>
              <a:t>记关于类别   的类条件概率为           ，</a:t>
            </a:r>
          </a:p>
          <a:p>
            <a:pPr lvl="1"/>
            <a:r>
              <a:rPr lang="zh-CN" altLang="en-US" dirty="0"/>
              <a:t>假设           具有确定的形式被参数     唯一确定，我们的任务就是利用训练集    估计参数        </a:t>
            </a:r>
            <a:endParaRPr lang="en-US" altLang="zh-CN" dirty="0"/>
          </a:p>
          <a:p>
            <a:endParaRPr lang="en-US" altLang="zh-CN" dirty="0"/>
          </a:p>
          <a:p>
            <a:r>
              <a:rPr lang="zh-CN" altLang="en-US" dirty="0"/>
              <a:t>概率模型的训练过程就是参数估计过程，统计学界的两个学派提供了不同的方案：</a:t>
            </a:r>
            <a:endParaRPr lang="en-US" altLang="zh-CN" dirty="0"/>
          </a:p>
          <a:p>
            <a:pPr lvl="1"/>
            <a:r>
              <a:rPr lang="zh-CN" altLang="en-US" dirty="0"/>
              <a:t>频率主义学派</a:t>
            </a:r>
            <a:r>
              <a:rPr lang="en-US" altLang="zh-CN" dirty="0"/>
              <a:t> (Frequentist)</a:t>
            </a:r>
            <a:r>
              <a:rPr lang="zh-CN" altLang="en-US" dirty="0"/>
              <a:t>认为参数虽然未知，但却存在客观值，因此可通过优化似然函数等准则来确定参数值。</a:t>
            </a:r>
            <a:endParaRPr lang="en-US" altLang="zh-CN" dirty="0"/>
          </a:p>
          <a:p>
            <a:pPr lvl="1"/>
            <a:r>
              <a:rPr lang="zh-CN" altLang="en-US" dirty="0"/>
              <a:t>贝叶斯学派</a:t>
            </a:r>
            <a:r>
              <a:rPr lang="en-US" altLang="zh-CN" dirty="0"/>
              <a:t> (Bayesian)</a:t>
            </a:r>
            <a:r>
              <a:rPr lang="zh-CN" altLang="en-US" dirty="0"/>
              <a:t>认为参数是未观察到的随机变量、其本身也可由分布，因此可假定参数服从一个先验分布，然后基于观测到的数据计算参数的后验分布。</a:t>
            </a:r>
            <a:endParaRPr lang="en-US" altLang="zh-CN" dirty="0"/>
          </a:p>
          <a:p>
            <a:endParaRPr lang="en-US" altLang="zh-CN" dirty="0"/>
          </a:p>
          <a:p>
            <a:endParaRPr lang="en-US" altLang="zh-CN" dirty="0"/>
          </a:p>
        </p:txBody>
      </p:sp>
      <p:graphicFrame>
        <p:nvGraphicFramePr>
          <p:cNvPr id="11" name="对象 10"/>
          <p:cNvGraphicFramePr>
            <a:graphicFrameLocks noChangeAspect="1"/>
          </p:cNvGraphicFramePr>
          <p:nvPr>
            <p:extLst>
              <p:ext uri="{D42A27DB-BD31-4B8C-83A1-F6EECF244321}">
                <p14:modId xmlns:p14="http://schemas.microsoft.com/office/powerpoint/2010/main" val="2645076204"/>
              </p:ext>
            </p:extLst>
          </p:nvPr>
        </p:nvGraphicFramePr>
        <p:xfrm>
          <a:off x="2092325" y="2209638"/>
          <a:ext cx="188384" cy="314686"/>
        </p:xfrm>
        <a:graphic>
          <a:graphicData uri="http://schemas.openxmlformats.org/presentationml/2006/ole">
            <mc:AlternateContent xmlns:mc="http://schemas.openxmlformats.org/markup-compatibility/2006">
              <mc:Choice xmlns:v="urn:schemas-microsoft-com:vml" Requires="v">
                <p:oleObj name="Formula" r:id="rId2" imgW="71280" imgH="119520" progId="Equation.Ribbit">
                  <p:embed/>
                </p:oleObj>
              </mc:Choice>
              <mc:Fallback>
                <p:oleObj name="Formula" r:id="rId2" imgW="71280" imgH="119520" progId="Equation.Ribbit">
                  <p:embed/>
                  <p:pic>
                    <p:nvPicPr>
                      <p:cNvPr id="0" name=""/>
                      <p:cNvPicPr/>
                      <p:nvPr/>
                    </p:nvPicPr>
                    <p:blipFill>
                      <a:blip r:embed="rId3"/>
                      <a:stretch>
                        <a:fillRect/>
                      </a:stretch>
                    </p:blipFill>
                    <p:spPr>
                      <a:xfrm>
                        <a:off x="2092325" y="2209638"/>
                        <a:ext cx="188384" cy="314686"/>
                      </a:xfrm>
                      <a:prstGeom prst="rect">
                        <a:avLst/>
                      </a:prstGeom>
                    </p:spPr>
                  </p:pic>
                </p:oleObj>
              </mc:Fallback>
            </mc:AlternateContent>
          </a:graphicData>
        </a:graphic>
      </p:graphicFrame>
      <p:graphicFrame>
        <p:nvGraphicFramePr>
          <p:cNvPr id="13" name="对象 12"/>
          <p:cNvGraphicFramePr>
            <a:graphicFrameLocks noChangeAspect="1"/>
          </p:cNvGraphicFramePr>
          <p:nvPr>
            <p:extLst>
              <p:ext uri="{D42A27DB-BD31-4B8C-83A1-F6EECF244321}">
                <p14:modId xmlns:p14="http://schemas.microsoft.com/office/powerpoint/2010/main" val="3216509200"/>
              </p:ext>
            </p:extLst>
          </p:nvPr>
        </p:nvGraphicFramePr>
        <p:xfrm>
          <a:off x="4341572" y="2184557"/>
          <a:ext cx="878128" cy="310982"/>
        </p:xfrm>
        <a:graphic>
          <a:graphicData uri="http://schemas.openxmlformats.org/presentationml/2006/ole">
            <mc:AlternateContent xmlns:mc="http://schemas.openxmlformats.org/markup-compatibility/2006">
              <mc:Choice xmlns:v="urn:schemas-microsoft-com:vml" Requires="v">
                <p:oleObj name="Formula" r:id="rId4" imgW="504360" imgH="177840" progId="Equation.Ribbit">
                  <p:embed/>
                </p:oleObj>
              </mc:Choice>
              <mc:Fallback>
                <p:oleObj name="Formula" r:id="rId4" imgW="504360" imgH="177840" progId="Equation.Ribbit">
                  <p:embed/>
                  <p:pic>
                    <p:nvPicPr>
                      <p:cNvPr id="0" name=""/>
                      <p:cNvPicPr/>
                      <p:nvPr/>
                    </p:nvPicPr>
                    <p:blipFill>
                      <a:blip r:embed="rId5"/>
                      <a:stretch>
                        <a:fillRect/>
                      </a:stretch>
                    </p:blipFill>
                    <p:spPr>
                      <a:xfrm>
                        <a:off x="4341572" y="2184557"/>
                        <a:ext cx="878128" cy="310982"/>
                      </a:xfrm>
                      <a:prstGeom prst="rect">
                        <a:avLst/>
                      </a:prstGeom>
                    </p:spPr>
                  </p:pic>
                </p:oleObj>
              </mc:Fallback>
            </mc:AlternateContent>
          </a:graphicData>
        </a:graphic>
      </p:graphicFrame>
      <p:graphicFrame>
        <p:nvGraphicFramePr>
          <p:cNvPr id="14" name="对象 13"/>
          <p:cNvGraphicFramePr>
            <a:graphicFrameLocks noChangeAspect="1"/>
          </p:cNvGraphicFramePr>
          <p:nvPr>
            <p:extLst>
              <p:ext uri="{D42A27DB-BD31-4B8C-83A1-F6EECF244321}">
                <p14:modId xmlns:p14="http://schemas.microsoft.com/office/powerpoint/2010/main" val="590292834"/>
              </p:ext>
            </p:extLst>
          </p:nvPr>
        </p:nvGraphicFramePr>
        <p:xfrm>
          <a:off x="1552635" y="2536717"/>
          <a:ext cx="769352" cy="272460"/>
        </p:xfrm>
        <a:graphic>
          <a:graphicData uri="http://schemas.openxmlformats.org/presentationml/2006/ole">
            <mc:AlternateContent xmlns:mc="http://schemas.openxmlformats.org/markup-compatibility/2006">
              <mc:Choice xmlns:v="urn:schemas-microsoft-com:vml" Requires="v">
                <p:oleObj name="Formula" r:id="rId6" imgW="504360" imgH="177840" progId="Equation.Ribbit">
                  <p:embed/>
                </p:oleObj>
              </mc:Choice>
              <mc:Fallback>
                <p:oleObj name="Formula" r:id="rId6" imgW="504360" imgH="177840" progId="Equation.Ribbit">
                  <p:embed/>
                  <p:pic>
                    <p:nvPicPr>
                      <p:cNvPr id="0" name=""/>
                      <p:cNvPicPr/>
                      <p:nvPr/>
                    </p:nvPicPr>
                    <p:blipFill>
                      <a:blip r:embed="rId5"/>
                      <a:stretch>
                        <a:fillRect/>
                      </a:stretch>
                    </p:blipFill>
                    <p:spPr>
                      <a:xfrm>
                        <a:off x="1552635" y="2536717"/>
                        <a:ext cx="769352" cy="272460"/>
                      </a:xfrm>
                      <a:prstGeom prst="rect">
                        <a:avLst/>
                      </a:prstGeom>
                    </p:spPr>
                  </p:pic>
                </p:oleObj>
              </mc:Fallback>
            </mc:AlternateContent>
          </a:graphicData>
        </a:graphic>
      </p:graphicFrame>
      <p:graphicFrame>
        <p:nvGraphicFramePr>
          <p:cNvPr id="15" name="对象 14"/>
          <p:cNvGraphicFramePr>
            <a:graphicFrameLocks noChangeAspect="1"/>
          </p:cNvGraphicFramePr>
          <p:nvPr>
            <p:extLst>
              <p:ext uri="{D42A27DB-BD31-4B8C-83A1-F6EECF244321}">
                <p14:modId xmlns:p14="http://schemas.microsoft.com/office/powerpoint/2010/main" val="3605874315"/>
              </p:ext>
            </p:extLst>
          </p:nvPr>
        </p:nvGraphicFramePr>
        <p:xfrm>
          <a:off x="5067300" y="2525713"/>
          <a:ext cx="239713" cy="282575"/>
        </p:xfrm>
        <a:graphic>
          <a:graphicData uri="http://schemas.openxmlformats.org/presentationml/2006/ole">
            <mc:AlternateContent xmlns:mc="http://schemas.openxmlformats.org/markup-compatibility/2006">
              <mc:Choice xmlns:v="urn:schemas-microsoft-com:vml" Requires="v">
                <p:oleObj name="Formula" r:id="rId7" imgW="138600" imgH="158760" progId="Equation.Ribbit">
                  <p:embed/>
                </p:oleObj>
              </mc:Choice>
              <mc:Fallback>
                <p:oleObj name="Formula" r:id="rId7" imgW="138600" imgH="158760" progId="Equation.Ribbit">
                  <p:embed/>
                  <p:pic>
                    <p:nvPicPr>
                      <p:cNvPr id="0" name=""/>
                      <p:cNvPicPr/>
                      <p:nvPr/>
                    </p:nvPicPr>
                    <p:blipFill>
                      <a:blip r:embed="rId8"/>
                      <a:stretch>
                        <a:fillRect/>
                      </a:stretch>
                    </p:blipFill>
                    <p:spPr>
                      <a:xfrm>
                        <a:off x="5067300" y="2525713"/>
                        <a:ext cx="239713" cy="282575"/>
                      </a:xfrm>
                      <a:prstGeom prst="rect">
                        <a:avLst/>
                      </a:prstGeom>
                    </p:spPr>
                  </p:pic>
                </p:oleObj>
              </mc:Fallback>
            </mc:AlternateContent>
          </a:graphicData>
        </a:graphic>
      </p:graphicFrame>
      <p:graphicFrame>
        <p:nvGraphicFramePr>
          <p:cNvPr id="16" name="对象 15"/>
          <p:cNvGraphicFramePr>
            <a:graphicFrameLocks noChangeAspect="1"/>
          </p:cNvGraphicFramePr>
          <p:nvPr>
            <p:extLst>
              <p:ext uri="{D42A27DB-BD31-4B8C-83A1-F6EECF244321}">
                <p14:modId xmlns:p14="http://schemas.microsoft.com/office/powerpoint/2010/main" val="3096680884"/>
              </p:ext>
            </p:extLst>
          </p:nvPr>
        </p:nvGraphicFramePr>
        <p:xfrm>
          <a:off x="1798638" y="2830781"/>
          <a:ext cx="193675" cy="238125"/>
        </p:xfrm>
        <a:graphic>
          <a:graphicData uri="http://schemas.openxmlformats.org/presentationml/2006/ole">
            <mc:AlternateContent xmlns:mc="http://schemas.openxmlformats.org/markup-compatibility/2006">
              <mc:Choice xmlns:v="urn:schemas-microsoft-com:vml" Requires="v">
                <p:oleObj name="Formula" r:id="rId9" imgW="127080" imgH="155160" progId="Equation.Ribbit">
                  <p:embed/>
                </p:oleObj>
              </mc:Choice>
              <mc:Fallback>
                <p:oleObj name="Formula" r:id="rId9" imgW="127080" imgH="155160" progId="Equation.Ribbit">
                  <p:embed/>
                  <p:pic>
                    <p:nvPicPr>
                      <p:cNvPr id="0" name=""/>
                      <p:cNvPicPr/>
                      <p:nvPr/>
                    </p:nvPicPr>
                    <p:blipFill>
                      <a:blip r:embed="rId10"/>
                      <a:stretch>
                        <a:fillRect/>
                      </a:stretch>
                    </p:blipFill>
                    <p:spPr>
                      <a:xfrm>
                        <a:off x="1798638" y="2830781"/>
                        <a:ext cx="193675" cy="238125"/>
                      </a:xfrm>
                      <a:prstGeom prst="rect">
                        <a:avLst/>
                      </a:prstGeom>
                    </p:spPr>
                  </p:pic>
                </p:oleObj>
              </mc:Fallback>
            </mc:AlternateContent>
          </a:graphicData>
        </a:graphic>
      </p:graphicFrame>
      <p:graphicFrame>
        <p:nvGraphicFramePr>
          <p:cNvPr id="17" name="对象 16"/>
          <p:cNvGraphicFramePr>
            <a:graphicFrameLocks noChangeAspect="1"/>
          </p:cNvGraphicFramePr>
          <p:nvPr>
            <p:extLst>
              <p:ext uri="{D42A27DB-BD31-4B8C-83A1-F6EECF244321}">
                <p14:modId xmlns:p14="http://schemas.microsoft.com/office/powerpoint/2010/main" val="3123065179"/>
              </p:ext>
            </p:extLst>
          </p:nvPr>
        </p:nvGraphicFramePr>
        <p:xfrm>
          <a:off x="3167062" y="2808288"/>
          <a:ext cx="239713" cy="282575"/>
        </p:xfrm>
        <a:graphic>
          <a:graphicData uri="http://schemas.openxmlformats.org/presentationml/2006/ole">
            <mc:AlternateContent xmlns:mc="http://schemas.openxmlformats.org/markup-compatibility/2006">
              <mc:Choice xmlns:v="urn:schemas-microsoft-com:vml" Requires="v">
                <p:oleObj name="Formula" r:id="rId11" imgW="138600" imgH="158760" progId="Equation.Ribbit">
                  <p:embed/>
                </p:oleObj>
              </mc:Choice>
              <mc:Fallback>
                <p:oleObj name="Formula" r:id="rId11" imgW="138600" imgH="158760" progId="Equation.Ribbit">
                  <p:embed/>
                  <p:pic>
                    <p:nvPicPr>
                      <p:cNvPr id="0" name=""/>
                      <p:cNvPicPr/>
                      <p:nvPr/>
                    </p:nvPicPr>
                    <p:blipFill>
                      <a:blip r:embed="rId8"/>
                      <a:stretch>
                        <a:fillRect/>
                      </a:stretch>
                    </p:blipFill>
                    <p:spPr>
                      <a:xfrm>
                        <a:off x="3167062" y="2808288"/>
                        <a:ext cx="239713" cy="282575"/>
                      </a:xfrm>
                      <a:prstGeom prst="rect">
                        <a:avLst/>
                      </a:prstGeom>
                    </p:spPr>
                  </p:pic>
                </p:oleObj>
              </mc:Fallback>
            </mc:AlternateContent>
          </a:graphicData>
        </a:graphic>
      </p:graphicFrame>
    </p:spTree>
    <p:extLst>
      <p:ext uri="{BB962C8B-B14F-4D97-AF65-F5344CB8AC3E}">
        <p14:creationId xmlns:p14="http://schemas.microsoft.com/office/powerpoint/2010/main" val="39991418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t>极大似然估计</a:t>
            </a:r>
            <a:endParaRPr lang="zh-CN" altLang="en-US" dirty="0">
              <a:latin typeface="+mj-ea"/>
              <a:ea typeface="+mj-ea"/>
            </a:endParaRPr>
          </a:p>
        </p:txBody>
      </p:sp>
      <p:sp>
        <p:nvSpPr>
          <p:cNvPr id="2" name="内容占位符 1"/>
          <p:cNvSpPr>
            <a:spLocks noGrp="1"/>
          </p:cNvSpPr>
          <p:nvPr>
            <p:ph sz="quarter" idx="14"/>
          </p:nvPr>
        </p:nvSpPr>
        <p:spPr>
          <a:xfrm>
            <a:off x="173851" y="1040891"/>
            <a:ext cx="8970149" cy="5198067"/>
          </a:xfrm>
        </p:spPr>
        <p:txBody>
          <a:bodyPr>
            <a:normAutofit/>
          </a:bodyPr>
          <a:lstStyle/>
          <a:p>
            <a:r>
              <a:rPr lang="zh-CN" altLang="en-US" dirty="0"/>
              <a:t>令     表示训练集中第   类样本组合的集合，假设这些样本是独立同分布的，则参数    对于数据集     的似然是</a:t>
            </a:r>
            <a:endParaRPr lang="en-US" altLang="zh-CN" dirty="0"/>
          </a:p>
          <a:p>
            <a:endParaRPr lang="en-US" altLang="zh-CN" dirty="0"/>
          </a:p>
          <a:p>
            <a:endParaRPr lang="en-US" altLang="zh-CN" dirty="0"/>
          </a:p>
          <a:p>
            <a:pPr lvl="1"/>
            <a:r>
              <a:rPr lang="zh-CN" altLang="en-US" dirty="0"/>
              <a:t>对    进行极大似然估计，寻找能最大化似然                的参数值    。直观上看，极大似然估计是试图在    所有可能的取值中，找到一个使数据出现的“可能性”最大值。</a:t>
            </a:r>
          </a:p>
          <a:p>
            <a:endParaRPr lang="en-US" altLang="zh-CN" dirty="0"/>
          </a:p>
          <a:p>
            <a:endParaRPr lang="en-US" altLang="zh-CN" dirty="0"/>
          </a:p>
          <a:p>
            <a:endParaRPr lang="en-US" altLang="zh-CN" dirty="0"/>
          </a:p>
        </p:txBody>
      </p:sp>
      <p:pic>
        <p:nvPicPr>
          <p:cNvPr id="18" name="图片 17"/>
          <p:cNvPicPr>
            <a:picLocks noChangeAspect="1"/>
          </p:cNvPicPr>
          <p:nvPr/>
        </p:nvPicPr>
        <p:blipFill>
          <a:blip r:embed="rId2"/>
          <a:stretch>
            <a:fillRect/>
          </a:stretch>
        </p:blipFill>
        <p:spPr>
          <a:xfrm>
            <a:off x="5941729" y="2624349"/>
            <a:ext cx="1290557" cy="285570"/>
          </a:xfrm>
          <a:prstGeom prst="rect">
            <a:avLst/>
          </a:prstGeom>
        </p:spPr>
      </p:pic>
      <p:pic>
        <p:nvPicPr>
          <p:cNvPr id="20" name="图片 19"/>
          <p:cNvPicPr>
            <a:picLocks noChangeAspect="1"/>
          </p:cNvPicPr>
          <p:nvPr/>
        </p:nvPicPr>
        <p:blipFill>
          <a:blip r:embed="rId3"/>
          <a:stretch>
            <a:fillRect/>
          </a:stretch>
        </p:blipFill>
        <p:spPr>
          <a:xfrm>
            <a:off x="8343159" y="2609971"/>
            <a:ext cx="230644" cy="272929"/>
          </a:xfrm>
          <a:prstGeom prst="rect">
            <a:avLst/>
          </a:prstGeom>
        </p:spPr>
      </p:pic>
      <p:pic>
        <p:nvPicPr>
          <p:cNvPr id="21" name="图片 20"/>
          <p:cNvPicPr>
            <a:picLocks noChangeAspect="1"/>
          </p:cNvPicPr>
          <p:nvPr/>
        </p:nvPicPr>
        <p:blipFill>
          <a:blip r:embed="rId4"/>
          <a:stretch>
            <a:fillRect/>
          </a:stretch>
        </p:blipFill>
        <p:spPr>
          <a:xfrm>
            <a:off x="4830856" y="2891577"/>
            <a:ext cx="259533" cy="263056"/>
          </a:xfrm>
          <a:prstGeom prst="rect">
            <a:avLst/>
          </a:prstGeom>
        </p:spPr>
      </p:pic>
      <p:graphicFrame>
        <p:nvGraphicFramePr>
          <p:cNvPr id="19" name="对象 18"/>
          <p:cNvGraphicFramePr>
            <a:graphicFrameLocks noChangeAspect="1"/>
          </p:cNvGraphicFramePr>
          <p:nvPr>
            <p:extLst>
              <p:ext uri="{D42A27DB-BD31-4B8C-83A1-F6EECF244321}">
                <p14:modId xmlns:p14="http://schemas.microsoft.com/office/powerpoint/2010/main" val="473941897"/>
              </p:ext>
            </p:extLst>
          </p:nvPr>
        </p:nvGraphicFramePr>
        <p:xfrm>
          <a:off x="1020297" y="1147803"/>
          <a:ext cx="286433" cy="252334"/>
        </p:xfrm>
        <a:graphic>
          <a:graphicData uri="http://schemas.openxmlformats.org/presentationml/2006/ole">
            <mc:AlternateContent xmlns:mc="http://schemas.openxmlformats.org/markup-compatibility/2006">
              <mc:Choice xmlns:v="urn:schemas-microsoft-com:vml" Requires="v">
                <p:oleObj name="Formula" r:id="rId5" imgW="176760" imgH="156240" progId="Equation.Ribbit">
                  <p:embed/>
                </p:oleObj>
              </mc:Choice>
              <mc:Fallback>
                <p:oleObj name="Formula" r:id="rId5" imgW="176760" imgH="156240" progId="Equation.Ribbit">
                  <p:embed/>
                  <p:pic>
                    <p:nvPicPr>
                      <p:cNvPr id="0" name=""/>
                      <p:cNvPicPr/>
                      <p:nvPr/>
                    </p:nvPicPr>
                    <p:blipFill>
                      <a:blip r:embed="rId6"/>
                      <a:stretch>
                        <a:fillRect/>
                      </a:stretch>
                    </p:blipFill>
                    <p:spPr>
                      <a:xfrm>
                        <a:off x="1020297" y="1147803"/>
                        <a:ext cx="286433" cy="252334"/>
                      </a:xfrm>
                      <a:prstGeom prst="rect">
                        <a:avLst/>
                      </a:prstGeom>
                    </p:spPr>
                  </p:pic>
                </p:oleObj>
              </mc:Fallback>
            </mc:AlternateContent>
          </a:graphicData>
        </a:graphic>
      </p:graphicFrame>
      <p:graphicFrame>
        <p:nvGraphicFramePr>
          <p:cNvPr id="23" name="对象 22"/>
          <p:cNvGraphicFramePr>
            <a:graphicFrameLocks noChangeAspect="1"/>
          </p:cNvGraphicFramePr>
          <p:nvPr>
            <p:extLst>
              <p:ext uri="{D42A27DB-BD31-4B8C-83A1-F6EECF244321}">
                <p14:modId xmlns:p14="http://schemas.microsoft.com/office/powerpoint/2010/main" val="3535008135"/>
              </p:ext>
            </p:extLst>
          </p:nvPr>
        </p:nvGraphicFramePr>
        <p:xfrm>
          <a:off x="3443344" y="1147803"/>
          <a:ext cx="157218" cy="265076"/>
        </p:xfrm>
        <a:graphic>
          <a:graphicData uri="http://schemas.openxmlformats.org/presentationml/2006/ole">
            <mc:AlternateContent xmlns:mc="http://schemas.openxmlformats.org/markup-compatibility/2006">
              <mc:Choice xmlns:v="urn:schemas-microsoft-com:vml" Requires="v">
                <p:oleObj name="Formula" r:id="rId7" imgW="71280" imgH="119520" progId="Equation.Ribbit">
                  <p:embed/>
                </p:oleObj>
              </mc:Choice>
              <mc:Fallback>
                <p:oleObj name="Formula" r:id="rId7" imgW="71280" imgH="119520" progId="Equation.Ribbit">
                  <p:embed/>
                  <p:pic>
                    <p:nvPicPr>
                      <p:cNvPr id="0" name=""/>
                      <p:cNvPicPr/>
                      <p:nvPr/>
                    </p:nvPicPr>
                    <p:blipFill>
                      <a:blip r:embed="rId8"/>
                      <a:stretch>
                        <a:fillRect/>
                      </a:stretch>
                    </p:blipFill>
                    <p:spPr>
                      <a:xfrm>
                        <a:off x="3443344" y="1147803"/>
                        <a:ext cx="157218" cy="265076"/>
                      </a:xfrm>
                      <a:prstGeom prst="rect">
                        <a:avLst/>
                      </a:prstGeom>
                    </p:spPr>
                  </p:pic>
                </p:oleObj>
              </mc:Fallback>
            </mc:AlternateContent>
          </a:graphicData>
        </a:graphic>
      </p:graphicFrame>
      <p:graphicFrame>
        <p:nvGraphicFramePr>
          <p:cNvPr id="27" name="对象 26"/>
          <p:cNvGraphicFramePr>
            <a:graphicFrameLocks noChangeAspect="1"/>
          </p:cNvGraphicFramePr>
          <p:nvPr>
            <p:extLst>
              <p:ext uri="{D42A27DB-BD31-4B8C-83A1-F6EECF244321}">
                <p14:modId xmlns:p14="http://schemas.microsoft.com/office/powerpoint/2010/main" val="3690592739"/>
              </p:ext>
            </p:extLst>
          </p:nvPr>
        </p:nvGraphicFramePr>
        <p:xfrm>
          <a:off x="2541148" y="1412879"/>
          <a:ext cx="239713" cy="282575"/>
        </p:xfrm>
        <a:graphic>
          <a:graphicData uri="http://schemas.openxmlformats.org/presentationml/2006/ole">
            <mc:AlternateContent xmlns:mc="http://schemas.openxmlformats.org/markup-compatibility/2006">
              <mc:Choice xmlns:v="urn:schemas-microsoft-com:vml" Requires="v">
                <p:oleObj name="Formula" r:id="rId9" imgW="138600" imgH="158760" progId="Equation.Ribbit">
                  <p:embed/>
                </p:oleObj>
              </mc:Choice>
              <mc:Fallback>
                <p:oleObj name="Formula" r:id="rId9" imgW="138600" imgH="158760" progId="Equation.Ribbit">
                  <p:embed/>
                  <p:pic>
                    <p:nvPicPr>
                      <p:cNvPr id="0" name=""/>
                      <p:cNvPicPr/>
                      <p:nvPr/>
                    </p:nvPicPr>
                    <p:blipFill>
                      <a:blip r:embed="rId10"/>
                      <a:stretch>
                        <a:fillRect/>
                      </a:stretch>
                    </p:blipFill>
                    <p:spPr>
                      <a:xfrm>
                        <a:off x="2541148" y="1412879"/>
                        <a:ext cx="239713" cy="282575"/>
                      </a:xfrm>
                      <a:prstGeom prst="rect">
                        <a:avLst/>
                      </a:prstGeom>
                    </p:spPr>
                  </p:pic>
                </p:oleObj>
              </mc:Fallback>
            </mc:AlternateContent>
          </a:graphicData>
        </a:graphic>
      </p:graphicFrame>
      <p:graphicFrame>
        <p:nvGraphicFramePr>
          <p:cNvPr id="28" name="对象 27"/>
          <p:cNvGraphicFramePr>
            <a:graphicFrameLocks noChangeAspect="1"/>
          </p:cNvGraphicFramePr>
          <p:nvPr>
            <p:extLst>
              <p:ext uri="{D42A27DB-BD31-4B8C-83A1-F6EECF244321}">
                <p14:modId xmlns:p14="http://schemas.microsoft.com/office/powerpoint/2010/main" val="2718023523"/>
              </p:ext>
            </p:extLst>
          </p:nvPr>
        </p:nvGraphicFramePr>
        <p:xfrm>
          <a:off x="4347461" y="1419624"/>
          <a:ext cx="305447" cy="269084"/>
        </p:xfrm>
        <a:graphic>
          <a:graphicData uri="http://schemas.openxmlformats.org/presentationml/2006/ole">
            <mc:AlternateContent xmlns:mc="http://schemas.openxmlformats.org/markup-compatibility/2006">
              <mc:Choice xmlns:v="urn:schemas-microsoft-com:vml" Requires="v">
                <p:oleObj name="Formula" r:id="rId11" imgW="176760" imgH="156240" progId="Equation.Ribbit">
                  <p:embed/>
                </p:oleObj>
              </mc:Choice>
              <mc:Fallback>
                <p:oleObj name="Formula" r:id="rId11" imgW="176760" imgH="156240" progId="Equation.Ribbit">
                  <p:embed/>
                  <p:pic>
                    <p:nvPicPr>
                      <p:cNvPr id="0" name=""/>
                      <p:cNvPicPr/>
                      <p:nvPr/>
                    </p:nvPicPr>
                    <p:blipFill>
                      <a:blip r:embed="rId6"/>
                      <a:stretch>
                        <a:fillRect/>
                      </a:stretch>
                    </p:blipFill>
                    <p:spPr>
                      <a:xfrm>
                        <a:off x="4347461" y="1419624"/>
                        <a:ext cx="305447" cy="269084"/>
                      </a:xfrm>
                      <a:prstGeom prst="rect">
                        <a:avLst/>
                      </a:prstGeom>
                    </p:spPr>
                  </p:pic>
                </p:oleObj>
              </mc:Fallback>
            </mc:AlternateContent>
          </a:graphicData>
        </a:graphic>
      </p:graphicFrame>
      <p:grpSp>
        <p:nvGrpSpPr>
          <p:cNvPr id="5" name="组合 4"/>
          <p:cNvGrpSpPr/>
          <p:nvPr/>
        </p:nvGrpSpPr>
        <p:grpSpPr>
          <a:xfrm>
            <a:off x="2369179" y="1859147"/>
            <a:ext cx="4831219" cy="677009"/>
            <a:chOff x="2369179" y="1859147"/>
            <a:chExt cx="4831219" cy="677009"/>
          </a:xfrm>
        </p:grpSpPr>
        <p:graphicFrame>
          <p:nvGraphicFramePr>
            <p:cNvPr id="29" name="对象 28"/>
            <p:cNvGraphicFramePr>
              <a:graphicFrameLocks noChangeAspect="1"/>
            </p:cNvGraphicFramePr>
            <p:nvPr>
              <p:extLst>
                <p:ext uri="{D42A27DB-BD31-4B8C-83A1-F6EECF244321}">
                  <p14:modId xmlns:p14="http://schemas.microsoft.com/office/powerpoint/2010/main" val="3881883258"/>
                </p:ext>
              </p:extLst>
            </p:nvPr>
          </p:nvGraphicFramePr>
          <p:xfrm>
            <a:off x="2369179" y="1859147"/>
            <a:ext cx="3269622" cy="677009"/>
          </p:xfrm>
          <a:graphic>
            <a:graphicData uri="http://schemas.openxmlformats.org/presentationml/2006/ole">
              <mc:AlternateContent xmlns:mc="http://schemas.openxmlformats.org/markup-compatibility/2006">
                <mc:Choice xmlns:v="urn:schemas-microsoft-com:vml" Requires="v">
                  <p:oleObj name="Formula" r:id="rId12" imgW="1742760" imgH="362160" progId="Equation.Ribbit">
                    <p:embed/>
                  </p:oleObj>
                </mc:Choice>
                <mc:Fallback>
                  <p:oleObj name="Formula" r:id="rId12" imgW="1742760" imgH="362160" progId="Equation.Ribbit">
                    <p:embed/>
                    <p:pic>
                      <p:nvPicPr>
                        <p:cNvPr id="0" name=""/>
                        <p:cNvPicPr/>
                        <p:nvPr/>
                      </p:nvPicPr>
                      <p:blipFill>
                        <a:blip r:embed="rId13"/>
                        <a:stretch>
                          <a:fillRect/>
                        </a:stretch>
                      </p:blipFill>
                      <p:spPr>
                        <a:xfrm>
                          <a:off x="2369179" y="1859147"/>
                          <a:ext cx="3269622" cy="677009"/>
                        </a:xfrm>
                        <a:prstGeom prst="rect">
                          <a:avLst/>
                        </a:prstGeom>
                      </p:spPr>
                    </p:pic>
                  </p:oleObj>
                </mc:Fallback>
              </mc:AlternateContent>
            </a:graphicData>
          </a:graphic>
        </p:graphicFrame>
        <p:pic>
          <p:nvPicPr>
            <p:cNvPr id="3" name="图片 2"/>
            <p:cNvPicPr>
              <a:picLocks noChangeAspect="1"/>
            </p:cNvPicPr>
            <p:nvPr/>
          </p:nvPicPr>
          <p:blipFill>
            <a:blip r:embed="rId14"/>
            <a:stretch>
              <a:fillRect/>
            </a:stretch>
          </p:blipFill>
          <p:spPr>
            <a:xfrm>
              <a:off x="6694304" y="1905000"/>
              <a:ext cx="506094" cy="314392"/>
            </a:xfrm>
            <a:prstGeom prst="rect">
              <a:avLst/>
            </a:prstGeom>
          </p:spPr>
        </p:pic>
      </p:grpSp>
      <p:graphicFrame>
        <p:nvGraphicFramePr>
          <p:cNvPr id="30" name="对象 29"/>
          <p:cNvGraphicFramePr>
            <a:graphicFrameLocks noChangeAspect="1"/>
          </p:cNvGraphicFramePr>
          <p:nvPr>
            <p:extLst>
              <p:ext uri="{D42A27DB-BD31-4B8C-83A1-F6EECF244321}">
                <p14:modId xmlns:p14="http://schemas.microsoft.com/office/powerpoint/2010/main" val="82462207"/>
              </p:ext>
            </p:extLst>
          </p:nvPr>
        </p:nvGraphicFramePr>
        <p:xfrm>
          <a:off x="1306730" y="2633026"/>
          <a:ext cx="219333" cy="258551"/>
        </p:xfrm>
        <a:graphic>
          <a:graphicData uri="http://schemas.openxmlformats.org/presentationml/2006/ole">
            <mc:AlternateContent xmlns:mc="http://schemas.openxmlformats.org/markup-compatibility/2006">
              <mc:Choice xmlns:v="urn:schemas-microsoft-com:vml" Requires="v">
                <p:oleObj name="Formula" r:id="rId15" imgW="138600" imgH="158760" progId="Equation.Ribbit">
                  <p:embed/>
                </p:oleObj>
              </mc:Choice>
              <mc:Fallback>
                <p:oleObj name="Formula" r:id="rId15" imgW="138600" imgH="158760" progId="Equation.Ribbit">
                  <p:embed/>
                  <p:pic>
                    <p:nvPicPr>
                      <p:cNvPr id="0" name=""/>
                      <p:cNvPicPr/>
                      <p:nvPr/>
                    </p:nvPicPr>
                    <p:blipFill>
                      <a:blip r:embed="rId10"/>
                      <a:stretch>
                        <a:fillRect/>
                      </a:stretch>
                    </p:blipFill>
                    <p:spPr>
                      <a:xfrm>
                        <a:off x="1306730" y="2633026"/>
                        <a:ext cx="219333" cy="258551"/>
                      </a:xfrm>
                      <a:prstGeom prst="rect">
                        <a:avLst/>
                      </a:prstGeom>
                    </p:spPr>
                  </p:pic>
                </p:oleObj>
              </mc:Fallback>
            </mc:AlternateContent>
          </a:graphicData>
        </a:graphic>
      </p:graphicFrame>
    </p:spTree>
    <p:extLst>
      <p:ext uri="{BB962C8B-B14F-4D97-AF65-F5344CB8AC3E}">
        <p14:creationId xmlns:p14="http://schemas.microsoft.com/office/powerpoint/2010/main" val="17437580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t>极大似然估计</a:t>
            </a:r>
            <a:endParaRPr lang="zh-CN" altLang="en-US" dirty="0">
              <a:latin typeface="+mj-ea"/>
              <a:ea typeface="+mj-ea"/>
            </a:endParaRPr>
          </a:p>
        </p:txBody>
      </p:sp>
      <p:sp>
        <p:nvSpPr>
          <p:cNvPr id="2" name="内容占位符 1"/>
          <p:cNvSpPr>
            <a:spLocks noGrp="1"/>
          </p:cNvSpPr>
          <p:nvPr>
            <p:ph sz="quarter" idx="14"/>
          </p:nvPr>
        </p:nvSpPr>
        <p:spPr>
          <a:xfrm>
            <a:off x="173851" y="1040891"/>
            <a:ext cx="8970149" cy="5198067"/>
          </a:xfrm>
        </p:spPr>
        <p:txBody>
          <a:bodyPr>
            <a:normAutofit/>
          </a:bodyPr>
          <a:lstStyle/>
          <a:p>
            <a:r>
              <a:rPr lang="zh-CN" altLang="en-US" dirty="0"/>
              <a:t>令     表示训练集中第   类样本组合的集合，假设这些样本是独立同分布的，则参数    对于数据集     的似然是</a:t>
            </a:r>
            <a:endParaRPr lang="en-US" altLang="zh-CN" dirty="0"/>
          </a:p>
          <a:p>
            <a:endParaRPr lang="en-US" altLang="zh-CN" dirty="0"/>
          </a:p>
          <a:p>
            <a:endParaRPr lang="en-US" altLang="zh-CN" dirty="0"/>
          </a:p>
          <a:p>
            <a:pPr lvl="1"/>
            <a:r>
              <a:rPr lang="zh-CN" altLang="en-US" dirty="0"/>
              <a:t>对    进行极大似然估计，寻找能最大化似然                的参数值    。直观上看，极大似然估计是试图在    所有可能的取值中，找到一个使数据出现的“可能性”最大值。</a:t>
            </a:r>
          </a:p>
          <a:p>
            <a:r>
              <a:rPr lang="zh-CN" altLang="en-US" dirty="0"/>
              <a:t>式</a:t>
            </a:r>
            <a:r>
              <a:rPr lang="en-US" altLang="zh-CN" dirty="0"/>
              <a:t> </a:t>
            </a:r>
            <a:r>
              <a:rPr lang="en-US" altLang="zh-CN" dirty="0">
                <a:latin typeface="+mn-ea"/>
                <a:ea typeface="+mn-ea"/>
              </a:rPr>
              <a:t>(7.9)</a:t>
            </a:r>
            <a:r>
              <a:rPr lang="zh-CN" altLang="en-US" dirty="0"/>
              <a:t>的连乘操作易造成下溢，通常使用对数似然</a:t>
            </a:r>
            <a:r>
              <a:rPr lang="en-US" altLang="zh-CN" dirty="0"/>
              <a:t>(log-likelihood)</a:t>
            </a:r>
          </a:p>
          <a:p>
            <a:endParaRPr lang="en-US" altLang="zh-CN" dirty="0"/>
          </a:p>
          <a:p>
            <a:endParaRPr lang="en-US" altLang="zh-CN" dirty="0"/>
          </a:p>
          <a:p>
            <a:endParaRPr lang="en-US" altLang="zh-CN" dirty="0"/>
          </a:p>
          <a:p>
            <a:pPr marL="0" indent="0">
              <a:buNone/>
            </a:pPr>
            <a:endParaRPr lang="en-US" altLang="zh-CN" dirty="0"/>
          </a:p>
          <a:p>
            <a:r>
              <a:rPr lang="zh-CN" altLang="en-US" dirty="0"/>
              <a:t>此时参数     的极大似然估计    为            </a:t>
            </a:r>
          </a:p>
          <a:p>
            <a:endParaRPr lang="en-US" altLang="zh-CN" dirty="0"/>
          </a:p>
          <a:p>
            <a:endParaRPr lang="en-US" altLang="zh-CN" dirty="0"/>
          </a:p>
          <a:p>
            <a:endParaRPr lang="en-US" altLang="zh-CN" dirty="0"/>
          </a:p>
        </p:txBody>
      </p:sp>
      <p:pic>
        <p:nvPicPr>
          <p:cNvPr id="18" name="图片 17"/>
          <p:cNvPicPr>
            <a:picLocks noChangeAspect="1"/>
          </p:cNvPicPr>
          <p:nvPr/>
        </p:nvPicPr>
        <p:blipFill>
          <a:blip r:embed="rId2"/>
          <a:stretch>
            <a:fillRect/>
          </a:stretch>
        </p:blipFill>
        <p:spPr>
          <a:xfrm>
            <a:off x="5941729" y="2624349"/>
            <a:ext cx="1290557" cy="285570"/>
          </a:xfrm>
          <a:prstGeom prst="rect">
            <a:avLst/>
          </a:prstGeom>
        </p:spPr>
      </p:pic>
      <p:pic>
        <p:nvPicPr>
          <p:cNvPr id="20" name="图片 19"/>
          <p:cNvPicPr>
            <a:picLocks noChangeAspect="1"/>
          </p:cNvPicPr>
          <p:nvPr/>
        </p:nvPicPr>
        <p:blipFill>
          <a:blip r:embed="rId3"/>
          <a:stretch>
            <a:fillRect/>
          </a:stretch>
        </p:blipFill>
        <p:spPr>
          <a:xfrm>
            <a:off x="8343159" y="2609971"/>
            <a:ext cx="230644" cy="272929"/>
          </a:xfrm>
          <a:prstGeom prst="rect">
            <a:avLst/>
          </a:prstGeom>
        </p:spPr>
      </p:pic>
      <p:pic>
        <p:nvPicPr>
          <p:cNvPr id="21" name="图片 20"/>
          <p:cNvPicPr>
            <a:picLocks noChangeAspect="1"/>
          </p:cNvPicPr>
          <p:nvPr/>
        </p:nvPicPr>
        <p:blipFill>
          <a:blip r:embed="rId4"/>
          <a:stretch>
            <a:fillRect/>
          </a:stretch>
        </p:blipFill>
        <p:spPr>
          <a:xfrm>
            <a:off x="4830856" y="2891577"/>
            <a:ext cx="259533" cy="263056"/>
          </a:xfrm>
          <a:prstGeom prst="rect">
            <a:avLst/>
          </a:prstGeom>
        </p:spPr>
      </p:pic>
      <p:graphicFrame>
        <p:nvGraphicFramePr>
          <p:cNvPr id="19" name="对象 18"/>
          <p:cNvGraphicFramePr>
            <a:graphicFrameLocks noChangeAspect="1"/>
          </p:cNvGraphicFramePr>
          <p:nvPr/>
        </p:nvGraphicFramePr>
        <p:xfrm>
          <a:off x="1020297" y="1147803"/>
          <a:ext cx="286433" cy="252334"/>
        </p:xfrm>
        <a:graphic>
          <a:graphicData uri="http://schemas.openxmlformats.org/presentationml/2006/ole">
            <mc:AlternateContent xmlns:mc="http://schemas.openxmlformats.org/markup-compatibility/2006">
              <mc:Choice xmlns:v="urn:schemas-microsoft-com:vml" Requires="v">
                <p:oleObj name="Formula" r:id="rId5" imgW="176760" imgH="156240" progId="Equation.Ribbit">
                  <p:embed/>
                </p:oleObj>
              </mc:Choice>
              <mc:Fallback>
                <p:oleObj name="Formula" r:id="rId5" imgW="176760" imgH="156240" progId="Equation.Ribbit">
                  <p:embed/>
                  <p:pic>
                    <p:nvPicPr>
                      <p:cNvPr id="0" name=""/>
                      <p:cNvPicPr/>
                      <p:nvPr/>
                    </p:nvPicPr>
                    <p:blipFill>
                      <a:blip r:embed="rId6"/>
                      <a:stretch>
                        <a:fillRect/>
                      </a:stretch>
                    </p:blipFill>
                    <p:spPr>
                      <a:xfrm>
                        <a:off x="1020297" y="1147803"/>
                        <a:ext cx="286433" cy="252334"/>
                      </a:xfrm>
                      <a:prstGeom prst="rect">
                        <a:avLst/>
                      </a:prstGeom>
                    </p:spPr>
                  </p:pic>
                </p:oleObj>
              </mc:Fallback>
            </mc:AlternateContent>
          </a:graphicData>
        </a:graphic>
      </p:graphicFrame>
      <p:graphicFrame>
        <p:nvGraphicFramePr>
          <p:cNvPr id="23" name="对象 22"/>
          <p:cNvGraphicFramePr>
            <a:graphicFrameLocks noChangeAspect="1"/>
          </p:cNvGraphicFramePr>
          <p:nvPr/>
        </p:nvGraphicFramePr>
        <p:xfrm>
          <a:off x="3443344" y="1147803"/>
          <a:ext cx="157218" cy="265076"/>
        </p:xfrm>
        <a:graphic>
          <a:graphicData uri="http://schemas.openxmlformats.org/presentationml/2006/ole">
            <mc:AlternateContent xmlns:mc="http://schemas.openxmlformats.org/markup-compatibility/2006">
              <mc:Choice xmlns:v="urn:schemas-microsoft-com:vml" Requires="v">
                <p:oleObj name="Formula" r:id="rId7" imgW="71280" imgH="119520" progId="Equation.Ribbit">
                  <p:embed/>
                </p:oleObj>
              </mc:Choice>
              <mc:Fallback>
                <p:oleObj name="Formula" r:id="rId7" imgW="71280" imgH="119520" progId="Equation.Ribbit">
                  <p:embed/>
                  <p:pic>
                    <p:nvPicPr>
                      <p:cNvPr id="0" name=""/>
                      <p:cNvPicPr/>
                      <p:nvPr/>
                    </p:nvPicPr>
                    <p:blipFill>
                      <a:blip r:embed="rId8"/>
                      <a:stretch>
                        <a:fillRect/>
                      </a:stretch>
                    </p:blipFill>
                    <p:spPr>
                      <a:xfrm>
                        <a:off x="3443344" y="1147803"/>
                        <a:ext cx="157218" cy="265076"/>
                      </a:xfrm>
                      <a:prstGeom prst="rect">
                        <a:avLst/>
                      </a:prstGeom>
                    </p:spPr>
                  </p:pic>
                </p:oleObj>
              </mc:Fallback>
            </mc:AlternateContent>
          </a:graphicData>
        </a:graphic>
      </p:graphicFrame>
      <p:graphicFrame>
        <p:nvGraphicFramePr>
          <p:cNvPr id="27" name="对象 26"/>
          <p:cNvGraphicFramePr>
            <a:graphicFrameLocks noChangeAspect="1"/>
          </p:cNvGraphicFramePr>
          <p:nvPr>
            <p:extLst>
              <p:ext uri="{D42A27DB-BD31-4B8C-83A1-F6EECF244321}">
                <p14:modId xmlns:p14="http://schemas.microsoft.com/office/powerpoint/2010/main" val="32007087"/>
              </p:ext>
            </p:extLst>
          </p:nvPr>
        </p:nvGraphicFramePr>
        <p:xfrm>
          <a:off x="2540184" y="1412879"/>
          <a:ext cx="239713" cy="282575"/>
        </p:xfrm>
        <a:graphic>
          <a:graphicData uri="http://schemas.openxmlformats.org/presentationml/2006/ole">
            <mc:AlternateContent xmlns:mc="http://schemas.openxmlformats.org/markup-compatibility/2006">
              <mc:Choice xmlns:v="urn:schemas-microsoft-com:vml" Requires="v">
                <p:oleObj name="Formula" r:id="rId9" imgW="138600" imgH="158760" progId="Equation.Ribbit">
                  <p:embed/>
                </p:oleObj>
              </mc:Choice>
              <mc:Fallback>
                <p:oleObj name="Formula" r:id="rId9" imgW="138600" imgH="158760" progId="Equation.Ribbit">
                  <p:embed/>
                  <p:pic>
                    <p:nvPicPr>
                      <p:cNvPr id="0" name=""/>
                      <p:cNvPicPr/>
                      <p:nvPr/>
                    </p:nvPicPr>
                    <p:blipFill>
                      <a:blip r:embed="rId10"/>
                      <a:stretch>
                        <a:fillRect/>
                      </a:stretch>
                    </p:blipFill>
                    <p:spPr>
                      <a:xfrm>
                        <a:off x="2540184" y="1412879"/>
                        <a:ext cx="239713" cy="282575"/>
                      </a:xfrm>
                      <a:prstGeom prst="rect">
                        <a:avLst/>
                      </a:prstGeom>
                    </p:spPr>
                  </p:pic>
                </p:oleObj>
              </mc:Fallback>
            </mc:AlternateContent>
          </a:graphicData>
        </a:graphic>
      </p:graphicFrame>
      <p:graphicFrame>
        <p:nvGraphicFramePr>
          <p:cNvPr id="28" name="对象 27"/>
          <p:cNvGraphicFramePr>
            <a:graphicFrameLocks noChangeAspect="1"/>
          </p:cNvGraphicFramePr>
          <p:nvPr>
            <p:extLst>
              <p:ext uri="{D42A27DB-BD31-4B8C-83A1-F6EECF244321}">
                <p14:modId xmlns:p14="http://schemas.microsoft.com/office/powerpoint/2010/main" val="4066656873"/>
              </p:ext>
            </p:extLst>
          </p:nvPr>
        </p:nvGraphicFramePr>
        <p:xfrm>
          <a:off x="4337261" y="1419624"/>
          <a:ext cx="305447" cy="269084"/>
        </p:xfrm>
        <a:graphic>
          <a:graphicData uri="http://schemas.openxmlformats.org/presentationml/2006/ole">
            <mc:AlternateContent xmlns:mc="http://schemas.openxmlformats.org/markup-compatibility/2006">
              <mc:Choice xmlns:v="urn:schemas-microsoft-com:vml" Requires="v">
                <p:oleObj name="Formula" r:id="rId11" imgW="176760" imgH="156240" progId="Equation.Ribbit">
                  <p:embed/>
                </p:oleObj>
              </mc:Choice>
              <mc:Fallback>
                <p:oleObj name="Formula" r:id="rId11" imgW="176760" imgH="156240" progId="Equation.Ribbit">
                  <p:embed/>
                  <p:pic>
                    <p:nvPicPr>
                      <p:cNvPr id="0" name=""/>
                      <p:cNvPicPr/>
                      <p:nvPr/>
                    </p:nvPicPr>
                    <p:blipFill>
                      <a:blip r:embed="rId6"/>
                      <a:stretch>
                        <a:fillRect/>
                      </a:stretch>
                    </p:blipFill>
                    <p:spPr>
                      <a:xfrm>
                        <a:off x="4337261" y="1419624"/>
                        <a:ext cx="305447" cy="269084"/>
                      </a:xfrm>
                      <a:prstGeom prst="rect">
                        <a:avLst/>
                      </a:prstGeom>
                    </p:spPr>
                  </p:pic>
                </p:oleObj>
              </mc:Fallback>
            </mc:AlternateContent>
          </a:graphicData>
        </a:graphic>
      </p:graphicFrame>
      <p:grpSp>
        <p:nvGrpSpPr>
          <p:cNvPr id="5" name="组合 4"/>
          <p:cNvGrpSpPr/>
          <p:nvPr/>
        </p:nvGrpSpPr>
        <p:grpSpPr>
          <a:xfrm>
            <a:off x="2369179" y="1859147"/>
            <a:ext cx="4831219" cy="677009"/>
            <a:chOff x="2369179" y="1859147"/>
            <a:chExt cx="4831219" cy="677009"/>
          </a:xfrm>
        </p:grpSpPr>
        <p:graphicFrame>
          <p:nvGraphicFramePr>
            <p:cNvPr id="29" name="对象 28"/>
            <p:cNvGraphicFramePr>
              <a:graphicFrameLocks noChangeAspect="1"/>
            </p:cNvGraphicFramePr>
            <p:nvPr/>
          </p:nvGraphicFramePr>
          <p:xfrm>
            <a:off x="2369179" y="1859147"/>
            <a:ext cx="3269622" cy="677009"/>
          </p:xfrm>
          <a:graphic>
            <a:graphicData uri="http://schemas.openxmlformats.org/presentationml/2006/ole">
              <mc:AlternateContent xmlns:mc="http://schemas.openxmlformats.org/markup-compatibility/2006">
                <mc:Choice xmlns:v="urn:schemas-microsoft-com:vml" Requires="v">
                  <p:oleObj name="Formula" r:id="rId12" imgW="1742760" imgH="362160" progId="Equation.Ribbit">
                    <p:embed/>
                  </p:oleObj>
                </mc:Choice>
                <mc:Fallback>
                  <p:oleObj name="Formula" r:id="rId12" imgW="1742760" imgH="362160" progId="Equation.Ribbit">
                    <p:embed/>
                    <p:pic>
                      <p:nvPicPr>
                        <p:cNvPr id="0" name=""/>
                        <p:cNvPicPr/>
                        <p:nvPr/>
                      </p:nvPicPr>
                      <p:blipFill>
                        <a:blip r:embed="rId13"/>
                        <a:stretch>
                          <a:fillRect/>
                        </a:stretch>
                      </p:blipFill>
                      <p:spPr>
                        <a:xfrm>
                          <a:off x="2369179" y="1859147"/>
                          <a:ext cx="3269622" cy="677009"/>
                        </a:xfrm>
                        <a:prstGeom prst="rect">
                          <a:avLst/>
                        </a:prstGeom>
                      </p:spPr>
                    </p:pic>
                  </p:oleObj>
                </mc:Fallback>
              </mc:AlternateContent>
            </a:graphicData>
          </a:graphic>
        </p:graphicFrame>
        <p:pic>
          <p:nvPicPr>
            <p:cNvPr id="3" name="图片 2"/>
            <p:cNvPicPr>
              <a:picLocks noChangeAspect="1"/>
            </p:cNvPicPr>
            <p:nvPr/>
          </p:nvPicPr>
          <p:blipFill>
            <a:blip r:embed="rId14"/>
            <a:stretch>
              <a:fillRect/>
            </a:stretch>
          </p:blipFill>
          <p:spPr>
            <a:xfrm>
              <a:off x="6694304" y="1905000"/>
              <a:ext cx="506094" cy="314392"/>
            </a:xfrm>
            <a:prstGeom prst="rect">
              <a:avLst/>
            </a:prstGeom>
          </p:spPr>
        </p:pic>
      </p:grpSp>
      <p:graphicFrame>
        <p:nvGraphicFramePr>
          <p:cNvPr id="30" name="对象 29"/>
          <p:cNvGraphicFramePr>
            <a:graphicFrameLocks noChangeAspect="1"/>
          </p:cNvGraphicFramePr>
          <p:nvPr/>
        </p:nvGraphicFramePr>
        <p:xfrm>
          <a:off x="1306730" y="2633026"/>
          <a:ext cx="219333" cy="258551"/>
        </p:xfrm>
        <a:graphic>
          <a:graphicData uri="http://schemas.openxmlformats.org/presentationml/2006/ole">
            <mc:AlternateContent xmlns:mc="http://schemas.openxmlformats.org/markup-compatibility/2006">
              <mc:Choice xmlns:v="urn:schemas-microsoft-com:vml" Requires="v">
                <p:oleObj name="Formula" r:id="rId15" imgW="138600" imgH="158760" progId="Equation.Ribbit">
                  <p:embed/>
                </p:oleObj>
              </mc:Choice>
              <mc:Fallback>
                <p:oleObj name="Formula" r:id="rId15" imgW="138600" imgH="158760" progId="Equation.Ribbit">
                  <p:embed/>
                  <p:pic>
                    <p:nvPicPr>
                      <p:cNvPr id="0" name=""/>
                      <p:cNvPicPr/>
                      <p:nvPr/>
                    </p:nvPicPr>
                    <p:blipFill>
                      <a:blip r:embed="rId10"/>
                      <a:stretch>
                        <a:fillRect/>
                      </a:stretch>
                    </p:blipFill>
                    <p:spPr>
                      <a:xfrm>
                        <a:off x="1306730" y="2633026"/>
                        <a:ext cx="219333" cy="258551"/>
                      </a:xfrm>
                      <a:prstGeom prst="rect">
                        <a:avLst/>
                      </a:prstGeom>
                    </p:spPr>
                  </p:pic>
                </p:oleObj>
              </mc:Fallback>
            </mc:AlternateContent>
          </a:graphicData>
        </a:graphic>
      </p:graphicFrame>
      <p:grpSp>
        <p:nvGrpSpPr>
          <p:cNvPr id="8" name="组合 7"/>
          <p:cNvGrpSpPr/>
          <p:nvPr/>
        </p:nvGrpSpPr>
        <p:grpSpPr>
          <a:xfrm>
            <a:off x="2290122" y="4019538"/>
            <a:ext cx="4999495" cy="1211272"/>
            <a:chOff x="2290122" y="4019538"/>
            <a:chExt cx="4999495" cy="1211272"/>
          </a:xfrm>
        </p:grpSpPr>
        <p:grpSp>
          <p:nvGrpSpPr>
            <p:cNvPr id="6" name="组合 5"/>
            <p:cNvGrpSpPr/>
            <p:nvPr/>
          </p:nvGrpSpPr>
          <p:grpSpPr>
            <a:xfrm>
              <a:off x="2290122" y="4019538"/>
              <a:ext cx="3432702" cy="1211272"/>
              <a:chOff x="4406" y="4111625"/>
              <a:chExt cx="3432702" cy="1211272"/>
            </a:xfrm>
          </p:grpSpPr>
          <p:graphicFrame>
            <p:nvGraphicFramePr>
              <p:cNvPr id="31" name="对象 30"/>
              <p:cNvGraphicFramePr>
                <a:graphicFrameLocks noChangeAspect="1"/>
              </p:cNvGraphicFramePr>
              <p:nvPr/>
            </p:nvGraphicFramePr>
            <p:xfrm>
              <a:off x="4406" y="4111625"/>
              <a:ext cx="3319819" cy="380740"/>
            </p:xfrm>
            <a:graphic>
              <a:graphicData uri="http://schemas.openxmlformats.org/presentationml/2006/ole">
                <mc:AlternateContent xmlns:mc="http://schemas.openxmlformats.org/markup-compatibility/2006">
                  <mc:Choice xmlns:v="urn:schemas-microsoft-com:vml" Requires="v">
                    <p:oleObj name="Formula" r:id="rId16" imgW="1557360" imgH="177840" progId="Equation.Ribbit">
                      <p:embed/>
                    </p:oleObj>
                  </mc:Choice>
                  <mc:Fallback>
                    <p:oleObj name="Formula" r:id="rId16" imgW="1557360" imgH="177840" progId="Equation.Ribbit">
                      <p:embed/>
                      <p:pic>
                        <p:nvPicPr>
                          <p:cNvPr id="0" name=""/>
                          <p:cNvPicPr/>
                          <p:nvPr/>
                        </p:nvPicPr>
                        <p:blipFill>
                          <a:blip r:embed="rId17"/>
                          <a:stretch>
                            <a:fillRect/>
                          </a:stretch>
                        </p:blipFill>
                        <p:spPr>
                          <a:xfrm>
                            <a:off x="4406" y="4111625"/>
                            <a:ext cx="3319819" cy="380740"/>
                          </a:xfrm>
                          <a:prstGeom prst="rect">
                            <a:avLst/>
                          </a:prstGeom>
                        </p:spPr>
                      </p:pic>
                    </p:oleObj>
                  </mc:Fallback>
                </mc:AlternateContent>
              </a:graphicData>
            </a:graphic>
          </p:graphicFrame>
          <p:graphicFrame>
            <p:nvGraphicFramePr>
              <p:cNvPr id="33" name="对象 32"/>
              <p:cNvGraphicFramePr>
                <a:graphicFrameLocks noChangeAspect="1"/>
              </p:cNvGraphicFramePr>
              <p:nvPr/>
            </p:nvGraphicFramePr>
            <p:xfrm>
              <a:off x="1095941" y="4647659"/>
              <a:ext cx="2341167" cy="675238"/>
            </p:xfrm>
            <a:graphic>
              <a:graphicData uri="http://schemas.openxmlformats.org/presentationml/2006/ole">
                <mc:AlternateContent xmlns:mc="http://schemas.openxmlformats.org/markup-compatibility/2006">
                  <mc:Choice xmlns:v="urn:schemas-microsoft-com:vml" Requires="v">
                    <p:oleObj name="Formula" r:id="rId18" imgW="1251000" imgH="362160" progId="Equation.Ribbit">
                      <p:embed/>
                    </p:oleObj>
                  </mc:Choice>
                  <mc:Fallback>
                    <p:oleObj name="Formula" r:id="rId18" imgW="1251000" imgH="362160" progId="Equation.Ribbit">
                      <p:embed/>
                      <p:pic>
                        <p:nvPicPr>
                          <p:cNvPr id="0" name=""/>
                          <p:cNvPicPr/>
                          <p:nvPr/>
                        </p:nvPicPr>
                        <p:blipFill>
                          <a:blip r:embed="rId19"/>
                          <a:stretch>
                            <a:fillRect/>
                          </a:stretch>
                        </p:blipFill>
                        <p:spPr>
                          <a:xfrm>
                            <a:off x="1095941" y="4647659"/>
                            <a:ext cx="2341167" cy="675238"/>
                          </a:xfrm>
                          <a:prstGeom prst="rect">
                            <a:avLst/>
                          </a:prstGeom>
                        </p:spPr>
                      </p:pic>
                    </p:oleObj>
                  </mc:Fallback>
                </mc:AlternateContent>
              </a:graphicData>
            </a:graphic>
          </p:graphicFrame>
        </p:grpSp>
        <p:pic>
          <p:nvPicPr>
            <p:cNvPr id="7" name="图片 6"/>
            <p:cNvPicPr>
              <a:picLocks noChangeAspect="1"/>
            </p:cNvPicPr>
            <p:nvPr/>
          </p:nvPicPr>
          <p:blipFill>
            <a:blip r:embed="rId20"/>
            <a:stretch>
              <a:fillRect/>
            </a:stretch>
          </p:blipFill>
          <p:spPr>
            <a:xfrm>
              <a:off x="6694304" y="4592288"/>
              <a:ext cx="595313" cy="256165"/>
            </a:xfrm>
            <a:prstGeom prst="rect">
              <a:avLst/>
            </a:prstGeom>
          </p:spPr>
        </p:pic>
      </p:grpSp>
      <p:graphicFrame>
        <p:nvGraphicFramePr>
          <p:cNvPr id="34" name="对象 33"/>
          <p:cNvGraphicFramePr>
            <a:graphicFrameLocks noChangeAspect="1"/>
          </p:cNvGraphicFramePr>
          <p:nvPr/>
        </p:nvGraphicFramePr>
        <p:xfrm>
          <a:off x="1839865" y="5723100"/>
          <a:ext cx="255326" cy="300980"/>
        </p:xfrm>
        <a:graphic>
          <a:graphicData uri="http://schemas.openxmlformats.org/presentationml/2006/ole">
            <mc:AlternateContent xmlns:mc="http://schemas.openxmlformats.org/markup-compatibility/2006">
              <mc:Choice xmlns:v="urn:schemas-microsoft-com:vml" Requires="v">
                <p:oleObj name="Formula" r:id="rId21" imgW="138600" imgH="158760" progId="Equation.Ribbit">
                  <p:embed/>
                </p:oleObj>
              </mc:Choice>
              <mc:Fallback>
                <p:oleObj name="Formula" r:id="rId21" imgW="138600" imgH="158760" progId="Equation.Ribbit">
                  <p:embed/>
                  <p:pic>
                    <p:nvPicPr>
                      <p:cNvPr id="0" name=""/>
                      <p:cNvPicPr/>
                      <p:nvPr/>
                    </p:nvPicPr>
                    <p:blipFill>
                      <a:blip r:embed="rId10"/>
                      <a:stretch>
                        <a:fillRect/>
                      </a:stretch>
                    </p:blipFill>
                    <p:spPr>
                      <a:xfrm>
                        <a:off x="1839865" y="5723100"/>
                        <a:ext cx="255326" cy="300980"/>
                      </a:xfrm>
                      <a:prstGeom prst="rect">
                        <a:avLst/>
                      </a:prstGeom>
                    </p:spPr>
                  </p:pic>
                </p:oleObj>
              </mc:Fallback>
            </mc:AlternateContent>
          </a:graphicData>
        </a:graphic>
      </p:graphicFrame>
      <p:graphicFrame>
        <p:nvGraphicFramePr>
          <p:cNvPr id="35" name="对象 34"/>
          <p:cNvGraphicFramePr>
            <a:graphicFrameLocks noChangeAspect="1"/>
          </p:cNvGraphicFramePr>
          <p:nvPr/>
        </p:nvGraphicFramePr>
        <p:xfrm>
          <a:off x="4281713" y="5687350"/>
          <a:ext cx="226105" cy="348927"/>
        </p:xfrm>
        <a:graphic>
          <a:graphicData uri="http://schemas.openxmlformats.org/presentationml/2006/ole">
            <mc:AlternateContent xmlns:mc="http://schemas.openxmlformats.org/markup-compatibility/2006">
              <mc:Choice xmlns:v="urn:schemas-microsoft-com:vml" Requires="v">
                <p:oleObj name="Formula" r:id="rId22" imgW="138600" imgH="209880" progId="Equation.Ribbit">
                  <p:embed/>
                </p:oleObj>
              </mc:Choice>
              <mc:Fallback>
                <p:oleObj name="Formula" r:id="rId22" imgW="138600" imgH="209880" progId="Equation.Ribbit">
                  <p:embed/>
                  <p:pic>
                    <p:nvPicPr>
                      <p:cNvPr id="0" name=""/>
                      <p:cNvPicPr/>
                      <p:nvPr/>
                    </p:nvPicPr>
                    <p:blipFill>
                      <a:blip r:embed="rId23"/>
                      <a:stretch>
                        <a:fillRect/>
                      </a:stretch>
                    </p:blipFill>
                    <p:spPr>
                      <a:xfrm>
                        <a:off x="4281713" y="5687350"/>
                        <a:ext cx="226105" cy="348927"/>
                      </a:xfrm>
                      <a:prstGeom prst="rect">
                        <a:avLst/>
                      </a:prstGeom>
                    </p:spPr>
                  </p:pic>
                </p:oleObj>
              </mc:Fallback>
            </mc:AlternateContent>
          </a:graphicData>
        </a:graphic>
      </p:graphicFrame>
      <p:grpSp>
        <p:nvGrpSpPr>
          <p:cNvPr id="10" name="组合 9"/>
          <p:cNvGrpSpPr/>
          <p:nvPr/>
        </p:nvGrpSpPr>
        <p:grpSpPr>
          <a:xfrm>
            <a:off x="4949358" y="5660212"/>
            <a:ext cx="3300770" cy="579438"/>
            <a:chOff x="5365425" y="5634935"/>
            <a:chExt cx="3300770" cy="579438"/>
          </a:xfrm>
        </p:grpSpPr>
        <p:graphicFrame>
          <p:nvGraphicFramePr>
            <p:cNvPr id="36" name="对象 35"/>
            <p:cNvGraphicFramePr>
              <a:graphicFrameLocks noChangeAspect="1"/>
            </p:cNvGraphicFramePr>
            <p:nvPr/>
          </p:nvGraphicFramePr>
          <p:xfrm>
            <a:off x="5365425" y="5634935"/>
            <a:ext cx="2443163" cy="579438"/>
          </p:xfrm>
          <a:graphic>
            <a:graphicData uri="http://schemas.openxmlformats.org/presentationml/2006/ole">
              <mc:AlternateContent xmlns:mc="http://schemas.openxmlformats.org/markup-compatibility/2006">
                <mc:Choice xmlns:v="urn:schemas-microsoft-com:vml" Requires="v">
                  <p:oleObj name="Formula" r:id="rId24" imgW="1303200" imgH="311400" progId="Equation.Ribbit">
                    <p:embed/>
                  </p:oleObj>
                </mc:Choice>
                <mc:Fallback>
                  <p:oleObj name="Formula" r:id="rId24" imgW="1303200" imgH="311400" progId="Equation.Ribbit">
                    <p:embed/>
                    <p:pic>
                      <p:nvPicPr>
                        <p:cNvPr id="0" name=""/>
                        <p:cNvPicPr/>
                        <p:nvPr/>
                      </p:nvPicPr>
                      <p:blipFill>
                        <a:blip r:embed="rId25"/>
                        <a:stretch>
                          <a:fillRect/>
                        </a:stretch>
                      </p:blipFill>
                      <p:spPr>
                        <a:xfrm>
                          <a:off x="5365425" y="5634935"/>
                          <a:ext cx="2443163" cy="579438"/>
                        </a:xfrm>
                        <a:prstGeom prst="rect">
                          <a:avLst/>
                        </a:prstGeom>
                      </p:spPr>
                    </p:pic>
                  </p:oleObj>
                </mc:Fallback>
              </mc:AlternateContent>
            </a:graphicData>
          </a:graphic>
        </p:graphicFrame>
        <p:pic>
          <p:nvPicPr>
            <p:cNvPr id="9" name="图片 8"/>
            <p:cNvPicPr>
              <a:picLocks noChangeAspect="1"/>
            </p:cNvPicPr>
            <p:nvPr/>
          </p:nvPicPr>
          <p:blipFill>
            <a:blip r:embed="rId26"/>
            <a:stretch>
              <a:fillRect/>
            </a:stretch>
          </p:blipFill>
          <p:spPr>
            <a:xfrm>
              <a:off x="8060405" y="5711393"/>
              <a:ext cx="605790" cy="275712"/>
            </a:xfrm>
            <a:prstGeom prst="rect">
              <a:avLst/>
            </a:prstGeom>
          </p:spPr>
        </p:pic>
      </p:grpSp>
    </p:spTree>
    <p:extLst>
      <p:ext uri="{BB962C8B-B14F-4D97-AF65-F5344CB8AC3E}">
        <p14:creationId xmlns:p14="http://schemas.microsoft.com/office/powerpoint/2010/main" val="280003596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t>极大似然估计</a:t>
            </a:r>
            <a:endParaRPr lang="zh-CN" altLang="en-US" dirty="0">
              <a:latin typeface="+mj-ea"/>
              <a:ea typeface="+mj-ea"/>
            </a:endParaRPr>
          </a:p>
        </p:txBody>
      </p:sp>
      <p:sp>
        <p:nvSpPr>
          <p:cNvPr id="2" name="内容占位符 1"/>
          <p:cNvSpPr>
            <a:spLocks noGrp="1"/>
          </p:cNvSpPr>
          <p:nvPr>
            <p:ph sz="quarter" idx="14"/>
          </p:nvPr>
        </p:nvSpPr>
        <p:spPr>
          <a:xfrm>
            <a:off x="173851" y="1040891"/>
            <a:ext cx="8970149" cy="5198067"/>
          </a:xfrm>
        </p:spPr>
        <p:txBody>
          <a:bodyPr>
            <a:normAutofit/>
          </a:bodyPr>
          <a:lstStyle/>
          <a:p>
            <a:r>
              <a:rPr lang="zh-CN" altLang="en-US" dirty="0"/>
              <a:t>例如，在连续属性情形下，假设概率密度函数                          ，则参数     和    的极大似然估计为</a:t>
            </a:r>
          </a:p>
          <a:p>
            <a:endParaRPr lang="zh-CN" altLang="en-US" dirty="0"/>
          </a:p>
          <a:p>
            <a:endParaRPr lang="zh-CN" altLang="en-US" dirty="0"/>
          </a:p>
          <a:p>
            <a:pPr marL="0" indent="0">
              <a:buNone/>
            </a:pPr>
            <a:endParaRPr lang="zh-CN" altLang="en-US" dirty="0"/>
          </a:p>
          <a:p>
            <a:endParaRPr lang="zh-CN" altLang="en-US" dirty="0"/>
          </a:p>
          <a:p>
            <a:r>
              <a:rPr lang="zh-CN" altLang="en-US" dirty="0"/>
              <a:t>也就是说，通过极大似然法得到的正态分布均值就是样本均值，方差就是                      的均值，这显然是一个符合直觉的结果。</a:t>
            </a:r>
          </a:p>
          <a:p>
            <a:endParaRPr lang="zh-CN" altLang="en-US" dirty="0"/>
          </a:p>
          <a:p>
            <a:endParaRPr lang="en-US" altLang="zh-CN" dirty="0"/>
          </a:p>
        </p:txBody>
      </p:sp>
      <p:graphicFrame>
        <p:nvGraphicFramePr>
          <p:cNvPr id="11" name="对象 10"/>
          <p:cNvGraphicFramePr>
            <a:graphicFrameLocks noChangeAspect="1"/>
          </p:cNvGraphicFramePr>
          <p:nvPr>
            <p:extLst>
              <p:ext uri="{D42A27DB-BD31-4B8C-83A1-F6EECF244321}">
                <p14:modId xmlns:p14="http://schemas.microsoft.com/office/powerpoint/2010/main" val="4194583267"/>
              </p:ext>
            </p:extLst>
          </p:nvPr>
        </p:nvGraphicFramePr>
        <p:xfrm>
          <a:off x="6235155" y="1065533"/>
          <a:ext cx="2486025" cy="365125"/>
        </p:xfrm>
        <a:graphic>
          <a:graphicData uri="http://schemas.openxmlformats.org/presentationml/2006/ole">
            <mc:AlternateContent xmlns:mc="http://schemas.openxmlformats.org/markup-compatibility/2006">
              <mc:Choice xmlns:v="urn:schemas-microsoft-com:vml" Requires="v">
                <p:oleObj name="Formula" r:id="rId2" imgW="1324800" imgH="195840" progId="Equation.Ribbit">
                  <p:embed/>
                </p:oleObj>
              </mc:Choice>
              <mc:Fallback>
                <p:oleObj name="Formula" r:id="rId2" imgW="1324800" imgH="195840" progId="Equation.Ribbit">
                  <p:embed/>
                  <p:pic>
                    <p:nvPicPr>
                      <p:cNvPr id="0" name=""/>
                      <p:cNvPicPr/>
                      <p:nvPr/>
                    </p:nvPicPr>
                    <p:blipFill>
                      <a:blip r:embed="rId3"/>
                      <a:stretch>
                        <a:fillRect/>
                      </a:stretch>
                    </p:blipFill>
                    <p:spPr>
                      <a:xfrm>
                        <a:off x="6235155" y="1065533"/>
                        <a:ext cx="2486025" cy="365125"/>
                      </a:xfrm>
                      <a:prstGeom prst="rect">
                        <a:avLst/>
                      </a:prstGeom>
                    </p:spPr>
                  </p:pic>
                </p:oleObj>
              </mc:Fallback>
            </mc:AlternateContent>
          </a:graphicData>
        </a:graphic>
      </p:graphicFrame>
      <p:graphicFrame>
        <p:nvGraphicFramePr>
          <p:cNvPr id="12" name="对象 11"/>
          <p:cNvGraphicFramePr>
            <a:graphicFrameLocks noChangeAspect="1"/>
          </p:cNvGraphicFramePr>
          <p:nvPr>
            <p:extLst>
              <p:ext uri="{D42A27DB-BD31-4B8C-83A1-F6EECF244321}">
                <p14:modId xmlns:p14="http://schemas.microsoft.com/office/powerpoint/2010/main" val="3649365015"/>
              </p:ext>
            </p:extLst>
          </p:nvPr>
        </p:nvGraphicFramePr>
        <p:xfrm>
          <a:off x="1432559" y="1433029"/>
          <a:ext cx="340625" cy="254145"/>
        </p:xfrm>
        <a:graphic>
          <a:graphicData uri="http://schemas.openxmlformats.org/presentationml/2006/ole">
            <mc:AlternateContent xmlns:mc="http://schemas.openxmlformats.org/markup-compatibility/2006">
              <mc:Choice xmlns:v="urn:schemas-microsoft-com:vml" Requires="v">
                <p:oleObj name="Formula" r:id="rId4" imgW="162720" imgH="122040" progId="Equation.Ribbit">
                  <p:embed/>
                </p:oleObj>
              </mc:Choice>
              <mc:Fallback>
                <p:oleObj name="Formula" r:id="rId4" imgW="162720" imgH="122040" progId="Equation.Ribbit">
                  <p:embed/>
                  <p:pic>
                    <p:nvPicPr>
                      <p:cNvPr id="0" name=""/>
                      <p:cNvPicPr/>
                      <p:nvPr/>
                    </p:nvPicPr>
                    <p:blipFill>
                      <a:blip r:embed="rId5"/>
                      <a:stretch>
                        <a:fillRect/>
                      </a:stretch>
                    </p:blipFill>
                    <p:spPr>
                      <a:xfrm>
                        <a:off x="1432559" y="1433029"/>
                        <a:ext cx="340625" cy="254145"/>
                      </a:xfrm>
                      <a:prstGeom prst="rect">
                        <a:avLst/>
                      </a:prstGeom>
                    </p:spPr>
                  </p:pic>
                </p:oleObj>
              </mc:Fallback>
            </mc:AlternateContent>
          </a:graphicData>
        </a:graphic>
      </p:graphicFrame>
      <p:graphicFrame>
        <p:nvGraphicFramePr>
          <p:cNvPr id="13" name="对象 12"/>
          <p:cNvGraphicFramePr>
            <a:graphicFrameLocks noChangeAspect="1"/>
          </p:cNvGraphicFramePr>
          <p:nvPr>
            <p:extLst>
              <p:ext uri="{D42A27DB-BD31-4B8C-83A1-F6EECF244321}">
                <p14:modId xmlns:p14="http://schemas.microsoft.com/office/powerpoint/2010/main" val="2293782680"/>
              </p:ext>
            </p:extLst>
          </p:nvPr>
        </p:nvGraphicFramePr>
        <p:xfrm>
          <a:off x="2169264" y="1390559"/>
          <a:ext cx="274339" cy="322160"/>
        </p:xfrm>
        <a:graphic>
          <a:graphicData uri="http://schemas.openxmlformats.org/presentationml/2006/ole">
            <mc:AlternateContent xmlns:mc="http://schemas.openxmlformats.org/markup-compatibility/2006">
              <mc:Choice xmlns:v="urn:schemas-microsoft-com:vml" Requires="v">
                <p:oleObj name="Formula" r:id="rId6" imgW="166680" imgH="195840" progId="Equation.Ribbit">
                  <p:embed/>
                </p:oleObj>
              </mc:Choice>
              <mc:Fallback>
                <p:oleObj name="Formula" r:id="rId6" imgW="166680" imgH="195840" progId="Equation.Ribbit">
                  <p:embed/>
                  <p:pic>
                    <p:nvPicPr>
                      <p:cNvPr id="0" name=""/>
                      <p:cNvPicPr/>
                      <p:nvPr/>
                    </p:nvPicPr>
                    <p:blipFill>
                      <a:blip r:embed="rId7"/>
                      <a:stretch>
                        <a:fillRect/>
                      </a:stretch>
                    </p:blipFill>
                    <p:spPr>
                      <a:xfrm>
                        <a:off x="2169264" y="1390559"/>
                        <a:ext cx="274339" cy="322160"/>
                      </a:xfrm>
                      <a:prstGeom prst="rect">
                        <a:avLst/>
                      </a:prstGeom>
                    </p:spPr>
                  </p:pic>
                </p:oleObj>
              </mc:Fallback>
            </mc:AlternateContent>
          </a:graphicData>
        </a:graphic>
      </p:graphicFrame>
      <p:grpSp>
        <p:nvGrpSpPr>
          <p:cNvPr id="17" name="组合 16"/>
          <p:cNvGrpSpPr/>
          <p:nvPr/>
        </p:nvGrpSpPr>
        <p:grpSpPr>
          <a:xfrm>
            <a:off x="2557903" y="1852146"/>
            <a:ext cx="5245863" cy="1611238"/>
            <a:chOff x="2557903" y="1852146"/>
            <a:chExt cx="5245863" cy="1611238"/>
          </a:xfrm>
        </p:grpSpPr>
        <p:graphicFrame>
          <p:nvGraphicFramePr>
            <p:cNvPr id="14" name="对象 13"/>
            <p:cNvGraphicFramePr>
              <a:graphicFrameLocks noChangeAspect="1"/>
            </p:cNvGraphicFramePr>
            <p:nvPr>
              <p:extLst>
                <p:ext uri="{D42A27DB-BD31-4B8C-83A1-F6EECF244321}">
                  <p14:modId xmlns:p14="http://schemas.microsoft.com/office/powerpoint/2010/main" val="3896584076"/>
                </p:ext>
              </p:extLst>
            </p:nvPr>
          </p:nvGraphicFramePr>
          <p:xfrm>
            <a:off x="3176817" y="1852146"/>
            <a:ext cx="2051685" cy="799983"/>
          </p:xfrm>
          <a:graphic>
            <a:graphicData uri="http://schemas.openxmlformats.org/presentationml/2006/ole">
              <mc:AlternateContent xmlns:mc="http://schemas.openxmlformats.org/markup-compatibility/2006">
                <mc:Choice xmlns:v="urn:schemas-microsoft-com:vml" Requires="v">
                  <p:oleObj name="Formula" r:id="rId8" imgW="1072080" imgH="419400" progId="Equation.Ribbit">
                    <p:embed/>
                  </p:oleObj>
                </mc:Choice>
                <mc:Fallback>
                  <p:oleObj name="Formula" r:id="rId8" imgW="1072080" imgH="419400" progId="Equation.Ribbit">
                    <p:embed/>
                    <p:pic>
                      <p:nvPicPr>
                        <p:cNvPr id="0" name=""/>
                        <p:cNvPicPr/>
                        <p:nvPr/>
                      </p:nvPicPr>
                      <p:blipFill>
                        <a:blip r:embed="rId9"/>
                        <a:stretch>
                          <a:fillRect/>
                        </a:stretch>
                      </p:blipFill>
                      <p:spPr>
                        <a:xfrm>
                          <a:off x="3176817" y="1852146"/>
                          <a:ext cx="2051685" cy="799983"/>
                        </a:xfrm>
                        <a:prstGeom prst="rect">
                          <a:avLst/>
                        </a:prstGeom>
                      </p:spPr>
                    </p:pic>
                  </p:oleObj>
                </mc:Fallback>
              </mc:AlternateContent>
            </a:graphicData>
          </a:graphic>
        </p:graphicFrame>
        <p:graphicFrame>
          <p:nvGraphicFramePr>
            <p:cNvPr id="15" name="对象 14"/>
            <p:cNvGraphicFramePr>
              <a:graphicFrameLocks noChangeAspect="1"/>
            </p:cNvGraphicFramePr>
            <p:nvPr>
              <p:extLst>
                <p:ext uri="{D42A27DB-BD31-4B8C-83A1-F6EECF244321}">
                  <p14:modId xmlns:p14="http://schemas.microsoft.com/office/powerpoint/2010/main" val="3032183549"/>
                </p:ext>
              </p:extLst>
            </p:nvPr>
          </p:nvGraphicFramePr>
          <p:xfrm>
            <a:off x="2557903" y="2726098"/>
            <a:ext cx="3791552" cy="737286"/>
          </p:xfrm>
          <a:graphic>
            <a:graphicData uri="http://schemas.openxmlformats.org/presentationml/2006/ole">
              <mc:AlternateContent xmlns:mc="http://schemas.openxmlformats.org/markup-compatibility/2006">
                <mc:Choice xmlns:v="urn:schemas-microsoft-com:vml" Requires="v">
                  <p:oleObj name="Formula" r:id="rId10" imgW="2145240" imgH="419400" progId="Equation.Ribbit">
                    <p:embed/>
                  </p:oleObj>
                </mc:Choice>
                <mc:Fallback>
                  <p:oleObj name="Formula" r:id="rId10" imgW="2145240" imgH="419400" progId="Equation.Ribbit">
                    <p:embed/>
                    <p:pic>
                      <p:nvPicPr>
                        <p:cNvPr id="0" name=""/>
                        <p:cNvPicPr/>
                        <p:nvPr/>
                      </p:nvPicPr>
                      <p:blipFill>
                        <a:blip r:embed="rId11"/>
                        <a:stretch>
                          <a:fillRect/>
                        </a:stretch>
                      </p:blipFill>
                      <p:spPr>
                        <a:xfrm>
                          <a:off x="2557903" y="2726098"/>
                          <a:ext cx="3791552" cy="737286"/>
                        </a:xfrm>
                        <a:prstGeom prst="rect">
                          <a:avLst/>
                        </a:prstGeom>
                      </p:spPr>
                    </p:pic>
                  </p:oleObj>
                </mc:Fallback>
              </mc:AlternateContent>
            </a:graphicData>
          </a:graphic>
        </p:graphicFrame>
        <p:pic>
          <p:nvPicPr>
            <p:cNvPr id="3" name="图片 2"/>
            <p:cNvPicPr>
              <a:picLocks noChangeAspect="1"/>
            </p:cNvPicPr>
            <p:nvPr/>
          </p:nvPicPr>
          <p:blipFill>
            <a:blip r:embed="rId12"/>
            <a:stretch>
              <a:fillRect/>
            </a:stretch>
          </p:blipFill>
          <p:spPr>
            <a:xfrm>
              <a:off x="7114438" y="2052367"/>
              <a:ext cx="680924" cy="307934"/>
            </a:xfrm>
            <a:prstGeom prst="rect">
              <a:avLst/>
            </a:prstGeom>
          </p:spPr>
        </p:pic>
        <p:pic>
          <p:nvPicPr>
            <p:cNvPr id="16" name="图片 15"/>
            <p:cNvPicPr>
              <a:picLocks noChangeAspect="1"/>
            </p:cNvPicPr>
            <p:nvPr/>
          </p:nvPicPr>
          <p:blipFill>
            <a:blip r:embed="rId13"/>
            <a:stretch>
              <a:fillRect/>
            </a:stretch>
          </p:blipFill>
          <p:spPr>
            <a:xfrm>
              <a:off x="7106034" y="2867889"/>
              <a:ext cx="697732" cy="310603"/>
            </a:xfrm>
            <a:prstGeom prst="rect">
              <a:avLst/>
            </a:prstGeom>
          </p:spPr>
        </p:pic>
      </p:grpSp>
      <p:graphicFrame>
        <p:nvGraphicFramePr>
          <p:cNvPr id="18" name="对象 17"/>
          <p:cNvGraphicFramePr>
            <a:graphicFrameLocks noChangeAspect="1"/>
          </p:cNvGraphicFramePr>
          <p:nvPr>
            <p:extLst>
              <p:ext uri="{D42A27DB-BD31-4B8C-83A1-F6EECF244321}">
                <p14:modId xmlns:p14="http://schemas.microsoft.com/office/powerpoint/2010/main" val="1403143055"/>
              </p:ext>
            </p:extLst>
          </p:nvPr>
        </p:nvGraphicFramePr>
        <p:xfrm>
          <a:off x="1177032" y="3841483"/>
          <a:ext cx="1984463" cy="325197"/>
        </p:xfrm>
        <a:graphic>
          <a:graphicData uri="http://schemas.openxmlformats.org/presentationml/2006/ole">
            <mc:AlternateContent xmlns:mc="http://schemas.openxmlformats.org/markup-compatibility/2006">
              <mc:Choice xmlns:v="urn:schemas-microsoft-com:vml" Requires="v">
                <p:oleObj name="Formula" r:id="rId14" imgW="1177560" imgH="194400" progId="Equation.Ribbit">
                  <p:embed/>
                </p:oleObj>
              </mc:Choice>
              <mc:Fallback>
                <p:oleObj name="Formula" r:id="rId14" imgW="1177560" imgH="194400" progId="Equation.Ribbit">
                  <p:embed/>
                  <p:pic>
                    <p:nvPicPr>
                      <p:cNvPr id="0" name=""/>
                      <p:cNvPicPr/>
                      <p:nvPr/>
                    </p:nvPicPr>
                    <p:blipFill>
                      <a:blip r:embed="rId15"/>
                      <a:stretch>
                        <a:fillRect/>
                      </a:stretch>
                    </p:blipFill>
                    <p:spPr>
                      <a:xfrm>
                        <a:off x="1177032" y="3841483"/>
                        <a:ext cx="1984463" cy="325197"/>
                      </a:xfrm>
                      <a:prstGeom prst="rect">
                        <a:avLst/>
                      </a:prstGeom>
                    </p:spPr>
                  </p:pic>
                </p:oleObj>
              </mc:Fallback>
            </mc:AlternateContent>
          </a:graphicData>
        </a:graphic>
      </p:graphicFrame>
    </p:spTree>
    <p:extLst>
      <p:ext uri="{BB962C8B-B14F-4D97-AF65-F5344CB8AC3E}">
        <p14:creationId xmlns:p14="http://schemas.microsoft.com/office/powerpoint/2010/main" val="3750399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t>极大似然估计</a:t>
            </a:r>
            <a:endParaRPr lang="zh-CN" altLang="en-US" dirty="0">
              <a:latin typeface="+mj-ea"/>
              <a:ea typeface="+mj-ea"/>
            </a:endParaRPr>
          </a:p>
        </p:txBody>
      </p:sp>
      <p:sp>
        <p:nvSpPr>
          <p:cNvPr id="2" name="内容占位符 1"/>
          <p:cNvSpPr>
            <a:spLocks noGrp="1"/>
          </p:cNvSpPr>
          <p:nvPr>
            <p:ph sz="quarter" idx="14"/>
          </p:nvPr>
        </p:nvSpPr>
        <p:spPr>
          <a:xfrm>
            <a:off x="173851" y="1040891"/>
            <a:ext cx="8970149" cy="5198067"/>
          </a:xfrm>
        </p:spPr>
        <p:txBody>
          <a:bodyPr>
            <a:normAutofit/>
          </a:bodyPr>
          <a:lstStyle/>
          <a:p>
            <a:r>
              <a:rPr lang="zh-CN" altLang="en-US" dirty="0"/>
              <a:t>需注意的是，这种参数化的方法虽能使类条件概率估计变得相对简单，但估计结果的准确性严重依赖于所假设的概率分布形式是否符合潜在的真实数据分布。例如下图真实数据分布为双峰分布，若采取单峰的高斯分布进行估计，则准确性较低。</a:t>
            </a:r>
            <a:endParaRPr lang="en-US" altLang="zh-CN" dirty="0"/>
          </a:p>
          <a:p>
            <a:endParaRPr lang="en-US" altLang="zh-CN" dirty="0"/>
          </a:p>
          <a:p>
            <a:endParaRPr lang="en-US" altLang="zh-CN" dirty="0"/>
          </a:p>
        </p:txBody>
      </p:sp>
      <p:pic>
        <p:nvPicPr>
          <p:cNvPr id="5" name="图片 4"/>
          <p:cNvPicPr>
            <a:picLocks noChangeAspect="1"/>
          </p:cNvPicPr>
          <p:nvPr/>
        </p:nvPicPr>
        <p:blipFill>
          <a:blip r:embed="rId2"/>
          <a:stretch>
            <a:fillRect/>
          </a:stretch>
        </p:blipFill>
        <p:spPr>
          <a:xfrm>
            <a:off x="2372106" y="2734403"/>
            <a:ext cx="4399787" cy="2810974"/>
          </a:xfrm>
          <a:prstGeom prst="rect">
            <a:avLst/>
          </a:prstGeom>
        </p:spPr>
      </p:pic>
    </p:spTree>
    <p:extLst>
      <p:ext uri="{BB962C8B-B14F-4D97-AF65-F5344CB8AC3E}">
        <p14:creationId xmlns:p14="http://schemas.microsoft.com/office/powerpoint/2010/main" val="102922671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章节目录</a:t>
            </a:r>
          </a:p>
        </p:txBody>
      </p:sp>
      <p:sp>
        <p:nvSpPr>
          <p:cNvPr id="4" name="内容占位符 3"/>
          <p:cNvSpPr>
            <a:spLocks noGrp="1"/>
          </p:cNvSpPr>
          <p:nvPr>
            <p:ph idx="1"/>
          </p:nvPr>
        </p:nvSpPr>
        <p:spPr>
          <a:xfrm>
            <a:off x="260350" y="1242562"/>
            <a:ext cx="8616950" cy="3698081"/>
          </a:xfrm>
        </p:spPr>
        <p:txBody>
          <a:bodyPr>
            <a:noAutofit/>
          </a:bodyPr>
          <a:lstStyle/>
          <a:p>
            <a:pPr>
              <a:lnSpc>
                <a:spcPct val="150000"/>
              </a:lnSpc>
            </a:pPr>
            <a:r>
              <a:rPr lang="zh-CN" altLang="en-US" b="1" dirty="0">
                <a:solidFill>
                  <a:schemeClr val="bg1">
                    <a:lumMod val="85000"/>
                  </a:schemeClr>
                </a:solidFill>
                <a:latin typeface="+mn-ea"/>
                <a:ea typeface="+mn-ea"/>
                <a:cs typeface="宋体"/>
              </a:rPr>
              <a:t>贝叶斯决策论</a:t>
            </a:r>
            <a:endParaRPr lang="en-US" altLang="zh-CN" b="1" dirty="0">
              <a:solidFill>
                <a:schemeClr val="bg1">
                  <a:lumMod val="85000"/>
                </a:schemeClr>
              </a:solidFill>
              <a:latin typeface="+mn-ea"/>
              <a:ea typeface="+mn-ea"/>
              <a:cs typeface="宋体"/>
            </a:endParaRPr>
          </a:p>
          <a:p>
            <a:pPr>
              <a:lnSpc>
                <a:spcPct val="150000"/>
              </a:lnSpc>
            </a:pPr>
            <a:r>
              <a:rPr lang="zh-CN" altLang="en-US" b="1" dirty="0">
                <a:solidFill>
                  <a:schemeClr val="bg1">
                    <a:lumMod val="85000"/>
                  </a:schemeClr>
                </a:solidFill>
                <a:latin typeface="+mn-ea"/>
                <a:ea typeface="+mn-ea"/>
                <a:cs typeface="宋体"/>
              </a:rPr>
              <a:t>极大似然估计</a:t>
            </a:r>
            <a:endParaRPr lang="en-US" altLang="zh-CN" b="1" dirty="0">
              <a:solidFill>
                <a:schemeClr val="bg1">
                  <a:lumMod val="85000"/>
                </a:schemeClr>
              </a:solidFill>
              <a:latin typeface="+mn-ea"/>
              <a:ea typeface="+mn-ea"/>
              <a:cs typeface="宋体"/>
            </a:endParaRPr>
          </a:p>
          <a:p>
            <a:pPr>
              <a:lnSpc>
                <a:spcPct val="150000"/>
              </a:lnSpc>
            </a:pPr>
            <a:r>
              <a:rPr lang="zh-CN" altLang="en-US" b="1" dirty="0">
                <a:latin typeface="+mn-ea"/>
                <a:ea typeface="+mn-ea"/>
                <a:cs typeface="宋体"/>
              </a:rPr>
              <a:t>朴素贝叶斯分类器</a:t>
            </a:r>
            <a:endParaRPr lang="en-US" altLang="zh-CN" b="1" dirty="0">
              <a:latin typeface="+mn-ea"/>
              <a:ea typeface="+mn-ea"/>
              <a:cs typeface="宋体"/>
            </a:endParaRPr>
          </a:p>
          <a:p>
            <a:pPr>
              <a:lnSpc>
                <a:spcPct val="150000"/>
              </a:lnSpc>
            </a:pPr>
            <a:r>
              <a:rPr lang="zh-CN" altLang="en-US" b="1" dirty="0">
                <a:solidFill>
                  <a:schemeClr val="bg1">
                    <a:lumMod val="85000"/>
                  </a:schemeClr>
                </a:solidFill>
                <a:latin typeface="+mn-ea"/>
                <a:ea typeface="+mn-ea"/>
                <a:cs typeface="宋体"/>
              </a:rPr>
              <a:t>半朴素贝叶斯分类器</a:t>
            </a:r>
            <a:endParaRPr lang="en-US" altLang="zh-CN" b="1" dirty="0">
              <a:solidFill>
                <a:schemeClr val="bg1">
                  <a:lumMod val="85000"/>
                </a:schemeClr>
              </a:solidFill>
              <a:latin typeface="+mn-ea"/>
              <a:ea typeface="+mn-ea"/>
              <a:cs typeface="宋体"/>
            </a:endParaRPr>
          </a:p>
          <a:p>
            <a:pPr>
              <a:lnSpc>
                <a:spcPct val="150000"/>
              </a:lnSpc>
            </a:pPr>
            <a:r>
              <a:rPr lang="zh-CN" altLang="en-US" b="1" dirty="0">
                <a:solidFill>
                  <a:schemeClr val="bg1">
                    <a:lumMod val="85000"/>
                  </a:schemeClr>
                </a:solidFill>
                <a:latin typeface="+mn-ea"/>
                <a:ea typeface="+mn-ea"/>
                <a:cs typeface="宋体"/>
              </a:rPr>
              <a:t>贝叶斯网</a:t>
            </a:r>
            <a:endParaRPr lang="en-US" altLang="zh-CN" b="1" dirty="0">
              <a:solidFill>
                <a:schemeClr val="bg1">
                  <a:lumMod val="85000"/>
                </a:schemeClr>
              </a:solidFill>
              <a:latin typeface="+mn-ea"/>
              <a:ea typeface="+mn-ea"/>
              <a:cs typeface="宋体"/>
            </a:endParaRPr>
          </a:p>
          <a:p>
            <a:pPr>
              <a:lnSpc>
                <a:spcPct val="150000"/>
              </a:lnSpc>
            </a:pPr>
            <a:r>
              <a:rPr lang="en-US" altLang="zh-CN" b="1" dirty="0">
                <a:solidFill>
                  <a:schemeClr val="bg1">
                    <a:lumMod val="85000"/>
                  </a:schemeClr>
                </a:solidFill>
                <a:latin typeface="Verdana" charset="0"/>
                <a:ea typeface="Verdana" charset="0"/>
                <a:cs typeface="Verdana" charset="0"/>
              </a:rPr>
              <a:t>EM</a:t>
            </a:r>
            <a:r>
              <a:rPr lang="zh-CN" altLang="en-US" b="1" dirty="0">
                <a:solidFill>
                  <a:schemeClr val="bg1">
                    <a:lumMod val="85000"/>
                  </a:schemeClr>
                </a:solidFill>
                <a:latin typeface="+mn-ea"/>
                <a:ea typeface="+mn-ea"/>
                <a:cs typeface="宋体"/>
              </a:rPr>
              <a:t>算法</a:t>
            </a:r>
            <a:endParaRPr lang="en-US" altLang="zh-CN" b="1" dirty="0">
              <a:solidFill>
                <a:schemeClr val="bg1">
                  <a:lumMod val="85000"/>
                </a:schemeClr>
              </a:solidFill>
              <a:latin typeface="+mn-ea"/>
              <a:ea typeface="+mn-ea"/>
              <a:cs typeface="宋体"/>
            </a:endParaRPr>
          </a:p>
        </p:txBody>
      </p:sp>
    </p:spTree>
    <p:extLst>
      <p:ext uri="{BB962C8B-B14F-4D97-AF65-F5344CB8AC3E}">
        <p14:creationId xmlns:p14="http://schemas.microsoft.com/office/powerpoint/2010/main" val="19795824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latin typeface="+mj-ea"/>
                <a:ea typeface="+mj-ea"/>
                <a:cs typeface="Verdana" charset="0"/>
              </a:rPr>
              <a:t>朴素贝叶斯分类器</a:t>
            </a:r>
            <a:endParaRPr lang="zh-CN" altLang="en-US" dirty="0">
              <a:latin typeface="+mj-ea"/>
              <a:ea typeface="+mj-ea"/>
            </a:endParaRPr>
          </a:p>
        </p:txBody>
      </p:sp>
      <p:sp>
        <p:nvSpPr>
          <p:cNvPr id="3" name="内容占位符 2"/>
          <p:cNvSpPr>
            <a:spLocks noGrp="1"/>
          </p:cNvSpPr>
          <p:nvPr>
            <p:ph sz="quarter" idx="14"/>
          </p:nvPr>
        </p:nvSpPr>
        <p:spPr>
          <a:xfrm>
            <a:off x="260350" y="1053640"/>
            <a:ext cx="8629650" cy="5087515"/>
          </a:xfrm>
        </p:spPr>
        <p:txBody>
          <a:bodyPr>
            <a:normAutofit/>
          </a:bodyPr>
          <a:lstStyle/>
          <a:p>
            <a:r>
              <a:rPr kumimoji="1" lang="zh-CN" altLang="en-US" dirty="0"/>
              <a:t>估计</a:t>
            </a:r>
            <a:r>
              <a:rPr lang="zh-CN" altLang="en-US" dirty="0"/>
              <a:t>后验概率           主要困难：类条件概率           是所有属性上的联合概率难以从有限的训练样本估计获得。</a:t>
            </a:r>
            <a:endParaRPr lang="en-US" altLang="zh-CN" dirty="0"/>
          </a:p>
          <a:p>
            <a:pPr lvl="1"/>
            <a:r>
              <a:rPr lang="zh-CN" altLang="en-US" dirty="0"/>
              <a:t>例如：</a:t>
            </a:r>
            <a:r>
              <a:rPr lang="en-US" altLang="zh-CN" dirty="0"/>
              <a:t>d</a:t>
            </a:r>
            <a:r>
              <a:rPr lang="zh-CN" altLang="en-US" dirty="0"/>
              <a:t>个二值属性 → </a:t>
            </a:r>
            <a:r>
              <a:rPr lang="en-US" altLang="zh-CN" dirty="0"/>
              <a:t>2</a:t>
            </a:r>
            <a:r>
              <a:rPr lang="en-US" altLang="zh-CN" baseline="30000" dirty="0"/>
              <a:t>d</a:t>
            </a:r>
            <a:r>
              <a:rPr lang="zh-CN" altLang="en-US" dirty="0"/>
              <a:t>可能取值，</a:t>
            </a:r>
            <a:r>
              <a:rPr lang="en-US" altLang="zh-CN" dirty="0"/>
              <a:t> 2</a:t>
            </a:r>
            <a:r>
              <a:rPr lang="en-US" altLang="zh-CN" baseline="30000" dirty="0"/>
              <a:t>d</a:t>
            </a:r>
            <a:r>
              <a:rPr lang="zh-CN" altLang="en-US" dirty="0"/>
              <a:t> </a:t>
            </a:r>
            <a:r>
              <a:rPr lang="en-US" altLang="zh-CN" dirty="0"/>
              <a:t>&gt;&gt; </a:t>
            </a:r>
            <a:r>
              <a:rPr lang="zh-CN" altLang="en-US" dirty="0"/>
              <a:t>样本数</a:t>
            </a:r>
            <a:r>
              <a:rPr lang="en-US" altLang="zh-CN" dirty="0"/>
              <a:t>m</a:t>
            </a:r>
            <a:endParaRPr lang="zh-CN" altLang="zh-CN" dirty="0"/>
          </a:p>
          <a:p>
            <a:pPr marL="0" indent="0">
              <a:buNone/>
            </a:pPr>
            <a:endParaRPr kumimoji="1" lang="zh-CN" altLang="en-US" dirty="0"/>
          </a:p>
          <a:p>
            <a:r>
              <a:rPr lang="zh-CN" altLang="en-US" dirty="0"/>
              <a:t>朴素贝叶斯分类器</a:t>
            </a:r>
            <a:r>
              <a:rPr lang="en-US" altLang="zh-CN" dirty="0"/>
              <a:t>(Naïve Bayes Classifier)</a:t>
            </a:r>
            <a:r>
              <a:rPr lang="zh-CN" altLang="en-US" dirty="0"/>
              <a:t>采用了“属性条件独立性假设”</a:t>
            </a:r>
            <a:r>
              <a:rPr lang="en-US" altLang="zh-CN" dirty="0"/>
              <a:t>(attribute conditional independence assumption)</a:t>
            </a:r>
            <a:r>
              <a:rPr lang="zh-CN" altLang="en-US" dirty="0"/>
              <a:t>：</a:t>
            </a:r>
            <a:r>
              <a:rPr lang="zh-CN" altLang="en-US" b="1" dirty="0">
                <a:solidFill>
                  <a:srgbClr val="FF0000"/>
                </a:solidFill>
              </a:rPr>
              <a:t>对已知类别</a:t>
            </a:r>
            <a:r>
              <a:rPr lang="zh-CN" altLang="en-US" dirty="0"/>
              <a:t>，所有属性互相独立。</a:t>
            </a:r>
          </a:p>
          <a:p>
            <a:endParaRPr kumimoji="1" lang="zh-CN" altLang="en-US" dirty="0"/>
          </a:p>
          <a:p>
            <a:r>
              <a:rPr lang="zh-CN" altLang="en-US" dirty="0"/>
              <a:t>基于属性条件独立性假设，</a:t>
            </a:r>
            <a:r>
              <a:rPr lang="en-US" altLang="zh-CN" dirty="0"/>
              <a:t>(7.8)</a:t>
            </a:r>
            <a:r>
              <a:rPr lang="zh-CN" altLang="en-US" dirty="0"/>
              <a:t>可重写为</a:t>
            </a:r>
          </a:p>
          <a:p>
            <a:pPr lvl="1"/>
            <a:endParaRPr kumimoji="1" lang="zh-CN" altLang="en-US" dirty="0"/>
          </a:p>
          <a:p>
            <a:pPr lvl="1"/>
            <a:endParaRPr kumimoji="1" lang="zh-CN" altLang="en-US" dirty="0"/>
          </a:p>
          <a:p>
            <a:pPr lvl="1"/>
            <a:endParaRPr kumimoji="1" lang="zh-CN" altLang="en-US" dirty="0"/>
          </a:p>
          <a:p>
            <a:pPr lvl="1"/>
            <a:endParaRPr kumimoji="1" lang="zh-CN" altLang="en-US" dirty="0"/>
          </a:p>
          <a:p>
            <a:pPr lvl="1"/>
            <a:r>
              <a:rPr kumimoji="1" lang="zh-CN" altLang="en-US" dirty="0"/>
              <a:t>其中</a:t>
            </a:r>
            <a:r>
              <a:rPr kumimoji="1" lang="en-US" altLang="zh-CN" dirty="0"/>
              <a:t> </a:t>
            </a:r>
            <a:r>
              <a:rPr kumimoji="1" lang="zh-CN" altLang="en-US" dirty="0"/>
              <a:t>  </a:t>
            </a:r>
            <a:r>
              <a:rPr lang="zh-CN" altLang="en-US" dirty="0"/>
              <a:t>为属性数目，   为    在第   个属性上的取值。</a:t>
            </a:r>
            <a:endParaRPr kumimoji="1" lang="zh-CN" altLang="en-US" dirty="0"/>
          </a:p>
          <a:p>
            <a:pPr lvl="1"/>
            <a:endParaRPr kumimoji="1" lang="zh-CN" altLang="en-US" dirty="0"/>
          </a:p>
          <a:p>
            <a:pPr lvl="1"/>
            <a:endParaRPr kumimoji="1" lang="zh-CN" altLang="en-US" dirty="0"/>
          </a:p>
        </p:txBody>
      </p:sp>
      <p:graphicFrame>
        <p:nvGraphicFramePr>
          <p:cNvPr id="12" name="对象 11"/>
          <p:cNvGraphicFramePr>
            <a:graphicFrameLocks noChangeAspect="1"/>
          </p:cNvGraphicFramePr>
          <p:nvPr/>
        </p:nvGraphicFramePr>
        <p:xfrm>
          <a:off x="2466241" y="1118700"/>
          <a:ext cx="852487" cy="296863"/>
        </p:xfrm>
        <a:graphic>
          <a:graphicData uri="http://schemas.openxmlformats.org/presentationml/2006/ole">
            <mc:AlternateContent xmlns:mc="http://schemas.openxmlformats.org/markup-compatibility/2006">
              <mc:Choice xmlns:v="urn:schemas-microsoft-com:vml" Requires="v">
                <p:oleObj name="Formula" r:id="rId3" imgW="505800" imgH="177840" progId="Equation.Ribbit">
                  <p:embed/>
                </p:oleObj>
              </mc:Choice>
              <mc:Fallback>
                <p:oleObj name="Formula" r:id="rId3" imgW="505800" imgH="177840" progId="Equation.Ribbit">
                  <p:embed/>
                  <p:pic>
                    <p:nvPicPr>
                      <p:cNvPr id="12" name="对象 11"/>
                      <p:cNvPicPr/>
                      <p:nvPr/>
                    </p:nvPicPr>
                    <p:blipFill>
                      <a:blip r:embed="rId4"/>
                      <a:stretch>
                        <a:fillRect/>
                      </a:stretch>
                    </p:blipFill>
                    <p:spPr>
                      <a:xfrm>
                        <a:off x="2466241" y="1118700"/>
                        <a:ext cx="852487" cy="296863"/>
                      </a:xfrm>
                      <a:prstGeom prst="rect">
                        <a:avLst/>
                      </a:prstGeom>
                    </p:spPr>
                  </p:pic>
                </p:oleObj>
              </mc:Fallback>
            </mc:AlternateContent>
          </a:graphicData>
        </a:graphic>
      </p:graphicFrame>
      <p:graphicFrame>
        <p:nvGraphicFramePr>
          <p:cNvPr id="13" name="对象 12"/>
          <p:cNvGraphicFramePr>
            <a:graphicFrameLocks noChangeAspect="1"/>
          </p:cNvGraphicFramePr>
          <p:nvPr/>
        </p:nvGraphicFramePr>
        <p:xfrm>
          <a:off x="6384925" y="1118700"/>
          <a:ext cx="849313" cy="296862"/>
        </p:xfrm>
        <a:graphic>
          <a:graphicData uri="http://schemas.openxmlformats.org/presentationml/2006/ole">
            <mc:AlternateContent xmlns:mc="http://schemas.openxmlformats.org/markup-compatibility/2006">
              <mc:Choice xmlns:v="urn:schemas-microsoft-com:vml" Requires="v">
                <p:oleObj name="Formula" r:id="rId5" imgW="504360" imgH="177840" progId="Equation.Ribbit">
                  <p:embed/>
                </p:oleObj>
              </mc:Choice>
              <mc:Fallback>
                <p:oleObj name="Formula" r:id="rId5" imgW="504360" imgH="177840" progId="Equation.Ribbit">
                  <p:embed/>
                  <p:pic>
                    <p:nvPicPr>
                      <p:cNvPr id="13" name="对象 12"/>
                      <p:cNvPicPr/>
                      <p:nvPr/>
                    </p:nvPicPr>
                    <p:blipFill>
                      <a:blip r:embed="rId6"/>
                      <a:stretch>
                        <a:fillRect/>
                      </a:stretch>
                    </p:blipFill>
                    <p:spPr>
                      <a:xfrm>
                        <a:off x="6384925" y="1118700"/>
                        <a:ext cx="849313" cy="296862"/>
                      </a:xfrm>
                      <a:prstGeom prst="rect">
                        <a:avLst/>
                      </a:prstGeom>
                    </p:spPr>
                  </p:pic>
                </p:oleObj>
              </mc:Fallback>
            </mc:AlternateContent>
          </a:graphicData>
        </a:graphic>
      </p:graphicFrame>
      <p:graphicFrame>
        <p:nvGraphicFramePr>
          <p:cNvPr id="15" name="对象 14"/>
          <p:cNvGraphicFramePr>
            <a:graphicFrameLocks noChangeAspect="1"/>
          </p:cNvGraphicFramePr>
          <p:nvPr/>
        </p:nvGraphicFramePr>
        <p:xfrm>
          <a:off x="1591233" y="5786675"/>
          <a:ext cx="162246" cy="294182"/>
        </p:xfrm>
        <a:graphic>
          <a:graphicData uri="http://schemas.openxmlformats.org/presentationml/2006/ole">
            <mc:AlternateContent xmlns:mc="http://schemas.openxmlformats.org/markup-compatibility/2006">
              <mc:Choice xmlns:v="urn:schemas-microsoft-com:vml" Requires="v">
                <p:oleObj name="Formula" r:id="rId7" imgW="85320" imgH="157680" progId="Equation.Ribbit">
                  <p:embed/>
                </p:oleObj>
              </mc:Choice>
              <mc:Fallback>
                <p:oleObj name="Formula" r:id="rId7" imgW="85320" imgH="157680" progId="Equation.Ribbit">
                  <p:embed/>
                  <p:pic>
                    <p:nvPicPr>
                      <p:cNvPr id="15" name="对象 14"/>
                      <p:cNvPicPr/>
                      <p:nvPr/>
                    </p:nvPicPr>
                    <p:blipFill>
                      <a:blip r:embed="rId8"/>
                      <a:stretch>
                        <a:fillRect/>
                      </a:stretch>
                    </p:blipFill>
                    <p:spPr>
                      <a:xfrm>
                        <a:off x="1591233" y="5786675"/>
                        <a:ext cx="162246" cy="294182"/>
                      </a:xfrm>
                      <a:prstGeom prst="rect">
                        <a:avLst/>
                      </a:prstGeom>
                    </p:spPr>
                  </p:pic>
                </p:oleObj>
              </mc:Fallback>
            </mc:AlternateContent>
          </a:graphicData>
        </a:graphic>
      </p:graphicFrame>
      <p:graphicFrame>
        <p:nvGraphicFramePr>
          <p:cNvPr id="16" name="对象 15"/>
          <p:cNvGraphicFramePr>
            <a:graphicFrameLocks noChangeAspect="1"/>
          </p:cNvGraphicFramePr>
          <p:nvPr/>
        </p:nvGraphicFramePr>
        <p:xfrm>
          <a:off x="3318728" y="5822641"/>
          <a:ext cx="239712" cy="222250"/>
        </p:xfrm>
        <a:graphic>
          <a:graphicData uri="http://schemas.openxmlformats.org/presentationml/2006/ole">
            <mc:AlternateContent xmlns:mc="http://schemas.openxmlformats.org/markup-compatibility/2006">
              <mc:Choice xmlns:v="urn:schemas-microsoft-com:vml" Requires="v">
                <p:oleObj name="Formula" r:id="rId9" imgW="127080" imgH="119520" progId="Equation.Ribbit">
                  <p:embed/>
                </p:oleObj>
              </mc:Choice>
              <mc:Fallback>
                <p:oleObj name="Formula" r:id="rId9" imgW="127080" imgH="119520" progId="Equation.Ribbit">
                  <p:embed/>
                  <p:pic>
                    <p:nvPicPr>
                      <p:cNvPr id="16" name="对象 15"/>
                      <p:cNvPicPr/>
                      <p:nvPr/>
                    </p:nvPicPr>
                    <p:blipFill>
                      <a:blip r:embed="rId10"/>
                      <a:stretch>
                        <a:fillRect/>
                      </a:stretch>
                    </p:blipFill>
                    <p:spPr>
                      <a:xfrm>
                        <a:off x="3318728" y="5822641"/>
                        <a:ext cx="239712" cy="222250"/>
                      </a:xfrm>
                      <a:prstGeom prst="rect">
                        <a:avLst/>
                      </a:prstGeom>
                    </p:spPr>
                  </p:pic>
                </p:oleObj>
              </mc:Fallback>
            </mc:AlternateContent>
          </a:graphicData>
        </a:graphic>
      </p:graphicFrame>
      <p:graphicFrame>
        <p:nvGraphicFramePr>
          <p:cNvPr id="17" name="对象 16"/>
          <p:cNvGraphicFramePr>
            <a:graphicFrameLocks noChangeAspect="1"/>
          </p:cNvGraphicFramePr>
          <p:nvPr/>
        </p:nvGraphicFramePr>
        <p:xfrm>
          <a:off x="3932432" y="5845946"/>
          <a:ext cx="187325" cy="225425"/>
        </p:xfrm>
        <a:graphic>
          <a:graphicData uri="http://schemas.openxmlformats.org/presentationml/2006/ole">
            <mc:AlternateContent xmlns:mc="http://schemas.openxmlformats.org/markup-compatibility/2006">
              <mc:Choice xmlns:v="urn:schemas-microsoft-com:vml" Requires="v">
                <p:oleObj name="Formula" r:id="rId11" imgW="97920" imgH="120960" progId="Equation.Ribbit">
                  <p:embed/>
                </p:oleObj>
              </mc:Choice>
              <mc:Fallback>
                <p:oleObj name="Formula" r:id="rId11" imgW="97920" imgH="120960" progId="Equation.Ribbit">
                  <p:embed/>
                  <p:pic>
                    <p:nvPicPr>
                      <p:cNvPr id="17" name="对象 16"/>
                      <p:cNvPicPr/>
                      <p:nvPr/>
                    </p:nvPicPr>
                    <p:blipFill>
                      <a:blip r:embed="rId12"/>
                      <a:stretch>
                        <a:fillRect/>
                      </a:stretch>
                    </p:blipFill>
                    <p:spPr>
                      <a:xfrm>
                        <a:off x="3932432" y="5845946"/>
                        <a:ext cx="187325" cy="225425"/>
                      </a:xfrm>
                      <a:prstGeom prst="rect">
                        <a:avLst/>
                      </a:prstGeom>
                    </p:spPr>
                  </p:pic>
                </p:oleObj>
              </mc:Fallback>
            </mc:AlternateContent>
          </a:graphicData>
        </a:graphic>
      </p:graphicFrame>
      <p:graphicFrame>
        <p:nvGraphicFramePr>
          <p:cNvPr id="18" name="对象 17"/>
          <p:cNvGraphicFramePr>
            <a:graphicFrameLocks noChangeAspect="1"/>
          </p:cNvGraphicFramePr>
          <p:nvPr/>
        </p:nvGraphicFramePr>
        <p:xfrm>
          <a:off x="4822825" y="5790891"/>
          <a:ext cx="100013" cy="285750"/>
        </p:xfrm>
        <a:graphic>
          <a:graphicData uri="http://schemas.openxmlformats.org/presentationml/2006/ole">
            <mc:AlternateContent xmlns:mc="http://schemas.openxmlformats.org/markup-compatibility/2006">
              <mc:Choice xmlns:v="urn:schemas-microsoft-com:vml" Requires="v">
                <p:oleObj name="Formula" r:id="rId13" imgW="52200" imgH="152640" progId="Equation.Ribbit">
                  <p:embed/>
                </p:oleObj>
              </mc:Choice>
              <mc:Fallback>
                <p:oleObj name="Formula" r:id="rId13" imgW="52200" imgH="152640" progId="Equation.Ribbit">
                  <p:embed/>
                  <p:pic>
                    <p:nvPicPr>
                      <p:cNvPr id="18" name="对象 17"/>
                      <p:cNvPicPr/>
                      <p:nvPr/>
                    </p:nvPicPr>
                    <p:blipFill>
                      <a:blip r:embed="rId14"/>
                      <a:stretch>
                        <a:fillRect/>
                      </a:stretch>
                    </p:blipFill>
                    <p:spPr>
                      <a:xfrm>
                        <a:off x="4822825" y="5790891"/>
                        <a:ext cx="100013" cy="285750"/>
                      </a:xfrm>
                      <a:prstGeom prst="rect">
                        <a:avLst/>
                      </a:prstGeom>
                    </p:spPr>
                  </p:pic>
                </p:oleObj>
              </mc:Fallback>
            </mc:AlternateContent>
          </a:graphicData>
        </a:graphic>
      </p:graphicFrame>
      <p:grpSp>
        <p:nvGrpSpPr>
          <p:cNvPr id="2" name="组合 1"/>
          <p:cNvGrpSpPr/>
          <p:nvPr/>
        </p:nvGrpSpPr>
        <p:grpSpPr>
          <a:xfrm>
            <a:off x="1672356" y="4684955"/>
            <a:ext cx="7043019" cy="885257"/>
            <a:chOff x="1672356" y="4336609"/>
            <a:chExt cx="7043019" cy="885257"/>
          </a:xfrm>
        </p:grpSpPr>
        <p:graphicFrame>
          <p:nvGraphicFramePr>
            <p:cNvPr id="14" name="对象 13"/>
            <p:cNvGraphicFramePr>
              <a:graphicFrameLocks noChangeAspect="1"/>
            </p:cNvGraphicFramePr>
            <p:nvPr/>
          </p:nvGraphicFramePr>
          <p:xfrm>
            <a:off x="1672356" y="4336609"/>
            <a:ext cx="5561882" cy="885257"/>
          </p:xfrm>
          <a:graphic>
            <a:graphicData uri="http://schemas.openxmlformats.org/presentationml/2006/ole">
              <mc:AlternateContent xmlns:mc="http://schemas.openxmlformats.org/markup-compatibility/2006">
                <mc:Choice xmlns:v="urn:schemas-microsoft-com:vml" Requires="v">
                  <p:oleObj name="Formula" r:id="rId15" imgW="2890800" imgH="463680" progId="Equation.Ribbit">
                    <p:embed/>
                  </p:oleObj>
                </mc:Choice>
                <mc:Fallback>
                  <p:oleObj name="Formula" r:id="rId15" imgW="2890800" imgH="463680" progId="Equation.Ribbit">
                    <p:embed/>
                    <p:pic>
                      <p:nvPicPr>
                        <p:cNvPr id="14" name="对象 13"/>
                        <p:cNvPicPr/>
                        <p:nvPr/>
                      </p:nvPicPr>
                      <p:blipFill>
                        <a:blip r:embed="rId16"/>
                        <a:stretch>
                          <a:fillRect/>
                        </a:stretch>
                      </p:blipFill>
                      <p:spPr>
                        <a:xfrm>
                          <a:off x="1672356" y="4336609"/>
                          <a:ext cx="5561882" cy="885257"/>
                        </a:xfrm>
                        <a:prstGeom prst="rect">
                          <a:avLst/>
                        </a:prstGeom>
                      </p:spPr>
                    </p:pic>
                  </p:oleObj>
                </mc:Fallback>
              </mc:AlternateContent>
            </a:graphicData>
          </a:graphic>
        </p:graphicFrame>
        <p:pic>
          <p:nvPicPr>
            <p:cNvPr id="11" name="图片 10"/>
            <p:cNvPicPr>
              <a:picLocks noChangeAspect="1"/>
            </p:cNvPicPr>
            <p:nvPr/>
          </p:nvPicPr>
          <p:blipFill>
            <a:blip r:embed="rId17"/>
            <a:stretch>
              <a:fillRect/>
            </a:stretch>
          </p:blipFill>
          <p:spPr>
            <a:xfrm>
              <a:off x="8043862" y="4638727"/>
              <a:ext cx="671513" cy="281020"/>
            </a:xfrm>
            <a:prstGeom prst="rect">
              <a:avLst/>
            </a:prstGeom>
          </p:spPr>
        </p:pic>
      </p:grpSp>
    </p:spTree>
    <p:extLst>
      <p:ext uri="{BB962C8B-B14F-4D97-AF65-F5344CB8AC3E}">
        <p14:creationId xmlns:p14="http://schemas.microsoft.com/office/powerpoint/2010/main" val="201875691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latin typeface="+mj-ea"/>
                <a:ea typeface="+mj-ea"/>
                <a:cs typeface="Verdana" charset="0"/>
              </a:rPr>
              <a:t>朴素贝叶斯分类器</a:t>
            </a:r>
            <a:endParaRPr lang="zh-CN" altLang="en-US" dirty="0">
              <a:latin typeface="+mj-ea"/>
              <a:ea typeface="+mj-ea"/>
            </a:endParaRPr>
          </a:p>
        </p:txBody>
      </p:sp>
      <p:sp>
        <p:nvSpPr>
          <p:cNvPr id="3" name="内容占位符 2"/>
          <p:cNvSpPr>
            <a:spLocks noGrp="1"/>
          </p:cNvSpPr>
          <p:nvPr>
            <p:ph sz="quarter" idx="14"/>
          </p:nvPr>
        </p:nvSpPr>
        <p:spPr>
          <a:xfrm>
            <a:off x="260350" y="1053640"/>
            <a:ext cx="8629650" cy="5087515"/>
          </a:xfrm>
        </p:spPr>
        <p:txBody>
          <a:bodyPr>
            <a:normAutofit/>
          </a:bodyPr>
          <a:lstStyle/>
          <a:p>
            <a:endParaRPr lang="en-US" altLang="zh-CN" dirty="0"/>
          </a:p>
          <a:p>
            <a:endParaRPr kumimoji="1" lang="en-US" altLang="zh-CN" dirty="0"/>
          </a:p>
          <a:p>
            <a:endParaRPr kumimoji="1" lang="zh-CN" altLang="en-US" dirty="0"/>
          </a:p>
          <a:p>
            <a:pPr marL="0" indent="0">
              <a:buNone/>
            </a:pPr>
            <a:r>
              <a:rPr lang="zh-CN" altLang="en-US" dirty="0"/>
              <a:t>      </a:t>
            </a:r>
          </a:p>
          <a:p>
            <a:pPr marL="0" indent="0">
              <a:buNone/>
            </a:pPr>
            <a:r>
              <a:rPr lang="zh-CN" altLang="en-US" dirty="0"/>
              <a:t>      </a:t>
            </a:r>
            <a:endParaRPr kumimoji="1" lang="zh-CN" altLang="en-US" sz="2200" dirty="0"/>
          </a:p>
        </p:txBody>
      </p:sp>
      <p:grpSp>
        <p:nvGrpSpPr>
          <p:cNvPr id="6" name="组合 5"/>
          <p:cNvGrpSpPr/>
          <p:nvPr/>
        </p:nvGrpSpPr>
        <p:grpSpPr>
          <a:xfrm>
            <a:off x="1626615" y="1293740"/>
            <a:ext cx="6869685" cy="885257"/>
            <a:chOff x="1626615" y="1293740"/>
            <a:chExt cx="6869685" cy="885257"/>
          </a:xfrm>
        </p:grpSpPr>
        <p:graphicFrame>
          <p:nvGraphicFramePr>
            <p:cNvPr id="8" name="对象 7"/>
            <p:cNvGraphicFramePr>
              <a:graphicFrameLocks noChangeAspect="1"/>
            </p:cNvGraphicFramePr>
            <p:nvPr/>
          </p:nvGraphicFramePr>
          <p:xfrm>
            <a:off x="1626615" y="1293740"/>
            <a:ext cx="5561882" cy="885257"/>
          </p:xfrm>
          <a:graphic>
            <a:graphicData uri="http://schemas.openxmlformats.org/presentationml/2006/ole">
              <mc:AlternateContent xmlns:mc="http://schemas.openxmlformats.org/markup-compatibility/2006">
                <mc:Choice xmlns:v="urn:schemas-microsoft-com:vml" Requires="v">
                  <p:oleObj name="Formula" r:id="rId2" imgW="2890800" imgH="463680" progId="Equation.Ribbit">
                    <p:embed/>
                  </p:oleObj>
                </mc:Choice>
                <mc:Fallback>
                  <p:oleObj name="Formula" r:id="rId2" imgW="2890800" imgH="463680" progId="Equation.Ribbit">
                    <p:embed/>
                    <p:pic>
                      <p:nvPicPr>
                        <p:cNvPr id="0" name=""/>
                        <p:cNvPicPr/>
                        <p:nvPr/>
                      </p:nvPicPr>
                      <p:blipFill>
                        <a:blip r:embed="rId3"/>
                        <a:stretch>
                          <a:fillRect/>
                        </a:stretch>
                      </p:blipFill>
                      <p:spPr>
                        <a:xfrm>
                          <a:off x="1626615" y="1293740"/>
                          <a:ext cx="5561882" cy="885257"/>
                        </a:xfrm>
                        <a:prstGeom prst="rect">
                          <a:avLst/>
                        </a:prstGeom>
                      </p:spPr>
                    </p:pic>
                  </p:oleObj>
                </mc:Fallback>
              </mc:AlternateContent>
            </a:graphicData>
          </a:graphic>
        </p:graphicFrame>
        <p:pic>
          <p:nvPicPr>
            <p:cNvPr id="5" name="图片 4"/>
            <p:cNvPicPr>
              <a:picLocks noChangeAspect="1"/>
            </p:cNvPicPr>
            <p:nvPr/>
          </p:nvPicPr>
          <p:blipFill>
            <a:blip r:embed="rId4"/>
            <a:stretch>
              <a:fillRect/>
            </a:stretch>
          </p:blipFill>
          <p:spPr>
            <a:xfrm>
              <a:off x="7824787" y="1595858"/>
              <a:ext cx="671513" cy="281020"/>
            </a:xfrm>
            <a:prstGeom prst="rect">
              <a:avLst/>
            </a:prstGeom>
          </p:spPr>
        </p:pic>
      </p:grpSp>
    </p:spTree>
    <p:extLst>
      <p:ext uri="{BB962C8B-B14F-4D97-AF65-F5344CB8AC3E}">
        <p14:creationId xmlns:p14="http://schemas.microsoft.com/office/powerpoint/2010/main" val="12265807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t>1.</a:t>
            </a:r>
            <a:r>
              <a:rPr lang="zh-CN" altLang="en-US" dirty="0"/>
              <a:t>贝叶斯公式</a:t>
            </a:r>
          </a:p>
        </p:txBody>
      </p:sp>
      <p:sp>
        <p:nvSpPr>
          <p:cNvPr id="4" name="内容占位符 3"/>
          <p:cNvSpPr>
            <a:spLocks noGrp="1"/>
          </p:cNvSpPr>
          <p:nvPr>
            <p:ph idx="1"/>
          </p:nvPr>
        </p:nvSpPr>
        <p:spPr>
          <a:xfrm>
            <a:off x="232244" y="1114824"/>
            <a:ext cx="8425619" cy="4001186"/>
          </a:xfrm>
        </p:spPr>
        <p:txBody>
          <a:bodyPr>
            <a:noAutofit/>
          </a:bodyPr>
          <a:lstStyle/>
          <a:p>
            <a:pPr marL="285750" indent="-285750">
              <a:lnSpc>
                <a:spcPct val="130000"/>
              </a:lnSpc>
              <a:spcBef>
                <a:spcPts val="600"/>
              </a:spcBef>
            </a:pPr>
            <a:r>
              <a:rPr lang="zh-CN" altLang="en-US" sz="2400" b="1" i="0" dirty="0">
                <a:solidFill>
                  <a:srgbClr val="333333"/>
                </a:solidFill>
                <a:effectLst/>
                <a:latin typeface="Microsoft YaHei" panose="020B0503020204020204" pitchFamily="34" charset="-122"/>
                <a:ea typeface="Microsoft YaHei" panose="020B0503020204020204" pitchFamily="34" charset="-122"/>
              </a:rPr>
              <a:t>贝叶斯公式（</a:t>
            </a:r>
            <a:r>
              <a:rPr lang="en-US" altLang="zh-CN" sz="2400" b="1" i="0" dirty="0">
                <a:solidFill>
                  <a:srgbClr val="333333"/>
                </a:solidFill>
                <a:effectLst/>
                <a:latin typeface="Microsoft YaHei" panose="020B0503020204020204" pitchFamily="34" charset="-122"/>
                <a:ea typeface="Microsoft YaHei" panose="020B0503020204020204" pitchFamily="34" charset="-122"/>
              </a:rPr>
              <a:t>Naive Bayes</a:t>
            </a:r>
            <a:r>
              <a:rPr lang="zh-CN" altLang="en-US" sz="2400" b="1" i="0" dirty="0">
                <a:solidFill>
                  <a:srgbClr val="333333"/>
                </a:solidFill>
                <a:effectLst/>
                <a:latin typeface="Microsoft YaHei" panose="020B0503020204020204" pitchFamily="34" charset="-122"/>
                <a:ea typeface="Microsoft YaHei" panose="020B0503020204020204" pitchFamily="34" charset="-122"/>
              </a:rPr>
              <a:t>）</a:t>
            </a:r>
            <a:endParaRPr lang="en-US" altLang="zh-CN" sz="2400" b="1" dirty="0">
              <a:solidFill>
                <a:srgbClr val="333333"/>
              </a:solidFill>
              <a:latin typeface="Microsoft YaHei" panose="020B0503020204020204" pitchFamily="34" charset="-122"/>
              <a:ea typeface="Microsoft YaHei" panose="020B0503020204020204" pitchFamily="34" charset="-122"/>
            </a:endParaRPr>
          </a:p>
          <a:p>
            <a:pPr marL="800100" lvl="1" indent="-342900">
              <a:lnSpc>
                <a:spcPct val="150000"/>
              </a:lnSpc>
              <a:spcBef>
                <a:spcPts val="0"/>
              </a:spcBef>
              <a:buFont typeface="Wingdings" pitchFamily="2" charset="2"/>
              <a:buChar char="Ø"/>
            </a:pPr>
            <a:r>
              <a:rPr lang="zh-CN" altLang="en-US" i="0" dirty="0">
                <a:effectLst/>
                <a:latin typeface="Microsoft YaHei" panose="020B0503020204020204" pitchFamily="34" charset="-122"/>
                <a:ea typeface="Microsoft YaHei" panose="020B0503020204020204" pitchFamily="34" charset="-122"/>
              </a:rPr>
              <a:t>贝叶斯提供了一种利用</a:t>
            </a:r>
            <a:r>
              <a:rPr lang="en-US" altLang="zh-CN" b="1" i="0" dirty="0">
                <a:solidFill>
                  <a:srgbClr val="002060"/>
                </a:solidFill>
                <a:effectLst/>
                <a:latin typeface="Microsoft YaHei" panose="020B0503020204020204" pitchFamily="34" charset="-122"/>
                <a:ea typeface="Microsoft YaHei" panose="020B0503020204020204" pitchFamily="34" charset="-122"/>
              </a:rPr>
              <a:t>『</a:t>
            </a:r>
            <a:r>
              <a:rPr lang="zh-CN" altLang="en-US" b="1" i="0" dirty="0">
                <a:solidFill>
                  <a:srgbClr val="002060"/>
                </a:solidFill>
                <a:effectLst/>
                <a:latin typeface="Microsoft YaHei" panose="020B0503020204020204" pitchFamily="34" charset="-122"/>
                <a:ea typeface="Microsoft YaHei" panose="020B0503020204020204" pitchFamily="34" charset="-122"/>
              </a:rPr>
              <a:t>先验概率</a:t>
            </a:r>
            <a:r>
              <a:rPr lang="en-US" altLang="zh-CN" b="1" i="0" dirty="0">
                <a:solidFill>
                  <a:srgbClr val="002060"/>
                </a:solidFill>
                <a:effectLst/>
                <a:latin typeface="Microsoft YaHei" panose="020B0503020204020204" pitchFamily="34" charset="-122"/>
                <a:ea typeface="Microsoft YaHei" panose="020B0503020204020204" pitchFamily="34" charset="-122"/>
              </a:rPr>
              <a:t>』</a:t>
            </a:r>
            <a:r>
              <a:rPr lang="zh-CN" altLang="en-US" i="0" dirty="0">
                <a:effectLst/>
                <a:latin typeface="Microsoft YaHei" panose="020B0503020204020204" pitchFamily="34" charset="-122"/>
                <a:ea typeface="Microsoft YaHei" panose="020B0503020204020204" pitchFamily="34" charset="-122"/>
              </a:rPr>
              <a:t>计算</a:t>
            </a:r>
            <a:r>
              <a:rPr lang="en-US" altLang="zh-CN" b="1" i="0" dirty="0">
                <a:effectLst/>
                <a:latin typeface="Microsoft YaHei" panose="020B0503020204020204" pitchFamily="34" charset="-122"/>
                <a:ea typeface="Microsoft YaHei" panose="020B0503020204020204" pitchFamily="34" charset="-122"/>
              </a:rPr>
              <a:t>『</a:t>
            </a:r>
            <a:r>
              <a:rPr lang="zh-CN" altLang="en-US" b="1" i="0" dirty="0">
                <a:effectLst/>
                <a:latin typeface="Microsoft YaHei" panose="020B0503020204020204" pitchFamily="34" charset="-122"/>
                <a:ea typeface="Microsoft YaHei" panose="020B0503020204020204" pitchFamily="34" charset="-122"/>
              </a:rPr>
              <a:t>后验概率</a:t>
            </a:r>
            <a:r>
              <a:rPr lang="en-US" altLang="zh-CN" b="1" i="0" dirty="0">
                <a:effectLst/>
                <a:latin typeface="Microsoft YaHei" panose="020B0503020204020204" pitchFamily="34" charset="-122"/>
                <a:ea typeface="Microsoft YaHei" panose="020B0503020204020204" pitchFamily="34" charset="-122"/>
              </a:rPr>
              <a:t>』</a:t>
            </a:r>
            <a:r>
              <a:rPr lang="zh-CN" altLang="en-US" i="0" dirty="0">
                <a:effectLst/>
                <a:latin typeface="Microsoft YaHei" panose="020B0503020204020204" pitchFamily="34" charset="-122"/>
                <a:ea typeface="Microsoft YaHei" panose="020B0503020204020204" pitchFamily="34" charset="-122"/>
              </a:rPr>
              <a:t>的方法</a:t>
            </a:r>
            <a:endParaRPr lang="zh-CN" altLang="en-US" dirty="0"/>
          </a:p>
        </p:txBody>
      </p:sp>
      <p:sp>
        <p:nvSpPr>
          <p:cNvPr id="5" name="AutoShape 2" descr="公式">
            <a:extLst>
              <a:ext uri="{FF2B5EF4-FFF2-40B4-BE49-F238E27FC236}">
                <a16:creationId xmlns:a16="http://schemas.microsoft.com/office/drawing/2014/main" id="{8F2F6B33-C009-DD6B-C7B3-5B8ADD0B380D}"/>
              </a:ext>
            </a:extLst>
          </p:cNvPr>
          <p:cNvSpPr>
            <a:spLocks noChangeAspect="1" noChangeArrowheads="1"/>
          </p:cNvSpPr>
          <p:nvPr/>
        </p:nvSpPr>
        <p:spPr bwMode="auto">
          <a:xfrm>
            <a:off x="2935288"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AutoShape 3" descr="公式">
            <a:extLst>
              <a:ext uri="{FF2B5EF4-FFF2-40B4-BE49-F238E27FC236}">
                <a16:creationId xmlns:a16="http://schemas.microsoft.com/office/drawing/2014/main" id="{EEDB6069-BB8D-77A1-EF5D-BCC53B7EC311}"/>
              </a:ext>
            </a:extLst>
          </p:cNvPr>
          <p:cNvSpPr>
            <a:spLocks noChangeAspect="1" noChangeArrowheads="1"/>
          </p:cNvSpPr>
          <p:nvPr/>
        </p:nvSpPr>
        <p:spPr bwMode="auto">
          <a:xfrm>
            <a:off x="6510338"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2" name="图片 1">
            <a:extLst>
              <a:ext uri="{FF2B5EF4-FFF2-40B4-BE49-F238E27FC236}">
                <a16:creationId xmlns:a16="http://schemas.microsoft.com/office/drawing/2014/main" id="{1D57EFE9-0FDA-8032-D322-DF73DCE46336}"/>
              </a:ext>
            </a:extLst>
          </p:cNvPr>
          <p:cNvPicPr>
            <a:picLocks noChangeAspect="1"/>
          </p:cNvPicPr>
          <p:nvPr/>
        </p:nvPicPr>
        <p:blipFill>
          <a:blip r:embed="rId2"/>
          <a:stretch>
            <a:fillRect/>
          </a:stretch>
        </p:blipFill>
        <p:spPr>
          <a:xfrm>
            <a:off x="2017733" y="2061924"/>
            <a:ext cx="5108533" cy="4247436"/>
          </a:xfrm>
          <a:prstGeom prst="rect">
            <a:avLst/>
          </a:prstGeom>
        </p:spPr>
      </p:pic>
    </p:spTree>
    <p:extLst>
      <p:ext uri="{BB962C8B-B14F-4D97-AF65-F5344CB8AC3E}">
        <p14:creationId xmlns:p14="http://schemas.microsoft.com/office/powerpoint/2010/main" val="358976566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latin typeface="+mj-ea"/>
                <a:ea typeface="+mj-ea"/>
                <a:cs typeface="Verdana" charset="0"/>
              </a:rPr>
              <a:t>朴素贝叶斯分类器</a:t>
            </a:r>
            <a:endParaRPr lang="zh-CN" altLang="en-US" dirty="0">
              <a:latin typeface="+mj-ea"/>
              <a:ea typeface="+mj-ea"/>
            </a:endParaRPr>
          </a:p>
        </p:txBody>
      </p:sp>
      <p:sp>
        <p:nvSpPr>
          <p:cNvPr id="3" name="内容占位符 2"/>
          <p:cNvSpPr>
            <a:spLocks noGrp="1"/>
          </p:cNvSpPr>
          <p:nvPr>
            <p:ph sz="quarter" idx="14"/>
          </p:nvPr>
        </p:nvSpPr>
        <p:spPr>
          <a:xfrm>
            <a:off x="260350" y="1053640"/>
            <a:ext cx="8629650" cy="5087515"/>
          </a:xfrm>
        </p:spPr>
        <p:txBody>
          <a:bodyPr>
            <a:normAutofit/>
          </a:bodyPr>
          <a:lstStyle/>
          <a:p>
            <a:endParaRPr lang="en-US" altLang="zh-CN" dirty="0"/>
          </a:p>
          <a:p>
            <a:endParaRPr kumimoji="1" lang="en-US" altLang="zh-CN" dirty="0"/>
          </a:p>
          <a:p>
            <a:endParaRPr kumimoji="1" lang="zh-CN" altLang="en-US" dirty="0"/>
          </a:p>
          <a:p>
            <a:pPr marL="0" indent="0">
              <a:buNone/>
            </a:pPr>
            <a:r>
              <a:rPr lang="zh-CN" altLang="en-US" dirty="0"/>
              <a:t>      </a:t>
            </a:r>
          </a:p>
          <a:p>
            <a:pPr marL="0" indent="0">
              <a:buNone/>
            </a:pPr>
            <a:r>
              <a:rPr lang="zh-CN" altLang="en-US" dirty="0"/>
              <a:t>      由于对所有类别来说       相同，因此基于式</a:t>
            </a:r>
            <a:r>
              <a:rPr lang="en-US" altLang="zh-CN" dirty="0"/>
              <a:t> (7.6)</a:t>
            </a:r>
            <a:r>
              <a:rPr lang="zh-CN" altLang="en-US" dirty="0"/>
              <a:t>的贝叶斯判定准则有</a:t>
            </a:r>
            <a:endParaRPr kumimoji="1" lang="zh-CN" altLang="en-US" dirty="0"/>
          </a:p>
          <a:p>
            <a:pPr lvl="1"/>
            <a:endParaRPr kumimoji="1" lang="zh-CN" altLang="en-US" sz="2200" dirty="0"/>
          </a:p>
          <a:p>
            <a:pPr lvl="1"/>
            <a:endParaRPr kumimoji="1" lang="zh-CN" altLang="en-US" sz="2200" dirty="0"/>
          </a:p>
          <a:p>
            <a:pPr lvl="1"/>
            <a:endParaRPr kumimoji="1" lang="zh-CN" altLang="en-US" sz="2200" dirty="0"/>
          </a:p>
          <a:p>
            <a:pPr lvl="1"/>
            <a:endParaRPr kumimoji="1" lang="zh-CN" altLang="en-US" sz="2200" dirty="0"/>
          </a:p>
          <a:p>
            <a:pPr lvl="1"/>
            <a:r>
              <a:rPr kumimoji="1" lang="zh-CN" altLang="en-US" sz="2200" dirty="0"/>
              <a:t>这就是朴素贝叶斯分类器的表达式</a:t>
            </a:r>
          </a:p>
          <a:p>
            <a:pPr lvl="1"/>
            <a:endParaRPr kumimoji="1" lang="zh-CN" altLang="en-US" sz="2200" dirty="0"/>
          </a:p>
        </p:txBody>
      </p:sp>
      <p:pic>
        <p:nvPicPr>
          <p:cNvPr id="12" name="图片 11"/>
          <p:cNvPicPr>
            <a:picLocks noChangeAspect="1"/>
          </p:cNvPicPr>
          <p:nvPr/>
        </p:nvPicPr>
        <p:blipFill>
          <a:blip r:embed="rId2"/>
          <a:stretch>
            <a:fillRect/>
          </a:stretch>
        </p:blipFill>
        <p:spPr>
          <a:xfrm>
            <a:off x="3589342" y="2824059"/>
            <a:ext cx="536566" cy="267691"/>
          </a:xfrm>
          <a:prstGeom prst="rect">
            <a:avLst/>
          </a:prstGeom>
        </p:spPr>
      </p:pic>
      <p:grpSp>
        <p:nvGrpSpPr>
          <p:cNvPr id="7" name="组合 6"/>
          <p:cNvGrpSpPr/>
          <p:nvPr/>
        </p:nvGrpSpPr>
        <p:grpSpPr>
          <a:xfrm>
            <a:off x="2175669" y="3736812"/>
            <a:ext cx="6320631" cy="1018199"/>
            <a:chOff x="2175669" y="3736812"/>
            <a:chExt cx="6320631" cy="1018199"/>
          </a:xfrm>
        </p:grpSpPr>
        <p:graphicFrame>
          <p:nvGraphicFramePr>
            <p:cNvPr id="10" name="对象 9"/>
            <p:cNvGraphicFramePr>
              <a:graphicFrameLocks noChangeAspect="1"/>
            </p:cNvGraphicFramePr>
            <p:nvPr>
              <p:extLst>
                <p:ext uri="{D42A27DB-BD31-4B8C-83A1-F6EECF244321}">
                  <p14:modId xmlns:p14="http://schemas.microsoft.com/office/powerpoint/2010/main" val="2230177077"/>
                </p:ext>
              </p:extLst>
            </p:nvPr>
          </p:nvGraphicFramePr>
          <p:xfrm>
            <a:off x="2175669" y="3736812"/>
            <a:ext cx="4799012" cy="1018199"/>
          </p:xfrm>
          <a:graphic>
            <a:graphicData uri="http://schemas.openxmlformats.org/presentationml/2006/ole">
              <mc:AlternateContent xmlns:mc="http://schemas.openxmlformats.org/markup-compatibility/2006">
                <mc:Choice xmlns:v="urn:schemas-microsoft-com:vml" Requires="v">
                  <p:oleObj name="Formula" r:id="rId3" imgW="2173320" imgH="463680" progId="Equation.Ribbit">
                    <p:embed/>
                  </p:oleObj>
                </mc:Choice>
                <mc:Fallback>
                  <p:oleObj name="Formula" r:id="rId3" imgW="2173320" imgH="463680" progId="Equation.Ribbit">
                    <p:embed/>
                    <p:pic>
                      <p:nvPicPr>
                        <p:cNvPr id="0" name=""/>
                        <p:cNvPicPr/>
                        <p:nvPr/>
                      </p:nvPicPr>
                      <p:blipFill>
                        <a:blip r:embed="rId4"/>
                        <a:stretch>
                          <a:fillRect/>
                        </a:stretch>
                      </p:blipFill>
                      <p:spPr>
                        <a:xfrm>
                          <a:off x="2175669" y="3736812"/>
                          <a:ext cx="4799012" cy="1018199"/>
                        </a:xfrm>
                        <a:prstGeom prst="rect">
                          <a:avLst/>
                        </a:prstGeom>
                      </p:spPr>
                    </p:pic>
                  </p:oleObj>
                </mc:Fallback>
              </mc:AlternateContent>
            </a:graphicData>
          </a:graphic>
        </p:graphicFrame>
        <p:pic>
          <p:nvPicPr>
            <p:cNvPr id="2" name="图片 1"/>
            <p:cNvPicPr>
              <a:picLocks noChangeAspect="1"/>
            </p:cNvPicPr>
            <p:nvPr/>
          </p:nvPicPr>
          <p:blipFill>
            <a:blip r:embed="rId5"/>
            <a:stretch>
              <a:fillRect/>
            </a:stretch>
          </p:blipFill>
          <p:spPr>
            <a:xfrm>
              <a:off x="7824787" y="4140928"/>
              <a:ext cx="671513" cy="289885"/>
            </a:xfrm>
            <a:prstGeom prst="rect">
              <a:avLst/>
            </a:prstGeom>
          </p:spPr>
        </p:pic>
      </p:grpSp>
      <p:grpSp>
        <p:nvGrpSpPr>
          <p:cNvPr id="6" name="组合 5"/>
          <p:cNvGrpSpPr/>
          <p:nvPr/>
        </p:nvGrpSpPr>
        <p:grpSpPr>
          <a:xfrm>
            <a:off x="1626615" y="1293740"/>
            <a:ext cx="6869685" cy="885257"/>
            <a:chOff x="1626615" y="1293740"/>
            <a:chExt cx="6869685" cy="885257"/>
          </a:xfrm>
        </p:grpSpPr>
        <p:graphicFrame>
          <p:nvGraphicFramePr>
            <p:cNvPr id="8" name="对象 7"/>
            <p:cNvGraphicFramePr>
              <a:graphicFrameLocks noChangeAspect="1"/>
            </p:cNvGraphicFramePr>
            <p:nvPr>
              <p:extLst>
                <p:ext uri="{D42A27DB-BD31-4B8C-83A1-F6EECF244321}">
                  <p14:modId xmlns:p14="http://schemas.microsoft.com/office/powerpoint/2010/main" val="1383661672"/>
                </p:ext>
              </p:extLst>
            </p:nvPr>
          </p:nvGraphicFramePr>
          <p:xfrm>
            <a:off x="1626615" y="1293740"/>
            <a:ext cx="5561882" cy="885257"/>
          </p:xfrm>
          <a:graphic>
            <a:graphicData uri="http://schemas.openxmlformats.org/presentationml/2006/ole">
              <mc:AlternateContent xmlns:mc="http://schemas.openxmlformats.org/markup-compatibility/2006">
                <mc:Choice xmlns:v="urn:schemas-microsoft-com:vml" Requires="v">
                  <p:oleObj name="Formula" r:id="rId6" imgW="2890800" imgH="463680" progId="Equation.Ribbit">
                    <p:embed/>
                  </p:oleObj>
                </mc:Choice>
                <mc:Fallback>
                  <p:oleObj name="Formula" r:id="rId6" imgW="2890800" imgH="463680" progId="Equation.Ribbit">
                    <p:embed/>
                    <p:pic>
                      <p:nvPicPr>
                        <p:cNvPr id="0" name=""/>
                        <p:cNvPicPr/>
                        <p:nvPr/>
                      </p:nvPicPr>
                      <p:blipFill>
                        <a:blip r:embed="rId7"/>
                        <a:stretch>
                          <a:fillRect/>
                        </a:stretch>
                      </p:blipFill>
                      <p:spPr>
                        <a:xfrm>
                          <a:off x="1626615" y="1293740"/>
                          <a:ext cx="5561882" cy="885257"/>
                        </a:xfrm>
                        <a:prstGeom prst="rect">
                          <a:avLst/>
                        </a:prstGeom>
                      </p:spPr>
                    </p:pic>
                  </p:oleObj>
                </mc:Fallback>
              </mc:AlternateContent>
            </a:graphicData>
          </a:graphic>
        </p:graphicFrame>
        <p:pic>
          <p:nvPicPr>
            <p:cNvPr id="5" name="图片 4"/>
            <p:cNvPicPr>
              <a:picLocks noChangeAspect="1"/>
            </p:cNvPicPr>
            <p:nvPr/>
          </p:nvPicPr>
          <p:blipFill>
            <a:blip r:embed="rId8"/>
            <a:stretch>
              <a:fillRect/>
            </a:stretch>
          </p:blipFill>
          <p:spPr>
            <a:xfrm>
              <a:off x="7824787" y="1595858"/>
              <a:ext cx="671513" cy="281020"/>
            </a:xfrm>
            <a:prstGeom prst="rect">
              <a:avLst/>
            </a:prstGeom>
          </p:spPr>
        </p:pic>
      </p:grpSp>
    </p:spTree>
    <p:extLst>
      <p:ext uri="{BB962C8B-B14F-4D97-AF65-F5344CB8AC3E}">
        <p14:creationId xmlns:p14="http://schemas.microsoft.com/office/powerpoint/2010/main" val="202824147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朴素贝叶斯分类器</a:t>
            </a:r>
          </a:p>
        </p:txBody>
      </p:sp>
      <p:sp>
        <p:nvSpPr>
          <p:cNvPr id="3" name="内容占位符 2"/>
          <p:cNvSpPr>
            <a:spLocks noGrp="1"/>
          </p:cNvSpPr>
          <p:nvPr>
            <p:ph idx="1"/>
          </p:nvPr>
        </p:nvSpPr>
        <p:spPr/>
        <p:txBody>
          <a:bodyPr>
            <a:normAutofit/>
          </a:bodyPr>
          <a:lstStyle/>
          <a:p>
            <a:r>
              <a:rPr lang="zh-CN" altLang="en-US" dirty="0"/>
              <a:t>朴素贝叶斯分类器的训练器的训练过程就是基于训练集    估计类先验概率      并为每个属性估计条件概率          。</a:t>
            </a:r>
            <a:endParaRPr lang="en-US" altLang="zh-CN" dirty="0"/>
          </a:p>
          <a:p>
            <a:pPr lvl="1"/>
            <a:r>
              <a:rPr lang="zh-CN" altLang="en-US" dirty="0"/>
              <a:t>令     表示训练集    中第   类样本组合的集合，若有充足的独立同分布样本，则可容易地估计出类先验概率</a:t>
            </a:r>
            <a:endParaRPr lang="en-US" altLang="zh-CN" dirty="0"/>
          </a:p>
          <a:p>
            <a:pPr lvl="1"/>
            <a:endParaRPr lang="en-US" altLang="zh-CN" dirty="0"/>
          </a:p>
          <a:p>
            <a:pPr lvl="1"/>
            <a:endParaRPr lang="en-US" altLang="zh-CN" dirty="0"/>
          </a:p>
          <a:p>
            <a:pPr lvl="1"/>
            <a:r>
              <a:rPr lang="zh-CN" altLang="en-US" dirty="0"/>
              <a:t>对离散属性而言，令        表示     中在第   个属性上取值为    的样本组成的集合，则条件概率           可估计为</a:t>
            </a:r>
            <a:endParaRPr lang="en-US" altLang="zh-CN" dirty="0"/>
          </a:p>
          <a:p>
            <a:pPr lvl="1"/>
            <a:endParaRPr lang="en-US" altLang="zh-CN" dirty="0"/>
          </a:p>
          <a:p>
            <a:pPr lvl="1"/>
            <a:endParaRPr lang="en-US" altLang="zh-CN" dirty="0"/>
          </a:p>
          <a:p>
            <a:pPr lvl="1"/>
            <a:endParaRPr lang="en-US" altLang="zh-CN" dirty="0"/>
          </a:p>
          <a:p>
            <a:pPr lvl="1"/>
            <a:r>
              <a:rPr lang="zh-CN" altLang="en-US" dirty="0"/>
              <a:t>对连续属性而言可考虑概率密度函数，假定                           ，其中       和      分别是第  类样本在第  个属性上取值的均值和方差，则有</a:t>
            </a:r>
          </a:p>
        </p:txBody>
      </p:sp>
      <p:pic>
        <p:nvPicPr>
          <p:cNvPr id="20" name="图片 19"/>
          <p:cNvPicPr>
            <a:picLocks noChangeAspect="1"/>
          </p:cNvPicPr>
          <p:nvPr/>
        </p:nvPicPr>
        <p:blipFill>
          <a:blip r:embed="rId2"/>
          <a:stretch>
            <a:fillRect/>
          </a:stretch>
        </p:blipFill>
        <p:spPr>
          <a:xfrm>
            <a:off x="3763629" y="5160689"/>
            <a:ext cx="93820" cy="103550"/>
          </a:xfrm>
          <a:prstGeom prst="rect">
            <a:avLst/>
          </a:prstGeom>
        </p:spPr>
      </p:pic>
      <p:pic>
        <p:nvPicPr>
          <p:cNvPr id="21" name="图片 20"/>
          <p:cNvPicPr>
            <a:picLocks noChangeAspect="1"/>
          </p:cNvPicPr>
          <p:nvPr/>
        </p:nvPicPr>
        <p:blipFill>
          <a:blip r:embed="rId3"/>
          <a:stretch>
            <a:fillRect/>
          </a:stretch>
        </p:blipFill>
        <p:spPr>
          <a:xfrm>
            <a:off x="1854217" y="4775964"/>
            <a:ext cx="63044" cy="143783"/>
          </a:xfrm>
          <a:prstGeom prst="rect">
            <a:avLst/>
          </a:prstGeom>
        </p:spPr>
      </p:pic>
      <p:pic>
        <p:nvPicPr>
          <p:cNvPr id="23" name="图片 22"/>
          <p:cNvPicPr>
            <a:picLocks noChangeAspect="1"/>
          </p:cNvPicPr>
          <p:nvPr/>
        </p:nvPicPr>
        <p:blipFill>
          <a:blip r:embed="rId3"/>
          <a:stretch>
            <a:fillRect/>
          </a:stretch>
        </p:blipFill>
        <p:spPr>
          <a:xfrm>
            <a:off x="5224272" y="5093056"/>
            <a:ext cx="84058" cy="191711"/>
          </a:xfrm>
          <a:prstGeom prst="rect">
            <a:avLst/>
          </a:prstGeom>
        </p:spPr>
      </p:pic>
      <p:graphicFrame>
        <p:nvGraphicFramePr>
          <p:cNvPr id="24" name="对象 23"/>
          <p:cNvGraphicFramePr>
            <a:graphicFrameLocks noChangeAspect="1"/>
          </p:cNvGraphicFramePr>
          <p:nvPr/>
        </p:nvGraphicFramePr>
        <p:xfrm>
          <a:off x="7481845" y="1248094"/>
          <a:ext cx="236360" cy="285385"/>
        </p:xfrm>
        <a:graphic>
          <a:graphicData uri="http://schemas.openxmlformats.org/presentationml/2006/ole">
            <mc:AlternateContent xmlns:mc="http://schemas.openxmlformats.org/markup-compatibility/2006">
              <mc:Choice xmlns:v="urn:schemas-microsoft-com:vml" Requires="v">
                <p:oleObj name="Formula" r:id="rId4" imgW="127080" imgH="155160" progId="Equation.Ribbit">
                  <p:embed/>
                </p:oleObj>
              </mc:Choice>
              <mc:Fallback>
                <p:oleObj name="Formula" r:id="rId4" imgW="127080" imgH="155160" progId="Equation.Ribbit">
                  <p:embed/>
                  <p:pic>
                    <p:nvPicPr>
                      <p:cNvPr id="24" name="对象 23"/>
                      <p:cNvPicPr/>
                      <p:nvPr/>
                    </p:nvPicPr>
                    <p:blipFill>
                      <a:blip r:embed="rId5"/>
                      <a:stretch>
                        <a:fillRect/>
                      </a:stretch>
                    </p:blipFill>
                    <p:spPr>
                      <a:xfrm>
                        <a:off x="7481845" y="1248094"/>
                        <a:ext cx="236360" cy="285385"/>
                      </a:xfrm>
                      <a:prstGeom prst="rect">
                        <a:avLst/>
                      </a:prstGeom>
                    </p:spPr>
                  </p:pic>
                </p:oleObj>
              </mc:Fallback>
            </mc:AlternateContent>
          </a:graphicData>
        </a:graphic>
      </p:graphicFrame>
      <p:graphicFrame>
        <p:nvGraphicFramePr>
          <p:cNvPr id="25" name="对象 24"/>
          <p:cNvGraphicFramePr>
            <a:graphicFrameLocks noChangeAspect="1"/>
          </p:cNvGraphicFramePr>
          <p:nvPr/>
        </p:nvGraphicFramePr>
        <p:xfrm>
          <a:off x="1794064" y="1533479"/>
          <a:ext cx="455850" cy="274593"/>
        </p:xfrm>
        <a:graphic>
          <a:graphicData uri="http://schemas.openxmlformats.org/presentationml/2006/ole">
            <mc:AlternateContent xmlns:mc="http://schemas.openxmlformats.org/markup-compatibility/2006">
              <mc:Choice xmlns:v="urn:schemas-microsoft-com:vml" Requires="v">
                <p:oleObj name="Formula" r:id="rId6" imgW="287280" imgH="176760" progId="Equation.Ribbit">
                  <p:embed/>
                </p:oleObj>
              </mc:Choice>
              <mc:Fallback>
                <p:oleObj name="Formula" r:id="rId6" imgW="287280" imgH="176760" progId="Equation.Ribbit">
                  <p:embed/>
                  <p:pic>
                    <p:nvPicPr>
                      <p:cNvPr id="25" name="对象 24"/>
                      <p:cNvPicPr/>
                      <p:nvPr/>
                    </p:nvPicPr>
                    <p:blipFill>
                      <a:blip r:embed="rId7"/>
                      <a:stretch>
                        <a:fillRect/>
                      </a:stretch>
                    </p:blipFill>
                    <p:spPr>
                      <a:xfrm>
                        <a:off x="1794064" y="1533479"/>
                        <a:ext cx="455850" cy="274593"/>
                      </a:xfrm>
                      <a:prstGeom prst="rect">
                        <a:avLst/>
                      </a:prstGeom>
                    </p:spPr>
                  </p:pic>
                </p:oleObj>
              </mc:Fallback>
            </mc:AlternateContent>
          </a:graphicData>
        </a:graphic>
      </p:graphicFrame>
      <p:graphicFrame>
        <p:nvGraphicFramePr>
          <p:cNvPr id="26" name="对象 25"/>
          <p:cNvGraphicFramePr>
            <a:graphicFrameLocks noChangeAspect="1"/>
          </p:cNvGraphicFramePr>
          <p:nvPr/>
        </p:nvGraphicFramePr>
        <p:xfrm>
          <a:off x="5714738" y="1535637"/>
          <a:ext cx="839787" cy="272435"/>
        </p:xfrm>
        <a:graphic>
          <a:graphicData uri="http://schemas.openxmlformats.org/presentationml/2006/ole">
            <mc:AlternateContent xmlns:mc="http://schemas.openxmlformats.org/markup-compatibility/2006">
              <mc:Choice xmlns:v="urn:schemas-microsoft-com:vml" Requires="v">
                <p:oleObj name="Formula" r:id="rId8" imgW="541080" imgH="177840" progId="Equation.Ribbit">
                  <p:embed/>
                </p:oleObj>
              </mc:Choice>
              <mc:Fallback>
                <p:oleObj name="Formula" r:id="rId8" imgW="541080" imgH="177840" progId="Equation.Ribbit">
                  <p:embed/>
                  <p:pic>
                    <p:nvPicPr>
                      <p:cNvPr id="26" name="对象 25"/>
                      <p:cNvPicPr/>
                      <p:nvPr/>
                    </p:nvPicPr>
                    <p:blipFill>
                      <a:blip r:embed="rId9"/>
                      <a:stretch>
                        <a:fillRect/>
                      </a:stretch>
                    </p:blipFill>
                    <p:spPr>
                      <a:xfrm>
                        <a:off x="5714738" y="1535637"/>
                        <a:ext cx="839787" cy="272435"/>
                      </a:xfrm>
                      <a:prstGeom prst="rect">
                        <a:avLst/>
                      </a:prstGeom>
                    </p:spPr>
                  </p:pic>
                </p:oleObj>
              </mc:Fallback>
            </mc:AlternateContent>
          </a:graphicData>
        </a:graphic>
      </p:graphicFrame>
      <p:graphicFrame>
        <p:nvGraphicFramePr>
          <p:cNvPr id="27" name="对象 26"/>
          <p:cNvGraphicFramePr>
            <a:graphicFrameLocks noChangeAspect="1"/>
          </p:cNvGraphicFramePr>
          <p:nvPr/>
        </p:nvGraphicFramePr>
        <p:xfrm>
          <a:off x="3079826" y="1895347"/>
          <a:ext cx="236360" cy="285385"/>
        </p:xfrm>
        <a:graphic>
          <a:graphicData uri="http://schemas.openxmlformats.org/presentationml/2006/ole">
            <mc:AlternateContent xmlns:mc="http://schemas.openxmlformats.org/markup-compatibility/2006">
              <mc:Choice xmlns:v="urn:schemas-microsoft-com:vml" Requires="v">
                <p:oleObj name="Formula" r:id="rId10" imgW="127080" imgH="155160" progId="Equation.Ribbit">
                  <p:embed/>
                </p:oleObj>
              </mc:Choice>
              <mc:Fallback>
                <p:oleObj name="Formula" r:id="rId10" imgW="127080" imgH="155160" progId="Equation.Ribbit">
                  <p:embed/>
                  <p:pic>
                    <p:nvPicPr>
                      <p:cNvPr id="27" name="对象 26"/>
                      <p:cNvPicPr/>
                      <p:nvPr/>
                    </p:nvPicPr>
                    <p:blipFill>
                      <a:blip r:embed="rId5"/>
                      <a:stretch>
                        <a:fillRect/>
                      </a:stretch>
                    </p:blipFill>
                    <p:spPr>
                      <a:xfrm>
                        <a:off x="3079826" y="1895347"/>
                        <a:ext cx="236360" cy="285385"/>
                      </a:xfrm>
                      <a:prstGeom prst="rect">
                        <a:avLst/>
                      </a:prstGeom>
                    </p:spPr>
                  </p:pic>
                </p:oleObj>
              </mc:Fallback>
            </mc:AlternateContent>
          </a:graphicData>
        </a:graphic>
      </p:graphicFrame>
      <p:graphicFrame>
        <p:nvGraphicFramePr>
          <p:cNvPr id="28" name="对象 27"/>
          <p:cNvGraphicFramePr>
            <a:graphicFrameLocks noChangeAspect="1"/>
          </p:cNvGraphicFramePr>
          <p:nvPr/>
        </p:nvGraphicFramePr>
        <p:xfrm>
          <a:off x="1368225" y="1877933"/>
          <a:ext cx="321575" cy="280988"/>
        </p:xfrm>
        <a:graphic>
          <a:graphicData uri="http://schemas.openxmlformats.org/presentationml/2006/ole">
            <mc:AlternateContent xmlns:mc="http://schemas.openxmlformats.org/markup-compatibility/2006">
              <mc:Choice xmlns:v="urn:schemas-microsoft-com:vml" Requires="v">
                <p:oleObj name="Formula" r:id="rId11" imgW="176760" imgH="156240" progId="Equation.Ribbit">
                  <p:embed/>
                </p:oleObj>
              </mc:Choice>
              <mc:Fallback>
                <p:oleObj name="Formula" r:id="rId11" imgW="176760" imgH="156240" progId="Equation.Ribbit">
                  <p:embed/>
                  <p:pic>
                    <p:nvPicPr>
                      <p:cNvPr id="28" name="对象 27"/>
                      <p:cNvPicPr/>
                      <p:nvPr/>
                    </p:nvPicPr>
                    <p:blipFill>
                      <a:blip r:embed="rId12"/>
                      <a:stretch>
                        <a:fillRect/>
                      </a:stretch>
                    </p:blipFill>
                    <p:spPr>
                      <a:xfrm>
                        <a:off x="1368225" y="1877933"/>
                        <a:ext cx="321575" cy="280988"/>
                      </a:xfrm>
                      <a:prstGeom prst="rect">
                        <a:avLst/>
                      </a:prstGeom>
                    </p:spPr>
                  </p:pic>
                </p:oleObj>
              </mc:Fallback>
            </mc:AlternateContent>
          </a:graphicData>
        </a:graphic>
      </p:graphicFrame>
      <p:graphicFrame>
        <p:nvGraphicFramePr>
          <p:cNvPr id="29" name="对象 28"/>
          <p:cNvGraphicFramePr>
            <a:graphicFrameLocks noChangeAspect="1"/>
          </p:cNvGraphicFramePr>
          <p:nvPr/>
        </p:nvGraphicFramePr>
        <p:xfrm>
          <a:off x="3920963" y="1906286"/>
          <a:ext cx="160396" cy="263509"/>
        </p:xfrm>
        <a:graphic>
          <a:graphicData uri="http://schemas.openxmlformats.org/presentationml/2006/ole">
            <mc:AlternateContent xmlns:mc="http://schemas.openxmlformats.org/markup-compatibility/2006">
              <mc:Choice xmlns:v="urn:schemas-microsoft-com:vml" Requires="v">
                <p:oleObj name="Formula" r:id="rId13" imgW="71280" imgH="119520" progId="Equation.Ribbit">
                  <p:embed/>
                </p:oleObj>
              </mc:Choice>
              <mc:Fallback>
                <p:oleObj name="Formula" r:id="rId13" imgW="71280" imgH="119520" progId="Equation.Ribbit">
                  <p:embed/>
                  <p:pic>
                    <p:nvPicPr>
                      <p:cNvPr id="29" name="对象 28"/>
                      <p:cNvPicPr/>
                      <p:nvPr/>
                    </p:nvPicPr>
                    <p:blipFill>
                      <a:blip r:embed="rId14"/>
                      <a:stretch>
                        <a:fillRect/>
                      </a:stretch>
                    </p:blipFill>
                    <p:spPr>
                      <a:xfrm>
                        <a:off x="3920963" y="1906286"/>
                        <a:ext cx="160396" cy="263509"/>
                      </a:xfrm>
                      <a:prstGeom prst="rect">
                        <a:avLst/>
                      </a:prstGeom>
                    </p:spPr>
                  </p:pic>
                </p:oleObj>
              </mc:Fallback>
            </mc:AlternateContent>
          </a:graphicData>
        </a:graphic>
      </p:graphicFrame>
      <p:graphicFrame>
        <p:nvGraphicFramePr>
          <p:cNvPr id="32" name="对象 31"/>
          <p:cNvGraphicFramePr>
            <a:graphicFrameLocks noChangeAspect="1"/>
          </p:cNvGraphicFramePr>
          <p:nvPr/>
        </p:nvGraphicFramePr>
        <p:xfrm>
          <a:off x="3427661" y="3175030"/>
          <a:ext cx="494325" cy="276199"/>
        </p:xfrm>
        <a:graphic>
          <a:graphicData uri="http://schemas.openxmlformats.org/presentationml/2006/ole">
            <mc:AlternateContent xmlns:mc="http://schemas.openxmlformats.org/markup-compatibility/2006">
              <mc:Choice xmlns:v="urn:schemas-microsoft-com:vml" Requires="v">
                <p:oleObj name="Formula" r:id="rId15" imgW="297360" imgH="169200" progId="Equation.Ribbit">
                  <p:embed/>
                </p:oleObj>
              </mc:Choice>
              <mc:Fallback>
                <p:oleObj name="Formula" r:id="rId15" imgW="297360" imgH="169200" progId="Equation.Ribbit">
                  <p:embed/>
                  <p:pic>
                    <p:nvPicPr>
                      <p:cNvPr id="32" name="对象 31"/>
                      <p:cNvPicPr/>
                      <p:nvPr/>
                    </p:nvPicPr>
                    <p:blipFill>
                      <a:blip r:embed="rId16"/>
                      <a:stretch>
                        <a:fillRect/>
                      </a:stretch>
                    </p:blipFill>
                    <p:spPr>
                      <a:xfrm>
                        <a:off x="3427661" y="3175030"/>
                        <a:ext cx="494325" cy="276199"/>
                      </a:xfrm>
                      <a:prstGeom prst="rect">
                        <a:avLst/>
                      </a:prstGeom>
                    </p:spPr>
                  </p:pic>
                </p:oleObj>
              </mc:Fallback>
            </mc:AlternateContent>
          </a:graphicData>
        </a:graphic>
      </p:graphicFrame>
      <p:graphicFrame>
        <p:nvGraphicFramePr>
          <p:cNvPr id="34" name="对象 33"/>
          <p:cNvGraphicFramePr>
            <a:graphicFrameLocks noChangeAspect="1"/>
          </p:cNvGraphicFramePr>
          <p:nvPr/>
        </p:nvGraphicFramePr>
        <p:xfrm>
          <a:off x="4623323" y="3162872"/>
          <a:ext cx="293687" cy="254000"/>
        </p:xfrm>
        <a:graphic>
          <a:graphicData uri="http://schemas.openxmlformats.org/presentationml/2006/ole">
            <mc:AlternateContent xmlns:mc="http://schemas.openxmlformats.org/markup-compatibility/2006">
              <mc:Choice xmlns:v="urn:schemas-microsoft-com:vml" Requires="v">
                <p:oleObj name="Formula" r:id="rId17" imgW="176760" imgH="156240" progId="Equation.Ribbit">
                  <p:embed/>
                </p:oleObj>
              </mc:Choice>
              <mc:Fallback>
                <p:oleObj name="Formula" r:id="rId17" imgW="176760" imgH="156240" progId="Equation.Ribbit">
                  <p:embed/>
                  <p:pic>
                    <p:nvPicPr>
                      <p:cNvPr id="34" name="对象 33"/>
                      <p:cNvPicPr/>
                      <p:nvPr/>
                    </p:nvPicPr>
                    <p:blipFill>
                      <a:blip r:embed="rId12"/>
                      <a:stretch>
                        <a:fillRect/>
                      </a:stretch>
                    </p:blipFill>
                    <p:spPr>
                      <a:xfrm>
                        <a:off x="4623323" y="3162872"/>
                        <a:ext cx="293687" cy="254000"/>
                      </a:xfrm>
                      <a:prstGeom prst="rect">
                        <a:avLst/>
                      </a:prstGeom>
                    </p:spPr>
                  </p:pic>
                </p:oleObj>
              </mc:Fallback>
            </mc:AlternateContent>
          </a:graphicData>
        </a:graphic>
      </p:graphicFrame>
      <p:graphicFrame>
        <p:nvGraphicFramePr>
          <p:cNvPr id="35" name="对象 34"/>
          <p:cNvGraphicFramePr>
            <a:graphicFrameLocks noChangeAspect="1"/>
          </p:cNvGraphicFramePr>
          <p:nvPr/>
        </p:nvGraphicFramePr>
        <p:xfrm>
          <a:off x="5843650" y="3180940"/>
          <a:ext cx="87313" cy="249237"/>
        </p:xfrm>
        <a:graphic>
          <a:graphicData uri="http://schemas.openxmlformats.org/presentationml/2006/ole">
            <mc:AlternateContent xmlns:mc="http://schemas.openxmlformats.org/markup-compatibility/2006">
              <mc:Choice xmlns:v="urn:schemas-microsoft-com:vml" Requires="v">
                <p:oleObj name="Formula" r:id="rId18" imgW="52200" imgH="152640" progId="Equation.Ribbit">
                  <p:embed/>
                </p:oleObj>
              </mc:Choice>
              <mc:Fallback>
                <p:oleObj name="Formula" r:id="rId18" imgW="52200" imgH="152640" progId="Equation.Ribbit">
                  <p:embed/>
                  <p:pic>
                    <p:nvPicPr>
                      <p:cNvPr id="35" name="对象 34"/>
                      <p:cNvPicPr/>
                      <p:nvPr/>
                    </p:nvPicPr>
                    <p:blipFill>
                      <a:blip r:embed="rId19"/>
                      <a:stretch>
                        <a:fillRect/>
                      </a:stretch>
                    </p:blipFill>
                    <p:spPr>
                      <a:xfrm>
                        <a:off x="5843650" y="3180940"/>
                        <a:ext cx="87313" cy="249237"/>
                      </a:xfrm>
                      <a:prstGeom prst="rect">
                        <a:avLst/>
                      </a:prstGeom>
                    </p:spPr>
                  </p:pic>
                </p:oleObj>
              </mc:Fallback>
            </mc:AlternateContent>
          </a:graphicData>
        </a:graphic>
      </p:graphicFrame>
      <p:graphicFrame>
        <p:nvGraphicFramePr>
          <p:cNvPr id="36" name="对象 35"/>
          <p:cNvGraphicFramePr>
            <a:graphicFrameLocks noChangeAspect="1"/>
          </p:cNvGraphicFramePr>
          <p:nvPr/>
        </p:nvGraphicFramePr>
        <p:xfrm>
          <a:off x="7827963" y="3207926"/>
          <a:ext cx="211138" cy="195263"/>
        </p:xfrm>
        <a:graphic>
          <a:graphicData uri="http://schemas.openxmlformats.org/presentationml/2006/ole">
            <mc:AlternateContent xmlns:mc="http://schemas.openxmlformats.org/markup-compatibility/2006">
              <mc:Choice xmlns:v="urn:schemas-microsoft-com:vml" Requires="v">
                <p:oleObj name="Formula" r:id="rId20" imgW="127080" imgH="119520" progId="Equation.Ribbit">
                  <p:embed/>
                </p:oleObj>
              </mc:Choice>
              <mc:Fallback>
                <p:oleObj name="Formula" r:id="rId20" imgW="127080" imgH="119520" progId="Equation.Ribbit">
                  <p:embed/>
                  <p:pic>
                    <p:nvPicPr>
                      <p:cNvPr id="36" name="对象 35"/>
                      <p:cNvPicPr/>
                      <p:nvPr/>
                    </p:nvPicPr>
                    <p:blipFill>
                      <a:blip r:embed="rId21"/>
                      <a:stretch>
                        <a:fillRect/>
                      </a:stretch>
                    </p:blipFill>
                    <p:spPr>
                      <a:xfrm>
                        <a:off x="7827963" y="3207926"/>
                        <a:ext cx="211138" cy="195263"/>
                      </a:xfrm>
                      <a:prstGeom prst="rect">
                        <a:avLst/>
                      </a:prstGeom>
                    </p:spPr>
                  </p:pic>
                </p:oleObj>
              </mc:Fallback>
            </mc:AlternateContent>
          </a:graphicData>
        </a:graphic>
      </p:graphicFrame>
      <p:graphicFrame>
        <p:nvGraphicFramePr>
          <p:cNvPr id="37" name="对象 36"/>
          <p:cNvGraphicFramePr>
            <a:graphicFrameLocks noChangeAspect="1"/>
          </p:cNvGraphicFramePr>
          <p:nvPr/>
        </p:nvGraphicFramePr>
        <p:xfrm>
          <a:off x="4117181" y="3445993"/>
          <a:ext cx="903287" cy="287338"/>
        </p:xfrm>
        <a:graphic>
          <a:graphicData uri="http://schemas.openxmlformats.org/presentationml/2006/ole">
            <mc:AlternateContent xmlns:mc="http://schemas.openxmlformats.org/markup-compatibility/2006">
              <mc:Choice xmlns:v="urn:schemas-microsoft-com:vml" Requires="v">
                <p:oleObj name="Formula" r:id="rId22" imgW="541080" imgH="177840" progId="Equation.Ribbit">
                  <p:embed/>
                </p:oleObj>
              </mc:Choice>
              <mc:Fallback>
                <p:oleObj name="Formula" r:id="rId22" imgW="541080" imgH="177840" progId="Equation.Ribbit">
                  <p:embed/>
                  <p:pic>
                    <p:nvPicPr>
                      <p:cNvPr id="37" name="对象 36"/>
                      <p:cNvPicPr/>
                      <p:nvPr/>
                    </p:nvPicPr>
                    <p:blipFill>
                      <a:blip r:embed="rId9"/>
                      <a:stretch>
                        <a:fillRect/>
                      </a:stretch>
                    </p:blipFill>
                    <p:spPr>
                      <a:xfrm>
                        <a:off x="4117181" y="3445993"/>
                        <a:ext cx="903287" cy="287338"/>
                      </a:xfrm>
                      <a:prstGeom prst="rect">
                        <a:avLst/>
                      </a:prstGeom>
                    </p:spPr>
                  </p:pic>
                </p:oleObj>
              </mc:Fallback>
            </mc:AlternateContent>
          </a:graphicData>
        </a:graphic>
      </p:graphicFrame>
      <p:graphicFrame>
        <p:nvGraphicFramePr>
          <p:cNvPr id="39" name="对象 38"/>
          <p:cNvGraphicFramePr>
            <a:graphicFrameLocks noChangeAspect="1"/>
          </p:cNvGraphicFramePr>
          <p:nvPr/>
        </p:nvGraphicFramePr>
        <p:xfrm>
          <a:off x="5975350" y="4764088"/>
          <a:ext cx="2127250" cy="301625"/>
        </p:xfrm>
        <a:graphic>
          <a:graphicData uri="http://schemas.openxmlformats.org/presentationml/2006/ole">
            <mc:AlternateContent xmlns:mc="http://schemas.openxmlformats.org/markup-compatibility/2006">
              <mc:Choice xmlns:v="urn:schemas-microsoft-com:vml" Requires="v">
                <p:oleObj name="Formula" r:id="rId23" imgW="1444320" imgH="208440" progId="Equation.Ribbit">
                  <p:embed/>
                </p:oleObj>
              </mc:Choice>
              <mc:Fallback>
                <p:oleObj name="Formula" r:id="rId23" imgW="1444320" imgH="208440" progId="Equation.Ribbit">
                  <p:embed/>
                  <p:pic>
                    <p:nvPicPr>
                      <p:cNvPr id="39" name="对象 38"/>
                      <p:cNvPicPr/>
                      <p:nvPr/>
                    </p:nvPicPr>
                    <p:blipFill>
                      <a:blip r:embed="rId24"/>
                      <a:stretch>
                        <a:fillRect/>
                      </a:stretch>
                    </p:blipFill>
                    <p:spPr>
                      <a:xfrm>
                        <a:off x="5975350" y="4764088"/>
                        <a:ext cx="2127250" cy="301625"/>
                      </a:xfrm>
                      <a:prstGeom prst="rect">
                        <a:avLst/>
                      </a:prstGeom>
                    </p:spPr>
                  </p:pic>
                </p:oleObj>
              </mc:Fallback>
            </mc:AlternateContent>
          </a:graphicData>
        </a:graphic>
      </p:graphicFrame>
      <p:graphicFrame>
        <p:nvGraphicFramePr>
          <p:cNvPr id="40" name="对象 39"/>
          <p:cNvGraphicFramePr>
            <a:graphicFrameLocks noChangeAspect="1"/>
          </p:cNvGraphicFramePr>
          <p:nvPr/>
        </p:nvGraphicFramePr>
        <p:xfrm>
          <a:off x="1420458" y="5114860"/>
          <a:ext cx="372908" cy="233793"/>
        </p:xfrm>
        <a:graphic>
          <a:graphicData uri="http://schemas.openxmlformats.org/presentationml/2006/ole">
            <mc:AlternateContent xmlns:mc="http://schemas.openxmlformats.org/markup-compatibility/2006">
              <mc:Choice xmlns:v="urn:schemas-microsoft-com:vml" Requires="v">
                <p:oleObj name="Formula" r:id="rId25" imgW="208440" imgH="132120" progId="Equation.Ribbit">
                  <p:embed/>
                </p:oleObj>
              </mc:Choice>
              <mc:Fallback>
                <p:oleObj name="Formula" r:id="rId25" imgW="208440" imgH="132120" progId="Equation.Ribbit">
                  <p:embed/>
                  <p:pic>
                    <p:nvPicPr>
                      <p:cNvPr id="40" name="对象 39"/>
                      <p:cNvPicPr/>
                      <p:nvPr/>
                    </p:nvPicPr>
                    <p:blipFill>
                      <a:blip r:embed="rId26"/>
                      <a:stretch>
                        <a:fillRect/>
                      </a:stretch>
                    </p:blipFill>
                    <p:spPr>
                      <a:xfrm>
                        <a:off x="1420458" y="5114860"/>
                        <a:ext cx="372908" cy="233793"/>
                      </a:xfrm>
                      <a:prstGeom prst="rect">
                        <a:avLst/>
                      </a:prstGeom>
                    </p:spPr>
                  </p:pic>
                </p:oleObj>
              </mc:Fallback>
            </mc:AlternateContent>
          </a:graphicData>
        </a:graphic>
      </p:graphicFrame>
      <p:graphicFrame>
        <p:nvGraphicFramePr>
          <p:cNvPr id="41" name="对象 40"/>
          <p:cNvGraphicFramePr>
            <a:graphicFrameLocks noChangeAspect="1"/>
          </p:cNvGraphicFramePr>
          <p:nvPr/>
        </p:nvGraphicFramePr>
        <p:xfrm>
          <a:off x="2249914" y="5077239"/>
          <a:ext cx="296161" cy="302627"/>
        </p:xfrm>
        <a:graphic>
          <a:graphicData uri="http://schemas.openxmlformats.org/presentationml/2006/ole">
            <mc:AlternateContent xmlns:mc="http://schemas.openxmlformats.org/markup-compatibility/2006">
              <mc:Choice xmlns:v="urn:schemas-microsoft-com:vml" Requires="v">
                <p:oleObj name="Formula" r:id="rId27" imgW="203400" imgH="208440" progId="Equation.Ribbit">
                  <p:embed/>
                </p:oleObj>
              </mc:Choice>
              <mc:Fallback>
                <p:oleObj name="Formula" r:id="rId27" imgW="203400" imgH="208440" progId="Equation.Ribbit">
                  <p:embed/>
                  <p:pic>
                    <p:nvPicPr>
                      <p:cNvPr id="41" name="对象 40"/>
                      <p:cNvPicPr/>
                      <p:nvPr/>
                    </p:nvPicPr>
                    <p:blipFill>
                      <a:blip r:embed="rId28"/>
                      <a:stretch>
                        <a:fillRect/>
                      </a:stretch>
                    </p:blipFill>
                    <p:spPr>
                      <a:xfrm>
                        <a:off x="2249914" y="5077239"/>
                        <a:ext cx="296161" cy="302627"/>
                      </a:xfrm>
                      <a:prstGeom prst="rect">
                        <a:avLst/>
                      </a:prstGeom>
                    </p:spPr>
                  </p:pic>
                </p:oleObj>
              </mc:Fallback>
            </mc:AlternateContent>
          </a:graphicData>
        </a:graphic>
      </p:graphicFrame>
      <p:grpSp>
        <p:nvGrpSpPr>
          <p:cNvPr id="5" name="组合 4"/>
          <p:cNvGrpSpPr/>
          <p:nvPr/>
        </p:nvGrpSpPr>
        <p:grpSpPr>
          <a:xfrm>
            <a:off x="3302756" y="2471220"/>
            <a:ext cx="3592221" cy="653393"/>
            <a:chOff x="3302756" y="2471220"/>
            <a:chExt cx="3592221" cy="653393"/>
          </a:xfrm>
        </p:grpSpPr>
        <p:graphicFrame>
          <p:nvGraphicFramePr>
            <p:cNvPr id="30" name="对象 29"/>
            <p:cNvGraphicFramePr>
              <a:graphicFrameLocks noChangeAspect="1"/>
            </p:cNvGraphicFramePr>
            <p:nvPr/>
          </p:nvGraphicFramePr>
          <p:xfrm>
            <a:off x="3302756" y="2471220"/>
            <a:ext cx="1499654" cy="653393"/>
          </p:xfrm>
          <a:graphic>
            <a:graphicData uri="http://schemas.openxmlformats.org/presentationml/2006/ole">
              <mc:AlternateContent xmlns:mc="http://schemas.openxmlformats.org/markup-compatibility/2006">
                <mc:Choice xmlns:v="urn:schemas-microsoft-com:vml" Requires="v">
                  <p:oleObj name="Formula" r:id="rId29" imgW="780120" imgH="344520" progId="Equation.Ribbit">
                    <p:embed/>
                  </p:oleObj>
                </mc:Choice>
                <mc:Fallback>
                  <p:oleObj name="Formula" r:id="rId29" imgW="780120" imgH="344520" progId="Equation.Ribbit">
                    <p:embed/>
                    <p:pic>
                      <p:nvPicPr>
                        <p:cNvPr id="30" name="对象 29"/>
                        <p:cNvPicPr/>
                        <p:nvPr/>
                      </p:nvPicPr>
                      <p:blipFill>
                        <a:blip r:embed="rId30"/>
                        <a:stretch>
                          <a:fillRect/>
                        </a:stretch>
                      </p:blipFill>
                      <p:spPr>
                        <a:xfrm>
                          <a:off x="3302756" y="2471220"/>
                          <a:ext cx="1499654" cy="653393"/>
                        </a:xfrm>
                        <a:prstGeom prst="rect">
                          <a:avLst/>
                        </a:prstGeom>
                      </p:spPr>
                    </p:pic>
                  </p:oleObj>
                </mc:Fallback>
              </mc:AlternateContent>
            </a:graphicData>
          </a:graphic>
        </p:graphicFrame>
        <p:pic>
          <p:nvPicPr>
            <p:cNvPr id="4" name="图片 3"/>
            <p:cNvPicPr>
              <a:picLocks noChangeAspect="1"/>
            </p:cNvPicPr>
            <p:nvPr/>
          </p:nvPicPr>
          <p:blipFill>
            <a:blip r:embed="rId31"/>
            <a:stretch>
              <a:fillRect/>
            </a:stretch>
          </p:blipFill>
          <p:spPr>
            <a:xfrm>
              <a:off x="6214072" y="2627311"/>
              <a:ext cx="680905" cy="295190"/>
            </a:xfrm>
            <a:prstGeom prst="rect">
              <a:avLst/>
            </a:prstGeom>
          </p:spPr>
        </p:pic>
      </p:grpSp>
      <p:grpSp>
        <p:nvGrpSpPr>
          <p:cNvPr id="7" name="组合 6"/>
          <p:cNvGrpSpPr/>
          <p:nvPr/>
        </p:nvGrpSpPr>
        <p:grpSpPr>
          <a:xfrm>
            <a:off x="3027363" y="3956050"/>
            <a:ext cx="3854249" cy="652463"/>
            <a:chOff x="3027363" y="3956050"/>
            <a:chExt cx="3854249" cy="652463"/>
          </a:xfrm>
        </p:grpSpPr>
        <p:graphicFrame>
          <p:nvGraphicFramePr>
            <p:cNvPr id="31" name="对象 30"/>
            <p:cNvGraphicFramePr>
              <a:graphicFrameLocks noChangeAspect="1"/>
            </p:cNvGraphicFramePr>
            <p:nvPr/>
          </p:nvGraphicFramePr>
          <p:xfrm>
            <a:off x="3027363" y="3956050"/>
            <a:ext cx="2241550" cy="652463"/>
          </p:xfrm>
          <a:graphic>
            <a:graphicData uri="http://schemas.openxmlformats.org/presentationml/2006/ole">
              <mc:AlternateContent xmlns:mc="http://schemas.openxmlformats.org/markup-compatibility/2006">
                <mc:Choice xmlns:v="urn:schemas-microsoft-com:vml" Requires="v">
                  <p:oleObj name="Formula" r:id="rId32" imgW="1164600" imgH="344520" progId="Equation.Ribbit">
                    <p:embed/>
                  </p:oleObj>
                </mc:Choice>
                <mc:Fallback>
                  <p:oleObj name="Formula" r:id="rId32" imgW="1164600" imgH="344520" progId="Equation.Ribbit">
                    <p:embed/>
                    <p:pic>
                      <p:nvPicPr>
                        <p:cNvPr id="31" name="对象 30"/>
                        <p:cNvPicPr/>
                        <p:nvPr/>
                      </p:nvPicPr>
                      <p:blipFill>
                        <a:blip r:embed="rId33"/>
                        <a:stretch>
                          <a:fillRect/>
                        </a:stretch>
                      </p:blipFill>
                      <p:spPr>
                        <a:xfrm>
                          <a:off x="3027363" y="3956050"/>
                          <a:ext cx="2241550" cy="652463"/>
                        </a:xfrm>
                        <a:prstGeom prst="rect">
                          <a:avLst/>
                        </a:prstGeom>
                      </p:spPr>
                    </p:pic>
                  </p:oleObj>
                </mc:Fallback>
              </mc:AlternateContent>
            </a:graphicData>
          </a:graphic>
        </p:graphicFrame>
        <p:pic>
          <p:nvPicPr>
            <p:cNvPr id="6" name="图片 5"/>
            <p:cNvPicPr>
              <a:picLocks noChangeAspect="1"/>
            </p:cNvPicPr>
            <p:nvPr/>
          </p:nvPicPr>
          <p:blipFill>
            <a:blip r:embed="rId34"/>
            <a:stretch>
              <a:fillRect/>
            </a:stretch>
          </p:blipFill>
          <p:spPr>
            <a:xfrm>
              <a:off x="6214072" y="4162441"/>
              <a:ext cx="667540" cy="288499"/>
            </a:xfrm>
            <a:prstGeom prst="rect">
              <a:avLst/>
            </a:prstGeom>
          </p:spPr>
        </p:pic>
      </p:grpSp>
      <p:grpSp>
        <p:nvGrpSpPr>
          <p:cNvPr id="9" name="组合 8"/>
          <p:cNvGrpSpPr/>
          <p:nvPr/>
        </p:nvGrpSpPr>
        <p:grpSpPr>
          <a:xfrm>
            <a:off x="2065338" y="5399088"/>
            <a:ext cx="5768909" cy="776287"/>
            <a:chOff x="2065338" y="5399088"/>
            <a:chExt cx="5768909" cy="776287"/>
          </a:xfrm>
        </p:grpSpPr>
        <p:graphicFrame>
          <p:nvGraphicFramePr>
            <p:cNvPr id="38" name="对象 37"/>
            <p:cNvGraphicFramePr>
              <a:graphicFrameLocks noChangeAspect="1"/>
            </p:cNvGraphicFramePr>
            <p:nvPr/>
          </p:nvGraphicFramePr>
          <p:xfrm>
            <a:off x="2065338" y="5399088"/>
            <a:ext cx="4681537" cy="776287"/>
          </p:xfrm>
          <a:graphic>
            <a:graphicData uri="http://schemas.openxmlformats.org/presentationml/2006/ole">
              <mc:AlternateContent xmlns:mc="http://schemas.openxmlformats.org/markup-compatibility/2006">
                <mc:Choice xmlns:v="urn:schemas-microsoft-com:vml" Requires="v">
                  <p:oleObj name="Formula" r:id="rId35" imgW="2481840" imgH="417960" progId="Equation.Ribbit">
                    <p:embed/>
                  </p:oleObj>
                </mc:Choice>
                <mc:Fallback>
                  <p:oleObj name="Formula" r:id="rId35" imgW="2481840" imgH="417960" progId="Equation.Ribbit">
                    <p:embed/>
                    <p:pic>
                      <p:nvPicPr>
                        <p:cNvPr id="38" name="对象 37"/>
                        <p:cNvPicPr/>
                        <p:nvPr/>
                      </p:nvPicPr>
                      <p:blipFill>
                        <a:blip r:embed="rId36"/>
                        <a:stretch>
                          <a:fillRect/>
                        </a:stretch>
                      </p:blipFill>
                      <p:spPr>
                        <a:xfrm>
                          <a:off x="2065338" y="5399088"/>
                          <a:ext cx="4681537" cy="776287"/>
                        </a:xfrm>
                        <a:prstGeom prst="rect">
                          <a:avLst/>
                        </a:prstGeom>
                      </p:spPr>
                    </p:pic>
                  </p:oleObj>
                </mc:Fallback>
              </mc:AlternateContent>
            </a:graphicData>
          </a:graphic>
        </p:graphicFrame>
        <p:pic>
          <p:nvPicPr>
            <p:cNvPr id="8" name="图片 7"/>
            <p:cNvPicPr>
              <a:picLocks noChangeAspect="1"/>
            </p:cNvPicPr>
            <p:nvPr/>
          </p:nvPicPr>
          <p:blipFill>
            <a:blip r:embed="rId37"/>
            <a:stretch>
              <a:fillRect/>
            </a:stretch>
          </p:blipFill>
          <p:spPr>
            <a:xfrm>
              <a:off x="7129442" y="5634142"/>
              <a:ext cx="704805" cy="304715"/>
            </a:xfrm>
            <a:prstGeom prst="rect">
              <a:avLst/>
            </a:prstGeom>
          </p:spPr>
        </p:pic>
      </p:grpSp>
      <p:graphicFrame>
        <p:nvGraphicFramePr>
          <p:cNvPr id="42" name="对象 41"/>
          <p:cNvGraphicFramePr>
            <a:graphicFrameLocks noChangeAspect="1"/>
          </p:cNvGraphicFramePr>
          <p:nvPr/>
        </p:nvGraphicFramePr>
        <p:xfrm>
          <a:off x="4706666" y="4344573"/>
          <a:ext cx="330994" cy="286266"/>
        </p:xfrm>
        <a:graphic>
          <a:graphicData uri="http://schemas.openxmlformats.org/presentationml/2006/ole">
            <mc:AlternateContent xmlns:mc="http://schemas.openxmlformats.org/markup-compatibility/2006">
              <mc:Choice xmlns:v="urn:schemas-microsoft-com:vml" Requires="v">
                <p:oleObj name="Formula" r:id="rId17" imgW="176760" imgH="156240" progId="Equation.Ribbit">
                  <p:embed/>
                </p:oleObj>
              </mc:Choice>
              <mc:Fallback>
                <p:oleObj name="Formula" r:id="rId17" imgW="176760" imgH="156240" progId="Equation.Ribbit">
                  <p:embed/>
                  <p:pic>
                    <p:nvPicPr>
                      <p:cNvPr id="42" name="对象 41"/>
                      <p:cNvPicPr/>
                      <p:nvPr/>
                    </p:nvPicPr>
                    <p:blipFill>
                      <a:blip r:embed="rId12"/>
                      <a:stretch>
                        <a:fillRect/>
                      </a:stretch>
                    </p:blipFill>
                    <p:spPr>
                      <a:xfrm>
                        <a:off x="4706666" y="4344573"/>
                        <a:ext cx="330994" cy="286266"/>
                      </a:xfrm>
                      <a:prstGeom prst="rect">
                        <a:avLst/>
                      </a:prstGeom>
                    </p:spPr>
                  </p:pic>
                </p:oleObj>
              </mc:Fallback>
            </mc:AlternateContent>
          </a:graphicData>
        </a:graphic>
      </p:graphicFrame>
    </p:spTree>
    <p:extLst>
      <p:ext uri="{BB962C8B-B14F-4D97-AF65-F5344CB8AC3E}">
        <p14:creationId xmlns:p14="http://schemas.microsoft.com/office/powerpoint/2010/main" val="164914463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latin typeface="+mn-ea"/>
                <a:ea typeface="+mn-ea"/>
                <a:cs typeface="Verdana" charset="0"/>
              </a:rPr>
              <a:t>朴素贝叶斯分类器</a:t>
            </a:r>
            <a:endParaRPr lang="zh-CN" altLang="en-US" dirty="0">
              <a:latin typeface="+mn-ea"/>
              <a:ea typeface="+mn-ea"/>
            </a:endParaRPr>
          </a:p>
        </p:txBody>
      </p:sp>
      <p:sp>
        <p:nvSpPr>
          <p:cNvPr id="2" name="内容占位符 1"/>
          <p:cNvSpPr>
            <a:spLocks noGrp="1"/>
          </p:cNvSpPr>
          <p:nvPr>
            <p:ph sz="quarter" idx="14"/>
          </p:nvPr>
        </p:nvSpPr>
        <p:spPr>
          <a:xfrm>
            <a:off x="173852" y="1654847"/>
            <a:ext cx="8748476" cy="4105874"/>
          </a:xfrm>
        </p:spPr>
        <p:txBody>
          <a:bodyPr>
            <a:normAutofit/>
          </a:bodyPr>
          <a:lstStyle/>
          <a:p>
            <a:r>
              <a:rPr lang="zh-CN" altLang="en-US" dirty="0">
                <a:latin typeface="+mn-ea"/>
                <a:ea typeface="+mn-ea"/>
              </a:rPr>
              <a:t>例子：用西瓜数据集</a:t>
            </a:r>
            <a:r>
              <a:rPr lang="en-US" altLang="zh-CN" dirty="0">
                <a:latin typeface="+mn-ea"/>
                <a:ea typeface="+mn-ea"/>
              </a:rPr>
              <a:t>3.0</a:t>
            </a:r>
            <a:r>
              <a:rPr lang="zh-CN" altLang="en-US" dirty="0">
                <a:latin typeface="+mn-ea"/>
                <a:ea typeface="+mn-ea"/>
              </a:rPr>
              <a:t>训练一个朴素贝叶斯分类器，对测试例“测</a:t>
            </a:r>
            <a:r>
              <a:rPr lang="en-US" altLang="zh-CN" dirty="0">
                <a:latin typeface="+mn-ea"/>
                <a:ea typeface="+mn-ea"/>
              </a:rPr>
              <a:t>1</a:t>
            </a:r>
            <a:r>
              <a:rPr lang="zh-CN" altLang="en-US" dirty="0">
                <a:latin typeface="+mn-ea"/>
                <a:ea typeface="+mn-ea"/>
              </a:rPr>
              <a:t>”进行分类</a:t>
            </a:r>
            <a:r>
              <a:rPr lang="en-US" altLang="zh-CN" dirty="0">
                <a:latin typeface="+mn-ea"/>
                <a:ea typeface="+mn-ea"/>
              </a:rPr>
              <a:t> (p151, </a:t>
            </a:r>
            <a:r>
              <a:rPr lang="zh-CN" altLang="en-US" dirty="0">
                <a:latin typeface="+mn-ea"/>
                <a:ea typeface="+mn-ea"/>
              </a:rPr>
              <a:t>西瓜数据集 </a:t>
            </a:r>
            <a:r>
              <a:rPr lang="en-US" altLang="zh-CN" dirty="0">
                <a:latin typeface="+mn-ea"/>
                <a:ea typeface="+mn-ea"/>
              </a:rPr>
              <a:t>p84</a:t>
            </a:r>
            <a:r>
              <a:rPr lang="zh-CN" altLang="en-US" dirty="0">
                <a:latin typeface="+mn-ea"/>
                <a:ea typeface="+mn-ea"/>
              </a:rPr>
              <a:t> 表</a:t>
            </a:r>
            <a:r>
              <a:rPr lang="en-US" altLang="zh-CN" dirty="0">
                <a:latin typeface="+mn-ea"/>
                <a:ea typeface="+mn-ea"/>
              </a:rPr>
              <a:t>4.3)</a:t>
            </a:r>
            <a:endParaRPr lang="zh-CN" altLang="en-US" dirty="0">
              <a:latin typeface="+mn-ea"/>
              <a:ea typeface="+mn-ea"/>
            </a:endParaRPr>
          </a:p>
          <a:p>
            <a:pPr lvl="1"/>
            <a:endParaRPr lang="en-US" altLang="zh-CN" dirty="0"/>
          </a:p>
          <a:p>
            <a:endParaRPr lang="en-US" altLang="zh-CN" dirty="0"/>
          </a:p>
        </p:txBody>
      </p:sp>
      <p:pic>
        <p:nvPicPr>
          <p:cNvPr id="3" name="图片 2"/>
          <p:cNvPicPr>
            <a:picLocks noChangeAspect="1"/>
          </p:cNvPicPr>
          <p:nvPr/>
        </p:nvPicPr>
        <p:blipFill>
          <a:blip r:embed="rId2"/>
          <a:stretch>
            <a:fillRect/>
          </a:stretch>
        </p:blipFill>
        <p:spPr>
          <a:xfrm>
            <a:off x="0" y="2629228"/>
            <a:ext cx="9144000" cy="929201"/>
          </a:xfrm>
          <a:prstGeom prst="rect">
            <a:avLst/>
          </a:prstGeom>
        </p:spPr>
      </p:pic>
    </p:spTree>
    <p:extLst>
      <p:ext uri="{BB962C8B-B14F-4D97-AF65-F5344CB8AC3E}">
        <p14:creationId xmlns:p14="http://schemas.microsoft.com/office/powerpoint/2010/main" val="60698004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t>拉普拉斯修正</a:t>
            </a:r>
            <a:endParaRPr lang="zh-CN" altLang="en-US" dirty="0">
              <a:latin typeface="+mj-ea"/>
              <a:ea typeface="+mj-ea"/>
            </a:endParaRPr>
          </a:p>
        </p:txBody>
      </p:sp>
      <p:sp>
        <p:nvSpPr>
          <p:cNvPr id="2" name="内容占位符 1"/>
          <p:cNvSpPr>
            <a:spLocks noGrp="1"/>
          </p:cNvSpPr>
          <p:nvPr>
            <p:ph sz="quarter" idx="14"/>
          </p:nvPr>
        </p:nvSpPr>
        <p:spPr>
          <a:xfrm>
            <a:off x="173851" y="926591"/>
            <a:ext cx="8970149" cy="5817109"/>
          </a:xfrm>
        </p:spPr>
        <p:txBody>
          <a:bodyPr>
            <a:normAutofit/>
          </a:bodyPr>
          <a:lstStyle/>
          <a:p>
            <a:r>
              <a:rPr lang="zh-CN" altLang="en-US" dirty="0"/>
              <a:t>若某个属性值在训练集中没有与某个类同时出现过，则直接计算会出现问题</a:t>
            </a:r>
            <a:r>
              <a:rPr lang="en-US" altLang="zh-CN" dirty="0"/>
              <a:t>. </a:t>
            </a:r>
            <a:r>
              <a:rPr lang="zh-CN" altLang="en-US" dirty="0"/>
              <a:t>比如“敲声</a:t>
            </a:r>
            <a:r>
              <a:rPr lang="en-US" altLang="zh-CN" dirty="0"/>
              <a:t>=</a:t>
            </a:r>
            <a:r>
              <a:rPr lang="zh-CN" altLang="en-US" dirty="0"/>
              <a:t>清脆”测试例，训练集中没有该样例，因此连乘式计算的概率值为</a:t>
            </a:r>
            <a:r>
              <a:rPr lang="en-US" altLang="zh-CN" dirty="0"/>
              <a:t>0</a:t>
            </a:r>
            <a:r>
              <a:rPr lang="zh-CN" altLang="en-US" dirty="0"/>
              <a:t>，无论其他属性上明显像好瓜，分类结果都是“好瓜</a:t>
            </a:r>
            <a:r>
              <a:rPr lang="en-US" altLang="zh-CN" dirty="0"/>
              <a:t>=</a:t>
            </a:r>
            <a:r>
              <a:rPr lang="zh-CN" altLang="en-US" dirty="0"/>
              <a:t>否”，这显然不合理。</a:t>
            </a:r>
            <a:endParaRPr lang="en-US" altLang="zh-CN" dirty="0"/>
          </a:p>
          <a:p>
            <a:pPr lvl="1"/>
            <a:endParaRPr lang="zh-CN" altLang="en-US" dirty="0"/>
          </a:p>
          <a:p>
            <a:endParaRPr lang="en-US" altLang="zh-CN" dirty="0"/>
          </a:p>
        </p:txBody>
      </p:sp>
    </p:spTree>
    <p:extLst>
      <p:ext uri="{BB962C8B-B14F-4D97-AF65-F5344CB8AC3E}">
        <p14:creationId xmlns:p14="http://schemas.microsoft.com/office/powerpoint/2010/main" val="426242892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t>拉普拉斯修正</a:t>
            </a:r>
            <a:endParaRPr lang="zh-CN" altLang="en-US" dirty="0">
              <a:latin typeface="+mj-ea"/>
              <a:ea typeface="+mj-ea"/>
            </a:endParaRPr>
          </a:p>
        </p:txBody>
      </p:sp>
      <p:sp>
        <p:nvSpPr>
          <p:cNvPr id="2" name="内容占位符 1"/>
          <p:cNvSpPr>
            <a:spLocks noGrp="1"/>
          </p:cNvSpPr>
          <p:nvPr>
            <p:ph sz="quarter" idx="14"/>
          </p:nvPr>
        </p:nvSpPr>
        <p:spPr>
          <a:xfrm>
            <a:off x="173851" y="926591"/>
            <a:ext cx="8970149" cy="5817109"/>
          </a:xfrm>
        </p:spPr>
        <p:txBody>
          <a:bodyPr>
            <a:normAutofit/>
          </a:bodyPr>
          <a:lstStyle/>
          <a:p>
            <a:r>
              <a:rPr lang="zh-CN" altLang="en-US" dirty="0"/>
              <a:t>若某个属性值在训练集中没有与某个类同时出现过，则直接计算会出现问题</a:t>
            </a:r>
            <a:r>
              <a:rPr lang="en-US" altLang="zh-CN" dirty="0"/>
              <a:t>. </a:t>
            </a:r>
            <a:r>
              <a:rPr lang="zh-CN" altLang="en-US" dirty="0"/>
              <a:t>比如“敲声</a:t>
            </a:r>
            <a:r>
              <a:rPr lang="en-US" altLang="zh-CN" dirty="0"/>
              <a:t>=</a:t>
            </a:r>
            <a:r>
              <a:rPr lang="zh-CN" altLang="en-US" dirty="0"/>
              <a:t>清脆”测试例，训练集中没有该样例，因此连乘式计算的概率值为</a:t>
            </a:r>
            <a:r>
              <a:rPr lang="en-US" altLang="zh-CN" dirty="0"/>
              <a:t>0</a:t>
            </a:r>
            <a:r>
              <a:rPr lang="zh-CN" altLang="en-US" dirty="0"/>
              <a:t>，无论其他属性上明显像好瓜，分类结果都是“好瓜</a:t>
            </a:r>
            <a:r>
              <a:rPr lang="en-US" altLang="zh-CN" dirty="0"/>
              <a:t>=</a:t>
            </a:r>
            <a:r>
              <a:rPr lang="zh-CN" altLang="en-US" dirty="0"/>
              <a:t>否”，这显然不合理。</a:t>
            </a:r>
            <a:endParaRPr lang="en-US" altLang="zh-CN" dirty="0"/>
          </a:p>
          <a:p>
            <a:pPr lvl="1"/>
            <a:endParaRPr lang="zh-CN" altLang="en-US" dirty="0"/>
          </a:p>
          <a:p>
            <a:r>
              <a:rPr lang="zh-CN" altLang="en-US" dirty="0"/>
              <a:t>为了避免其他属性携带的信息被训练集中未出现的属性值“抹去”，在估计概率值时通常要进行“拉普拉斯修正”（</a:t>
            </a:r>
            <a:r>
              <a:rPr lang="en-US" altLang="zh-CN" dirty="0" err="1"/>
              <a:t>Laplacian</a:t>
            </a:r>
            <a:r>
              <a:rPr lang="en-US" altLang="zh-CN" dirty="0"/>
              <a:t> correction</a:t>
            </a:r>
            <a:r>
              <a:rPr lang="zh-CN" altLang="en-US" dirty="0"/>
              <a:t>）</a:t>
            </a:r>
            <a:endParaRPr lang="en-US" altLang="zh-CN" dirty="0"/>
          </a:p>
          <a:p>
            <a:pPr lvl="1"/>
            <a:r>
              <a:rPr lang="zh-CN" altLang="en-US" dirty="0"/>
              <a:t>令    表示训练集    中可能的类别数，   表示第   个属性可能的取值数，则式</a:t>
            </a:r>
            <a:r>
              <a:rPr lang="en-US" altLang="zh-CN" dirty="0"/>
              <a:t> (</a:t>
            </a:r>
            <a:r>
              <a:rPr lang="en-US" altLang="zh-CN" dirty="0">
                <a:latin typeface="+mn-ea"/>
                <a:ea typeface="+mn-ea"/>
              </a:rPr>
              <a:t>7.16</a:t>
            </a:r>
            <a:r>
              <a:rPr lang="en-US" altLang="zh-CN" dirty="0"/>
              <a:t>)</a:t>
            </a:r>
            <a:r>
              <a:rPr lang="zh-CN" altLang="en-US" dirty="0"/>
              <a:t>和</a:t>
            </a:r>
            <a:r>
              <a:rPr lang="en-US" altLang="zh-CN" dirty="0"/>
              <a:t> (</a:t>
            </a:r>
            <a:r>
              <a:rPr lang="en-US" altLang="zh-CN" dirty="0">
                <a:latin typeface="+mj-ea"/>
                <a:ea typeface="+mj-ea"/>
              </a:rPr>
              <a:t>7.17</a:t>
            </a:r>
            <a:r>
              <a:rPr lang="en-US" altLang="zh-CN" dirty="0"/>
              <a:t>)</a:t>
            </a:r>
            <a:r>
              <a:rPr lang="zh-CN" altLang="en-US" dirty="0"/>
              <a:t>分别修正为</a:t>
            </a:r>
          </a:p>
          <a:p>
            <a:pPr lvl="1"/>
            <a:endParaRPr lang="zh-CN" altLang="en-US" dirty="0"/>
          </a:p>
          <a:p>
            <a:pPr lvl="1"/>
            <a:endParaRPr lang="zh-CN" altLang="en-US" dirty="0"/>
          </a:p>
          <a:p>
            <a:pPr marL="325800" lvl="1" indent="0">
              <a:buNone/>
            </a:pPr>
            <a:endParaRPr lang="zh-CN" altLang="en-US" dirty="0"/>
          </a:p>
          <a:p>
            <a:r>
              <a:rPr lang="zh-CN" altLang="en-US" dirty="0"/>
              <a:t>现实任务中，朴素贝叶斯分类器的使用：速度要求高，“查表”；任务数据更替频繁，“懒惰学习”</a:t>
            </a:r>
            <a:r>
              <a:rPr lang="en-US" altLang="zh-CN" dirty="0"/>
              <a:t> (lazy learning)</a:t>
            </a:r>
            <a:r>
              <a:rPr lang="zh-CN" altLang="en-US" dirty="0"/>
              <a:t>；数据不断增加，增量学习等等。</a:t>
            </a:r>
            <a:endParaRPr lang="en-US" altLang="zh-CN" dirty="0"/>
          </a:p>
          <a:p>
            <a:pPr lvl="1"/>
            <a:endParaRPr lang="en-US" altLang="zh-CN" dirty="0"/>
          </a:p>
          <a:p>
            <a:endParaRPr lang="en-US" altLang="zh-CN" dirty="0"/>
          </a:p>
        </p:txBody>
      </p:sp>
      <p:graphicFrame>
        <p:nvGraphicFramePr>
          <p:cNvPr id="11" name="对象 10"/>
          <p:cNvGraphicFramePr>
            <a:graphicFrameLocks noChangeAspect="1"/>
          </p:cNvGraphicFramePr>
          <p:nvPr/>
        </p:nvGraphicFramePr>
        <p:xfrm>
          <a:off x="2889250" y="3620353"/>
          <a:ext cx="228600" cy="277813"/>
        </p:xfrm>
        <a:graphic>
          <a:graphicData uri="http://schemas.openxmlformats.org/presentationml/2006/ole">
            <mc:AlternateContent xmlns:mc="http://schemas.openxmlformats.org/markup-compatibility/2006">
              <mc:Choice xmlns:v="urn:schemas-microsoft-com:vml" Requires="v">
                <p:oleObj name="Formula" r:id="rId3" imgW="127080" imgH="155160" progId="Equation.Ribbit">
                  <p:embed/>
                </p:oleObj>
              </mc:Choice>
              <mc:Fallback>
                <p:oleObj name="Formula" r:id="rId3" imgW="127080" imgH="155160" progId="Equation.Ribbit">
                  <p:embed/>
                  <p:pic>
                    <p:nvPicPr>
                      <p:cNvPr id="11" name="对象 10"/>
                      <p:cNvPicPr/>
                      <p:nvPr/>
                    </p:nvPicPr>
                    <p:blipFill>
                      <a:blip r:embed="rId4"/>
                      <a:stretch>
                        <a:fillRect/>
                      </a:stretch>
                    </p:blipFill>
                    <p:spPr>
                      <a:xfrm>
                        <a:off x="2889250" y="3620353"/>
                        <a:ext cx="228600" cy="277813"/>
                      </a:xfrm>
                      <a:prstGeom prst="rect">
                        <a:avLst/>
                      </a:prstGeom>
                    </p:spPr>
                  </p:pic>
                </p:oleObj>
              </mc:Fallback>
            </mc:AlternateContent>
          </a:graphicData>
        </a:graphic>
      </p:graphicFrame>
      <p:graphicFrame>
        <p:nvGraphicFramePr>
          <p:cNvPr id="12" name="对象 11"/>
          <p:cNvGraphicFramePr>
            <a:graphicFrameLocks noChangeAspect="1"/>
          </p:cNvGraphicFramePr>
          <p:nvPr/>
        </p:nvGraphicFramePr>
        <p:xfrm>
          <a:off x="1257300" y="3618865"/>
          <a:ext cx="246063" cy="277813"/>
        </p:xfrm>
        <a:graphic>
          <a:graphicData uri="http://schemas.openxmlformats.org/presentationml/2006/ole">
            <mc:AlternateContent xmlns:mc="http://schemas.openxmlformats.org/markup-compatibility/2006">
              <mc:Choice xmlns:v="urn:schemas-microsoft-com:vml" Requires="v">
                <p:oleObj name="Formula" r:id="rId5" imgW="137160" imgH="155160" progId="Equation.Ribbit">
                  <p:embed/>
                </p:oleObj>
              </mc:Choice>
              <mc:Fallback>
                <p:oleObj name="Formula" r:id="rId5" imgW="137160" imgH="155160" progId="Equation.Ribbit">
                  <p:embed/>
                  <p:pic>
                    <p:nvPicPr>
                      <p:cNvPr id="12" name="对象 11"/>
                      <p:cNvPicPr/>
                      <p:nvPr/>
                    </p:nvPicPr>
                    <p:blipFill>
                      <a:blip r:embed="rId6"/>
                      <a:stretch>
                        <a:fillRect/>
                      </a:stretch>
                    </p:blipFill>
                    <p:spPr>
                      <a:xfrm>
                        <a:off x="1257300" y="3618865"/>
                        <a:ext cx="246063" cy="277813"/>
                      </a:xfrm>
                      <a:prstGeom prst="rect">
                        <a:avLst/>
                      </a:prstGeom>
                    </p:spPr>
                  </p:pic>
                </p:oleObj>
              </mc:Fallback>
            </mc:AlternateContent>
          </a:graphicData>
        </a:graphic>
      </p:graphicFrame>
      <p:graphicFrame>
        <p:nvGraphicFramePr>
          <p:cNvPr id="13" name="对象 12"/>
          <p:cNvGraphicFramePr>
            <a:graphicFrameLocks noChangeAspect="1"/>
          </p:cNvGraphicFramePr>
          <p:nvPr/>
        </p:nvGraphicFramePr>
        <p:xfrm>
          <a:off x="5126673" y="3618865"/>
          <a:ext cx="285750" cy="277812"/>
        </p:xfrm>
        <a:graphic>
          <a:graphicData uri="http://schemas.openxmlformats.org/presentationml/2006/ole">
            <mc:AlternateContent xmlns:mc="http://schemas.openxmlformats.org/markup-compatibility/2006">
              <mc:Choice xmlns:v="urn:schemas-microsoft-com:vml" Requires="v">
                <p:oleObj name="Formula" r:id="rId7" imgW="158760" imgH="156240" progId="Equation.Ribbit">
                  <p:embed/>
                </p:oleObj>
              </mc:Choice>
              <mc:Fallback>
                <p:oleObj name="Formula" r:id="rId7" imgW="158760" imgH="156240" progId="Equation.Ribbit">
                  <p:embed/>
                  <p:pic>
                    <p:nvPicPr>
                      <p:cNvPr id="13" name="对象 12"/>
                      <p:cNvPicPr/>
                      <p:nvPr/>
                    </p:nvPicPr>
                    <p:blipFill>
                      <a:blip r:embed="rId8"/>
                      <a:stretch>
                        <a:fillRect/>
                      </a:stretch>
                    </p:blipFill>
                    <p:spPr>
                      <a:xfrm>
                        <a:off x="5126673" y="3618865"/>
                        <a:ext cx="285750" cy="277812"/>
                      </a:xfrm>
                      <a:prstGeom prst="rect">
                        <a:avLst/>
                      </a:prstGeom>
                    </p:spPr>
                  </p:pic>
                </p:oleObj>
              </mc:Fallback>
            </mc:AlternateContent>
          </a:graphicData>
        </a:graphic>
      </p:graphicFrame>
      <p:graphicFrame>
        <p:nvGraphicFramePr>
          <p:cNvPr id="14" name="对象 13"/>
          <p:cNvGraphicFramePr>
            <a:graphicFrameLocks noChangeAspect="1"/>
          </p:cNvGraphicFramePr>
          <p:nvPr/>
        </p:nvGraphicFramePr>
        <p:xfrm>
          <a:off x="6333808" y="3618865"/>
          <a:ext cx="95250" cy="271463"/>
        </p:xfrm>
        <a:graphic>
          <a:graphicData uri="http://schemas.openxmlformats.org/presentationml/2006/ole">
            <mc:AlternateContent xmlns:mc="http://schemas.openxmlformats.org/markup-compatibility/2006">
              <mc:Choice xmlns:v="urn:schemas-microsoft-com:vml" Requires="v">
                <p:oleObj name="Formula" r:id="rId9" imgW="52200" imgH="152640" progId="Equation.Ribbit">
                  <p:embed/>
                </p:oleObj>
              </mc:Choice>
              <mc:Fallback>
                <p:oleObj name="Formula" r:id="rId9" imgW="52200" imgH="152640" progId="Equation.Ribbit">
                  <p:embed/>
                  <p:pic>
                    <p:nvPicPr>
                      <p:cNvPr id="14" name="对象 13"/>
                      <p:cNvPicPr/>
                      <p:nvPr/>
                    </p:nvPicPr>
                    <p:blipFill>
                      <a:blip r:embed="rId10"/>
                      <a:stretch>
                        <a:fillRect/>
                      </a:stretch>
                    </p:blipFill>
                    <p:spPr>
                      <a:xfrm>
                        <a:off x="6333808" y="3618865"/>
                        <a:ext cx="95250" cy="271463"/>
                      </a:xfrm>
                      <a:prstGeom prst="rect">
                        <a:avLst/>
                      </a:prstGeom>
                    </p:spPr>
                  </p:pic>
                </p:oleObj>
              </mc:Fallback>
            </mc:AlternateContent>
          </a:graphicData>
        </a:graphic>
      </p:graphicFrame>
      <p:grpSp>
        <p:nvGrpSpPr>
          <p:cNvPr id="5" name="组合 4"/>
          <p:cNvGrpSpPr/>
          <p:nvPr/>
        </p:nvGrpSpPr>
        <p:grpSpPr>
          <a:xfrm>
            <a:off x="1277144" y="4482294"/>
            <a:ext cx="2852137" cy="682625"/>
            <a:chOff x="1277144" y="4482294"/>
            <a:chExt cx="2852137" cy="682625"/>
          </a:xfrm>
        </p:grpSpPr>
        <p:graphicFrame>
          <p:nvGraphicFramePr>
            <p:cNvPr id="15" name="对象 14"/>
            <p:cNvGraphicFramePr>
              <a:graphicFrameLocks noChangeAspect="1"/>
            </p:cNvGraphicFramePr>
            <p:nvPr/>
          </p:nvGraphicFramePr>
          <p:xfrm>
            <a:off x="1277144" y="4482294"/>
            <a:ext cx="1889125" cy="682625"/>
          </p:xfrm>
          <a:graphic>
            <a:graphicData uri="http://schemas.openxmlformats.org/presentationml/2006/ole">
              <mc:AlternateContent xmlns:mc="http://schemas.openxmlformats.org/markup-compatibility/2006">
                <mc:Choice xmlns:v="urn:schemas-microsoft-com:vml" Requires="v">
                  <p:oleObj name="Formula" r:id="rId11" imgW="1049040" imgH="382320" progId="Equation.Ribbit">
                    <p:embed/>
                  </p:oleObj>
                </mc:Choice>
                <mc:Fallback>
                  <p:oleObj name="Formula" r:id="rId11" imgW="1049040" imgH="382320" progId="Equation.Ribbit">
                    <p:embed/>
                    <p:pic>
                      <p:nvPicPr>
                        <p:cNvPr id="15" name="对象 14"/>
                        <p:cNvPicPr/>
                        <p:nvPr/>
                      </p:nvPicPr>
                      <p:blipFill>
                        <a:blip r:embed="rId12"/>
                        <a:stretch>
                          <a:fillRect/>
                        </a:stretch>
                      </p:blipFill>
                      <p:spPr>
                        <a:xfrm>
                          <a:off x="1277144" y="4482294"/>
                          <a:ext cx="1889125" cy="682625"/>
                        </a:xfrm>
                        <a:prstGeom prst="rect">
                          <a:avLst/>
                        </a:prstGeom>
                      </p:spPr>
                    </p:pic>
                  </p:oleObj>
                </mc:Fallback>
              </mc:AlternateContent>
            </a:graphicData>
          </a:graphic>
        </p:graphicFrame>
        <p:pic>
          <p:nvPicPr>
            <p:cNvPr id="3" name="图片 2"/>
            <p:cNvPicPr>
              <a:picLocks noChangeAspect="1"/>
            </p:cNvPicPr>
            <p:nvPr/>
          </p:nvPicPr>
          <p:blipFill>
            <a:blip r:embed="rId13"/>
            <a:stretch>
              <a:fillRect/>
            </a:stretch>
          </p:blipFill>
          <p:spPr>
            <a:xfrm>
              <a:off x="3585821" y="4701829"/>
              <a:ext cx="543460" cy="243554"/>
            </a:xfrm>
            <a:prstGeom prst="rect">
              <a:avLst/>
            </a:prstGeom>
          </p:spPr>
        </p:pic>
      </p:grpSp>
      <p:grpSp>
        <p:nvGrpSpPr>
          <p:cNvPr id="7" name="组合 6"/>
          <p:cNvGrpSpPr/>
          <p:nvPr/>
        </p:nvGrpSpPr>
        <p:grpSpPr>
          <a:xfrm>
            <a:off x="5000276" y="4482294"/>
            <a:ext cx="3313287" cy="682625"/>
            <a:chOff x="5000276" y="4482294"/>
            <a:chExt cx="3313287" cy="682625"/>
          </a:xfrm>
        </p:grpSpPr>
        <p:graphicFrame>
          <p:nvGraphicFramePr>
            <p:cNvPr id="16" name="对象 15"/>
            <p:cNvGraphicFramePr>
              <a:graphicFrameLocks noChangeAspect="1"/>
            </p:cNvGraphicFramePr>
            <p:nvPr/>
          </p:nvGraphicFramePr>
          <p:xfrm>
            <a:off x="5000276" y="4482294"/>
            <a:ext cx="2559050" cy="682625"/>
          </p:xfrm>
          <a:graphic>
            <a:graphicData uri="http://schemas.openxmlformats.org/presentationml/2006/ole">
              <mc:AlternateContent xmlns:mc="http://schemas.openxmlformats.org/markup-compatibility/2006">
                <mc:Choice xmlns:v="urn:schemas-microsoft-com:vml" Requires="v">
                  <p:oleObj name="Formula" r:id="rId14" imgW="1420200" imgH="382320" progId="Equation.Ribbit">
                    <p:embed/>
                  </p:oleObj>
                </mc:Choice>
                <mc:Fallback>
                  <p:oleObj name="Formula" r:id="rId14" imgW="1420200" imgH="382320" progId="Equation.Ribbit">
                    <p:embed/>
                    <p:pic>
                      <p:nvPicPr>
                        <p:cNvPr id="16" name="对象 15"/>
                        <p:cNvPicPr/>
                        <p:nvPr/>
                      </p:nvPicPr>
                      <p:blipFill>
                        <a:blip r:embed="rId15"/>
                        <a:stretch>
                          <a:fillRect/>
                        </a:stretch>
                      </p:blipFill>
                      <p:spPr>
                        <a:xfrm>
                          <a:off x="5000276" y="4482294"/>
                          <a:ext cx="2559050" cy="682625"/>
                        </a:xfrm>
                        <a:prstGeom prst="rect">
                          <a:avLst/>
                        </a:prstGeom>
                      </p:spPr>
                    </p:pic>
                  </p:oleObj>
                </mc:Fallback>
              </mc:AlternateContent>
            </a:graphicData>
          </a:graphic>
        </p:graphicFrame>
        <p:pic>
          <p:nvPicPr>
            <p:cNvPr id="6" name="图片 5"/>
            <p:cNvPicPr>
              <a:picLocks noChangeAspect="1"/>
            </p:cNvPicPr>
            <p:nvPr/>
          </p:nvPicPr>
          <p:blipFill>
            <a:blip r:embed="rId16"/>
            <a:stretch>
              <a:fillRect/>
            </a:stretch>
          </p:blipFill>
          <p:spPr>
            <a:xfrm>
              <a:off x="7784925" y="4706347"/>
              <a:ext cx="528638" cy="239036"/>
            </a:xfrm>
            <a:prstGeom prst="rect">
              <a:avLst/>
            </a:prstGeom>
          </p:spPr>
        </p:pic>
      </p:grpSp>
      <p:graphicFrame>
        <p:nvGraphicFramePr>
          <p:cNvPr id="17" name="对象 16"/>
          <p:cNvGraphicFramePr>
            <a:graphicFrameLocks noChangeAspect="1"/>
          </p:cNvGraphicFramePr>
          <p:nvPr/>
        </p:nvGraphicFramePr>
        <p:xfrm>
          <a:off x="6521133" y="4864100"/>
          <a:ext cx="273531" cy="236568"/>
        </p:xfrm>
        <a:graphic>
          <a:graphicData uri="http://schemas.openxmlformats.org/presentationml/2006/ole">
            <mc:AlternateContent xmlns:mc="http://schemas.openxmlformats.org/markup-compatibility/2006">
              <mc:Choice xmlns:v="urn:schemas-microsoft-com:vml" Requires="v">
                <p:oleObj name="Formula" r:id="rId17" imgW="176760" imgH="156240" progId="Equation.Ribbit">
                  <p:embed/>
                </p:oleObj>
              </mc:Choice>
              <mc:Fallback>
                <p:oleObj name="Formula" r:id="rId17" imgW="176760" imgH="156240" progId="Equation.Ribbit">
                  <p:embed/>
                  <p:pic>
                    <p:nvPicPr>
                      <p:cNvPr id="17" name="对象 16"/>
                      <p:cNvPicPr/>
                      <p:nvPr/>
                    </p:nvPicPr>
                    <p:blipFill>
                      <a:blip r:embed="rId18"/>
                      <a:stretch>
                        <a:fillRect/>
                      </a:stretch>
                    </p:blipFill>
                    <p:spPr>
                      <a:xfrm>
                        <a:off x="6521133" y="4864100"/>
                        <a:ext cx="273531" cy="236568"/>
                      </a:xfrm>
                      <a:prstGeom prst="rect">
                        <a:avLst/>
                      </a:prstGeom>
                    </p:spPr>
                  </p:pic>
                </p:oleObj>
              </mc:Fallback>
            </mc:AlternateContent>
          </a:graphicData>
        </a:graphic>
      </p:graphicFrame>
    </p:spTree>
    <p:extLst>
      <p:ext uri="{BB962C8B-B14F-4D97-AF65-F5344CB8AC3E}">
        <p14:creationId xmlns:p14="http://schemas.microsoft.com/office/powerpoint/2010/main" val="133717929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章节目录</a:t>
            </a:r>
          </a:p>
        </p:txBody>
      </p:sp>
      <p:sp>
        <p:nvSpPr>
          <p:cNvPr id="4" name="内容占位符 3"/>
          <p:cNvSpPr>
            <a:spLocks noGrp="1"/>
          </p:cNvSpPr>
          <p:nvPr>
            <p:ph idx="1"/>
          </p:nvPr>
        </p:nvSpPr>
        <p:spPr>
          <a:xfrm>
            <a:off x="260350" y="1242562"/>
            <a:ext cx="8616950" cy="3698081"/>
          </a:xfrm>
        </p:spPr>
        <p:txBody>
          <a:bodyPr>
            <a:noAutofit/>
          </a:bodyPr>
          <a:lstStyle/>
          <a:p>
            <a:pPr>
              <a:lnSpc>
                <a:spcPct val="150000"/>
              </a:lnSpc>
            </a:pPr>
            <a:r>
              <a:rPr lang="zh-CN" altLang="en-US" b="1" dirty="0">
                <a:solidFill>
                  <a:schemeClr val="bg1">
                    <a:lumMod val="85000"/>
                  </a:schemeClr>
                </a:solidFill>
                <a:latin typeface="+mn-ea"/>
                <a:ea typeface="+mn-ea"/>
                <a:cs typeface="宋体"/>
              </a:rPr>
              <a:t>贝叶斯决策论</a:t>
            </a:r>
            <a:endParaRPr lang="en-US" altLang="zh-CN" b="1" dirty="0">
              <a:solidFill>
                <a:schemeClr val="bg1">
                  <a:lumMod val="85000"/>
                </a:schemeClr>
              </a:solidFill>
              <a:latin typeface="+mn-ea"/>
              <a:ea typeface="+mn-ea"/>
              <a:cs typeface="宋体"/>
            </a:endParaRPr>
          </a:p>
          <a:p>
            <a:pPr>
              <a:lnSpc>
                <a:spcPct val="150000"/>
              </a:lnSpc>
            </a:pPr>
            <a:r>
              <a:rPr lang="zh-CN" altLang="en-US" b="1" dirty="0">
                <a:solidFill>
                  <a:schemeClr val="bg1">
                    <a:lumMod val="85000"/>
                  </a:schemeClr>
                </a:solidFill>
                <a:latin typeface="+mn-ea"/>
                <a:ea typeface="+mn-ea"/>
                <a:cs typeface="宋体"/>
              </a:rPr>
              <a:t>极大似然估计</a:t>
            </a:r>
            <a:endParaRPr lang="en-US" altLang="zh-CN" b="1" dirty="0">
              <a:solidFill>
                <a:schemeClr val="bg1">
                  <a:lumMod val="85000"/>
                </a:schemeClr>
              </a:solidFill>
              <a:latin typeface="+mn-ea"/>
              <a:ea typeface="+mn-ea"/>
              <a:cs typeface="宋体"/>
            </a:endParaRPr>
          </a:p>
          <a:p>
            <a:pPr>
              <a:lnSpc>
                <a:spcPct val="150000"/>
              </a:lnSpc>
            </a:pPr>
            <a:r>
              <a:rPr lang="zh-CN" altLang="en-US" b="1" dirty="0">
                <a:solidFill>
                  <a:schemeClr val="bg1">
                    <a:lumMod val="85000"/>
                  </a:schemeClr>
                </a:solidFill>
                <a:latin typeface="+mn-ea"/>
                <a:ea typeface="+mn-ea"/>
                <a:cs typeface="宋体"/>
              </a:rPr>
              <a:t>朴素贝叶斯分类器</a:t>
            </a:r>
            <a:endParaRPr lang="en-US" altLang="zh-CN" b="1" dirty="0">
              <a:solidFill>
                <a:schemeClr val="bg1">
                  <a:lumMod val="85000"/>
                </a:schemeClr>
              </a:solidFill>
              <a:latin typeface="+mn-ea"/>
              <a:ea typeface="+mn-ea"/>
              <a:cs typeface="宋体"/>
            </a:endParaRPr>
          </a:p>
          <a:p>
            <a:pPr>
              <a:lnSpc>
                <a:spcPct val="150000"/>
              </a:lnSpc>
            </a:pPr>
            <a:r>
              <a:rPr lang="zh-CN" altLang="en-US" b="1" dirty="0">
                <a:latin typeface="+mn-ea"/>
                <a:ea typeface="+mn-ea"/>
                <a:cs typeface="宋体"/>
              </a:rPr>
              <a:t>半朴素贝叶斯分类器</a:t>
            </a:r>
            <a:endParaRPr lang="en-US" altLang="zh-CN" b="1" dirty="0">
              <a:latin typeface="+mn-ea"/>
              <a:ea typeface="+mn-ea"/>
              <a:cs typeface="宋体"/>
            </a:endParaRPr>
          </a:p>
          <a:p>
            <a:pPr>
              <a:lnSpc>
                <a:spcPct val="150000"/>
              </a:lnSpc>
            </a:pPr>
            <a:r>
              <a:rPr lang="zh-CN" altLang="en-US" b="1" dirty="0">
                <a:solidFill>
                  <a:schemeClr val="bg1">
                    <a:lumMod val="85000"/>
                  </a:schemeClr>
                </a:solidFill>
                <a:latin typeface="+mn-ea"/>
                <a:ea typeface="+mn-ea"/>
                <a:cs typeface="宋体"/>
              </a:rPr>
              <a:t>贝叶斯网</a:t>
            </a:r>
            <a:endParaRPr lang="en-US" altLang="zh-CN" b="1" dirty="0">
              <a:solidFill>
                <a:schemeClr val="bg1">
                  <a:lumMod val="85000"/>
                </a:schemeClr>
              </a:solidFill>
              <a:latin typeface="+mn-ea"/>
              <a:ea typeface="+mn-ea"/>
              <a:cs typeface="宋体"/>
            </a:endParaRPr>
          </a:p>
          <a:p>
            <a:pPr>
              <a:lnSpc>
                <a:spcPct val="150000"/>
              </a:lnSpc>
            </a:pPr>
            <a:r>
              <a:rPr lang="en-US" altLang="zh-CN" b="1" dirty="0">
                <a:solidFill>
                  <a:schemeClr val="bg1">
                    <a:lumMod val="85000"/>
                  </a:schemeClr>
                </a:solidFill>
                <a:latin typeface="Verdana" charset="0"/>
                <a:ea typeface="Verdana" charset="0"/>
                <a:cs typeface="Verdana" charset="0"/>
              </a:rPr>
              <a:t>EM</a:t>
            </a:r>
            <a:r>
              <a:rPr lang="zh-CN" altLang="en-US" b="1" dirty="0">
                <a:solidFill>
                  <a:schemeClr val="bg1">
                    <a:lumMod val="85000"/>
                  </a:schemeClr>
                </a:solidFill>
                <a:latin typeface="+mn-ea"/>
                <a:ea typeface="+mn-ea"/>
                <a:cs typeface="宋体"/>
              </a:rPr>
              <a:t>算法</a:t>
            </a:r>
            <a:endParaRPr lang="en-US" altLang="zh-CN" b="1" dirty="0">
              <a:solidFill>
                <a:schemeClr val="bg1">
                  <a:lumMod val="85000"/>
                </a:schemeClr>
              </a:solidFill>
              <a:latin typeface="+mn-ea"/>
              <a:ea typeface="+mn-ea"/>
              <a:cs typeface="宋体"/>
            </a:endParaRPr>
          </a:p>
        </p:txBody>
      </p:sp>
    </p:spTree>
    <p:extLst>
      <p:ext uri="{BB962C8B-B14F-4D97-AF65-F5344CB8AC3E}">
        <p14:creationId xmlns:p14="http://schemas.microsoft.com/office/powerpoint/2010/main" val="38771187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latin typeface="幼圆" panose="02010509060101010101" pitchFamily="49" charset="-122"/>
                <a:cs typeface="Verdana" charset="0"/>
              </a:rPr>
              <a:t>半朴素贝叶斯分类器</a:t>
            </a:r>
            <a:endParaRPr lang="zh-CN" altLang="en-US" dirty="0">
              <a:latin typeface="幼圆" panose="02010509060101010101" pitchFamily="49" charset="-122"/>
            </a:endParaRPr>
          </a:p>
        </p:txBody>
      </p:sp>
      <p:sp>
        <p:nvSpPr>
          <p:cNvPr id="2" name="内容占位符 1"/>
          <p:cNvSpPr>
            <a:spLocks noGrp="1"/>
          </p:cNvSpPr>
          <p:nvPr>
            <p:ph sz="quarter" idx="14"/>
          </p:nvPr>
        </p:nvSpPr>
        <p:spPr>
          <a:xfrm>
            <a:off x="173851" y="1040891"/>
            <a:ext cx="8970149" cy="5174557"/>
          </a:xfrm>
        </p:spPr>
        <p:txBody>
          <a:bodyPr>
            <a:normAutofit/>
          </a:bodyPr>
          <a:lstStyle/>
          <a:p>
            <a:r>
              <a:rPr lang="zh-CN" altLang="en-US" dirty="0">
                <a:latin typeface="+mn-ea"/>
                <a:ea typeface="+mn-ea"/>
              </a:rPr>
              <a:t>为了降低贝叶斯公式中估计后验概率的困难，朴素贝叶斯分类器采用的属性条件独立性假设；对属性条件独立假设记性一定程度的放松，由此产生了一类称为“半朴素贝叶斯分类器”</a:t>
            </a:r>
            <a:r>
              <a:rPr lang="en-US" altLang="zh-CN" dirty="0">
                <a:latin typeface="+mn-ea"/>
                <a:ea typeface="+mn-ea"/>
              </a:rPr>
              <a:t> </a:t>
            </a:r>
            <a:r>
              <a:rPr lang="en-US" altLang="zh-CN" dirty="0">
                <a:latin typeface="Verdana" charset="0"/>
                <a:ea typeface="Verdana" charset="0"/>
              </a:rPr>
              <a:t>(semi-naïve Bayes classifiers)</a:t>
            </a:r>
            <a:endParaRPr lang="zh-CN" altLang="en-US" dirty="0">
              <a:latin typeface="Verdana" charset="0"/>
            </a:endParaRPr>
          </a:p>
          <a:p>
            <a:pPr lvl="1"/>
            <a:endParaRPr lang="en-US" altLang="zh-CN" dirty="0"/>
          </a:p>
          <a:p>
            <a:endParaRPr lang="en-US" altLang="zh-CN" dirty="0"/>
          </a:p>
        </p:txBody>
      </p:sp>
    </p:spTree>
    <p:extLst>
      <p:ext uri="{BB962C8B-B14F-4D97-AF65-F5344CB8AC3E}">
        <p14:creationId xmlns:p14="http://schemas.microsoft.com/office/powerpoint/2010/main" val="35021696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latin typeface="幼圆" panose="02010509060101010101" pitchFamily="49" charset="-122"/>
                <a:cs typeface="Verdana" charset="0"/>
              </a:rPr>
              <a:t>半朴素贝叶斯分类器</a:t>
            </a:r>
            <a:endParaRPr lang="zh-CN" altLang="en-US" dirty="0">
              <a:latin typeface="幼圆" panose="02010509060101010101" pitchFamily="49" charset="-122"/>
            </a:endParaRPr>
          </a:p>
        </p:txBody>
      </p:sp>
      <p:sp>
        <p:nvSpPr>
          <p:cNvPr id="2" name="内容占位符 1"/>
          <p:cNvSpPr>
            <a:spLocks noGrp="1"/>
          </p:cNvSpPr>
          <p:nvPr>
            <p:ph sz="quarter" idx="14"/>
          </p:nvPr>
        </p:nvSpPr>
        <p:spPr>
          <a:xfrm>
            <a:off x="173851" y="1040891"/>
            <a:ext cx="8970149" cy="5174557"/>
          </a:xfrm>
        </p:spPr>
        <p:txBody>
          <a:bodyPr>
            <a:normAutofit/>
          </a:bodyPr>
          <a:lstStyle/>
          <a:p>
            <a:r>
              <a:rPr lang="zh-CN" altLang="en-US" dirty="0">
                <a:latin typeface="+mn-ea"/>
                <a:ea typeface="+mn-ea"/>
              </a:rPr>
              <a:t>为了降低贝叶斯公式中估计后验概率的困难，朴素贝叶斯分类器采用的属性条件独立性假设；对属性条件独立假设记性一定程度的放松，由此产生了一类称为“半朴素贝叶斯分类器”</a:t>
            </a:r>
            <a:r>
              <a:rPr lang="en-US" altLang="zh-CN" dirty="0">
                <a:latin typeface="+mn-ea"/>
                <a:ea typeface="+mn-ea"/>
              </a:rPr>
              <a:t> </a:t>
            </a:r>
            <a:r>
              <a:rPr lang="en-US" altLang="zh-CN" dirty="0"/>
              <a:t>(semi-naïve Bayes classifiers)</a:t>
            </a:r>
            <a:endParaRPr lang="zh-CN" altLang="en-US" dirty="0"/>
          </a:p>
          <a:p>
            <a:r>
              <a:rPr lang="zh-CN" altLang="en-US" dirty="0"/>
              <a:t>半朴素贝叶斯分类器最常用的一种策略：“独依赖估计”</a:t>
            </a:r>
            <a:r>
              <a:rPr lang="en-US" altLang="zh-CN" dirty="0"/>
              <a:t>(One-Dependent Estimator,</a:t>
            </a:r>
            <a:r>
              <a:rPr lang="zh-CN" altLang="en-US" dirty="0"/>
              <a:t> </a:t>
            </a:r>
            <a:r>
              <a:rPr lang="en-US" altLang="zh-CN" dirty="0"/>
              <a:t>ODE)</a:t>
            </a:r>
            <a:r>
              <a:rPr lang="zh-CN" altLang="en-US" dirty="0"/>
              <a:t>，假设每个属性在类别之外最多仅依赖一个其他属性，即</a:t>
            </a:r>
          </a:p>
          <a:p>
            <a:endParaRPr lang="zh-CN" altLang="en-US" dirty="0"/>
          </a:p>
          <a:p>
            <a:endParaRPr lang="zh-CN" altLang="en-US" dirty="0"/>
          </a:p>
          <a:p>
            <a:pPr lvl="1"/>
            <a:endParaRPr lang="zh-CN" altLang="en-US" dirty="0"/>
          </a:p>
          <a:p>
            <a:pPr lvl="1"/>
            <a:r>
              <a:rPr lang="zh-CN" altLang="en-US" dirty="0"/>
              <a:t>其中      为属性     所依赖的属性，称为     的父属性</a:t>
            </a:r>
            <a:endParaRPr lang="en-US" altLang="zh-CN" dirty="0"/>
          </a:p>
          <a:p>
            <a:pPr lvl="1"/>
            <a:endParaRPr lang="zh-CN" altLang="en-US" dirty="0"/>
          </a:p>
          <a:p>
            <a:r>
              <a:rPr lang="zh-CN" altLang="en-US" dirty="0"/>
              <a:t>对每个属性     ，若其父属性      已知，则可估计概率值               ，于是问题的关键转化为如何确定每个属性的父属性</a:t>
            </a:r>
            <a:endParaRPr lang="en-US" altLang="zh-CN" dirty="0"/>
          </a:p>
          <a:p>
            <a:pPr lvl="1"/>
            <a:endParaRPr lang="en-US" altLang="zh-CN" dirty="0"/>
          </a:p>
          <a:p>
            <a:endParaRPr lang="en-US" altLang="zh-CN" dirty="0"/>
          </a:p>
        </p:txBody>
      </p:sp>
      <p:graphicFrame>
        <p:nvGraphicFramePr>
          <p:cNvPr id="12" name="对象 11"/>
          <p:cNvGraphicFramePr>
            <a:graphicFrameLocks noChangeAspect="1"/>
          </p:cNvGraphicFramePr>
          <p:nvPr/>
        </p:nvGraphicFramePr>
        <p:xfrm>
          <a:off x="2504123" y="3520558"/>
          <a:ext cx="3843337" cy="857740"/>
        </p:xfrm>
        <a:graphic>
          <a:graphicData uri="http://schemas.openxmlformats.org/presentationml/2006/ole">
            <mc:AlternateContent xmlns:mc="http://schemas.openxmlformats.org/markup-compatibility/2006">
              <mc:Choice xmlns:v="urn:schemas-microsoft-com:vml" Requires="v">
                <p:oleObj name="Formula" r:id="rId2" imgW="2054880" imgH="463680" progId="Equation.Ribbit">
                  <p:embed/>
                </p:oleObj>
              </mc:Choice>
              <mc:Fallback>
                <p:oleObj name="Formula" r:id="rId2" imgW="2054880" imgH="463680" progId="Equation.Ribbit">
                  <p:embed/>
                  <p:pic>
                    <p:nvPicPr>
                      <p:cNvPr id="0" name=""/>
                      <p:cNvPicPr/>
                      <p:nvPr/>
                    </p:nvPicPr>
                    <p:blipFill>
                      <a:blip r:embed="rId3"/>
                      <a:stretch>
                        <a:fillRect/>
                      </a:stretch>
                    </p:blipFill>
                    <p:spPr>
                      <a:xfrm>
                        <a:off x="2504123" y="3520558"/>
                        <a:ext cx="3843337" cy="857740"/>
                      </a:xfrm>
                      <a:prstGeom prst="rect">
                        <a:avLst/>
                      </a:prstGeom>
                    </p:spPr>
                  </p:pic>
                </p:oleObj>
              </mc:Fallback>
            </mc:AlternateContent>
          </a:graphicData>
        </a:graphic>
      </p:graphicFrame>
      <p:graphicFrame>
        <p:nvGraphicFramePr>
          <p:cNvPr id="13" name="对象 12"/>
          <p:cNvGraphicFramePr>
            <a:graphicFrameLocks noChangeAspect="1"/>
          </p:cNvGraphicFramePr>
          <p:nvPr/>
        </p:nvGraphicFramePr>
        <p:xfrm>
          <a:off x="1545908" y="4627415"/>
          <a:ext cx="379412" cy="220663"/>
        </p:xfrm>
        <a:graphic>
          <a:graphicData uri="http://schemas.openxmlformats.org/presentationml/2006/ole">
            <mc:AlternateContent xmlns:mc="http://schemas.openxmlformats.org/markup-compatibility/2006">
              <mc:Choice xmlns:v="urn:schemas-microsoft-com:vml" Requires="v">
                <p:oleObj name="Formula" r:id="rId4" imgW="203400" imgH="118440" progId="Equation.Ribbit">
                  <p:embed/>
                </p:oleObj>
              </mc:Choice>
              <mc:Fallback>
                <p:oleObj name="Formula" r:id="rId4" imgW="203400" imgH="118440" progId="Equation.Ribbit">
                  <p:embed/>
                  <p:pic>
                    <p:nvPicPr>
                      <p:cNvPr id="0" name=""/>
                      <p:cNvPicPr/>
                      <p:nvPr/>
                    </p:nvPicPr>
                    <p:blipFill>
                      <a:blip r:embed="rId5"/>
                      <a:stretch>
                        <a:fillRect/>
                      </a:stretch>
                    </p:blipFill>
                    <p:spPr>
                      <a:xfrm>
                        <a:off x="1545908" y="4627415"/>
                        <a:ext cx="379412" cy="220663"/>
                      </a:xfrm>
                      <a:prstGeom prst="rect">
                        <a:avLst/>
                      </a:prstGeom>
                    </p:spPr>
                  </p:pic>
                </p:oleObj>
              </mc:Fallback>
            </mc:AlternateContent>
          </a:graphicData>
        </a:graphic>
      </p:graphicFrame>
      <p:graphicFrame>
        <p:nvGraphicFramePr>
          <p:cNvPr id="14" name="对象 13"/>
          <p:cNvGraphicFramePr>
            <a:graphicFrameLocks noChangeAspect="1"/>
          </p:cNvGraphicFramePr>
          <p:nvPr/>
        </p:nvGraphicFramePr>
        <p:xfrm>
          <a:off x="2860345" y="4622449"/>
          <a:ext cx="251156" cy="234300"/>
        </p:xfrm>
        <a:graphic>
          <a:graphicData uri="http://schemas.openxmlformats.org/presentationml/2006/ole">
            <mc:AlternateContent xmlns:mc="http://schemas.openxmlformats.org/markup-compatibility/2006">
              <mc:Choice xmlns:v="urn:schemas-microsoft-com:vml" Requires="v">
                <p:oleObj name="Formula" r:id="rId6" imgW="127080" imgH="119520" progId="Equation.Ribbit">
                  <p:embed/>
                </p:oleObj>
              </mc:Choice>
              <mc:Fallback>
                <p:oleObj name="Formula" r:id="rId6" imgW="127080" imgH="119520" progId="Equation.Ribbit">
                  <p:embed/>
                  <p:pic>
                    <p:nvPicPr>
                      <p:cNvPr id="0" name=""/>
                      <p:cNvPicPr/>
                      <p:nvPr/>
                    </p:nvPicPr>
                    <p:blipFill>
                      <a:blip r:embed="rId7"/>
                      <a:stretch>
                        <a:fillRect/>
                      </a:stretch>
                    </p:blipFill>
                    <p:spPr>
                      <a:xfrm>
                        <a:off x="2860345" y="4622449"/>
                        <a:ext cx="251156" cy="234300"/>
                      </a:xfrm>
                      <a:prstGeom prst="rect">
                        <a:avLst/>
                      </a:prstGeom>
                    </p:spPr>
                  </p:pic>
                </p:oleObj>
              </mc:Fallback>
            </mc:AlternateContent>
          </a:graphicData>
        </a:graphic>
      </p:graphicFrame>
      <p:graphicFrame>
        <p:nvGraphicFramePr>
          <p:cNvPr id="15" name="对象 14"/>
          <p:cNvGraphicFramePr>
            <a:graphicFrameLocks noChangeAspect="1"/>
          </p:cNvGraphicFramePr>
          <p:nvPr/>
        </p:nvGraphicFramePr>
        <p:xfrm>
          <a:off x="5576075" y="4636087"/>
          <a:ext cx="236537" cy="220662"/>
        </p:xfrm>
        <a:graphic>
          <a:graphicData uri="http://schemas.openxmlformats.org/presentationml/2006/ole">
            <mc:AlternateContent xmlns:mc="http://schemas.openxmlformats.org/markup-compatibility/2006">
              <mc:Choice xmlns:v="urn:schemas-microsoft-com:vml" Requires="v">
                <p:oleObj name="Formula" r:id="rId8" imgW="127080" imgH="119520" progId="Equation.Ribbit">
                  <p:embed/>
                </p:oleObj>
              </mc:Choice>
              <mc:Fallback>
                <p:oleObj name="Formula" r:id="rId8" imgW="127080" imgH="119520" progId="Equation.Ribbit">
                  <p:embed/>
                  <p:pic>
                    <p:nvPicPr>
                      <p:cNvPr id="0" name=""/>
                      <p:cNvPicPr/>
                      <p:nvPr/>
                    </p:nvPicPr>
                    <p:blipFill>
                      <a:blip r:embed="rId7"/>
                      <a:stretch>
                        <a:fillRect/>
                      </a:stretch>
                    </p:blipFill>
                    <p:spPr>
                      <a:xfrm>
                        <a:off x="5576075" y="4636087"/>
                        <a:ext cx="236537" cy="220662"/>
                      </a:xfrm>
                      <a:prstGeom prst="rect">
                        <a:avLst/>
                      </a:prstGeom>
                    </p:spPr>
                  </p:pic>
                </p:oleObj>
              </mc:Fallback>
            </mc:AlternateContent>
          </a:graphicData>
        </a:graphic>
      </p:graphicFrame>
      <p:graphicFrame>
        <p:nvGraphicFramePr>
          <p:cNvPr id="16" name="对象 15"/>
          <p:cNvGraphicFramePr>
            <a:graphicFrameLocks noChangeAspect="1"/>
          </p:cNvGraphicFramePr>
          <p:nvPr/>
        </p:nvGraphicFramePr>
        <p:xfrm>
          <a:off x="2121900" y="5363393"/>
          <a:ext cx="280048" cy="261253"/>
        </p:xfrm>
        <a:graphic>
          <a:graphicData uri="http://schemas.openxmlformats.org/presentationml/2006/ole">
            <mc:AlternateContent xmlns:mc="http://schemas.openxmlformats.org/markup-compatibility/2006">
              <mc:Choice xmlns:v="urn:schemas-microsoft-com:vml" Requires="v">
                <p:oleObj name="Formula" r:id="rId9" imgW="127080" imgH="119520" progId="Equation.Ribbit">
                  <p:embed/>
                </p:oleObj>
              </mc:Choice>
              <mc:Fallback>
                <p:oleObj name="Formula" r:id="rId9" imgW="127080" imgH="119520" progId="Equation.Ribbit">
                  <p:embed/>
                  <p:pic>
                    <p:nvPicPr>
                      <p:cNvPr id="0" name=""/>
                      <p:cNvPicPr/>
                      <p:nvPr/>
                    </p:nvPicPr>
                    <p:blipFill>
                      <a:blip r:embed="rId7"/>
                      <a:stretch>
                        <a:fillRect/>
                      </a:stretch>
                    </p:blipFill>
                    <p:spPr>
                      <a:xfrm>
                        <a:off x="2121900" y="5363393"/>
                        <a:ext cx="280048" cy="261253"/>
                      </a:xfrm>
                      <a:prstGeom prst="rect">
                        <a:avLst/>
                      </a:prstGeom>
                    </p:spPr>
                  </p:pic>
                </p:oleObj>
              </mc:Fallback>
            </mc:AlternateContent>
          </a:graphicData>
        </a:graphic>
      </p:graphicFrame>
      <p:graphicFrame>
        <p:nvGraphicFramePr>
          <p:cNvPr id="17" name="对象 16"/>
          <p:cNvGraphicFramePr>
            <a:graphicFrameLocks noChangeAspect="1"/>
          </p:cNvGraphicFramePr>
          <p:nvPr/>
        </p:nvGraphicFramePr>
        <p:xfrm>
          <a:off x="4279513" y="5383687"/>
          <a:ext cx="379412" cy="220663"/>
        </p:xfrm>
        <a:graphic>
          <a:graphicData uri="http://schemas.openxmlformats.org/presentationml/2006/ole">
            <mc:AlternateContent xmlns:mc="http://schemas.openxmlformats.org/markup-compatibility/2006">
              <mc:Choice xmlns:v="urn:schemas-microsoft-com:vml" Requires="v">
                <p:oleObj name="Formula" r:id="rId10" imgW="203400" imgH="118440" progId="Equation.Ribbit">
                  <p:embed/>
                </p:oleObj>
              </mc:Choice>
              <mc:Fallback>
                <p:oleObj name="Formula" r:id="rId10" imgW="203400" imgH="118440" progId="Equation.Ribbit">
                  <p:embed/>
                  <p:pic>
                    <p:nvPicPr>
                      <p:cNvPr id="0" name=""/>
                      <p:cNvPicPr/>
                      <p:nvPr/>
                    </p:nvPicPr>
                    <p:blipFill>
                      <a:blip r:embed="rId5"/>
                      <a:stretch>
                        <a:fillRect/>
                      </a:stretch>
                    </p:blipFill>
                    <p:spPr>
                      <a:xfrm>
                        <a:off x="4279513" y="5383687"/>
                        <a:ext cx="379412" cy="220663"/>
                      </a:xfrm>
                      <a:prstGeom prst="rect">
                        <a:avLst/>
                      </a:prstGeom>
                    </p:spPr>
                  </p:pic>
                </p:oleObj>
              </mc:Fallback>
            </mc:AlternateContent>
          </a:graphicData>
        </a:graphic>
      </p:graphicFrame>
      <p:graphicFrame>
        <p:nvGraphicFramePr>
          <p:cNvPr id="18" name="对象 17"/>
          <p:cNvGraphicFramePr>
            <a:graphicFrameLocks noChangeAspect="1"/>
          </p:cNvGraphicFramePr>
          <p:nvPr>
            <p:extLst>
              <p:ext uri="{D42A27DB-BD31-4B8C-83A1-F6EECF244321}">
                <p14:modId xmlns:p14="http://schemas.microsoft.com/office/powerpoint/2010/main" val="2117068920"/>
              </p:ext>
            </p:extLst>
          </p:nvPr>
        </p:nvGraphicFramePr>
        <p:xfrm>
          <a:off x="7557399" y="5324654"/>
          <a:ext cx="1501775" cy="328613"/>
        </p:xfrm>
        <a:graphic>
          <a:graphicData uri="http://schemas.openxmlformats.org/presentationml/2006/ole">
            <mc:AlternateContent xmlns:mc="http://schemas.openxmlformats.org/markup-compatibility/2006">
              <mc:Choice xmlns:v="urn:schemas-microsoft-com:vml" Requires="v">
                <p:oleObj name="Formula" r:id="rId11" imgW="805320" imgH="177840" progId="Equation.Ribbit">
                  <p:embed/>
                </p:oleObj>
              </mc:Choice>
              <mc:Fallback>
                <p:oleObj name="Formula" r:id="rId11" imgW="805320" imgH="177840" progId="Equation.Ribbit">
                  <p:embed/>
                  <p:pic>
                    <p:nvPicPr>
                      <p:cNvPr id="0" name=""/>
                      <p:cNvPicPr/>
                      <p:nvPr/>
                    </p:nvPicPr>
                    <p:blipFill>
                      <a:blip r:embed="rId12"/>
                      <a:stretch>
                        <a:fillRect/>
                      </a:stretch>
                    </p:blipFill>
                    <p:spPr>
                      <a:xfrm>
                        <a:off x="7557399" y="5324654"/>
                        <a:ext cx="1501775" cy="328613"/>
                      </a:xfrm>
                      <a:prstGeom prst="rect">
                        <a:avLst/>
                      </a:prstGeom>
                    </p:spPr>
                  </p:pic>
                </p:oleObj>
              </mc:Fallback>
            </mc:AlternateContent>
          </a:graphicData>
        </a:graphic>
      </p:graphicFrame>
    </p:spTree>
    <p:extLst>
      <p:ext uri="{BB962C8B-B14F-4D97-AF65-F5344CB8AC3E}">
        <p14:creationId xmlns:p14="http://schemas.microsoft.com/office/powerpoint/2010/main" val="377251079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a:latin typeface="+mj-lt"/>
                <a:cs typeface="Verdana" charset="0"/>
              </a:rPr>
              <a:t>SPODE</a:t>
            </a:r>
            <a:endParaRPr lang="zh-CN" altLang="en-US" dirty="0">
              <a:latin typeface="+mj-lt"/>
              <a:cs typeface="Verdana" charset="0"/>
            </a:endParaRPr>
          </a:p>
        </p:txBody>
      </p:sp>
      <p:sp>
        <p:nvSpPr>
          <p:cNvPr id="2" name="内容占位符 1"/>
          <p:cNvSpPr>
            <a:spLocks noGrp="1"/>
          </p:cNvSpPr>
          <p:nvPr>
            <p:ph sz="quarter" idx="14"/>
          </p:nvPr>
        </p:nvSpPr>
        <p:spPr>
          <a:xfrm>
            <a:off x="173851" y="1040891"/>
            <a:ext cx="8723013" cy="5174557"/>
          </a:xfrm>
        </p:spPr>
        <p:txBody>
          <a:bodyPr>
            <a:normAutofit/>
          </a:bodyPr>
          <a:lstStyle/>
          <a:p>
            <a:pPr marL="228600" lvl="1">
              <a:spcBef>
                <a:spcPts val="1000"/>
              </a:spcBef>
              <a:buSzPct val="120000"/>
              <a:buFont typeface="Wingdings" panose="05000000000000000000" pitchFamily="2" charset="2"/>
              <a:buChar char="p"/>
            </a:pPr>
            <a:r>
              <a:rPr lang="zh-CN" altLang="en-US" sz="2200" dirty="0">
                <a:latin typeface="+mn-ea"/>
                <a:ea typeface="+mn-ea"/>
                <a:cs typeface="Times"/>
              </a:rPr>
              <a:t>最直接的做法是假设所有属性都依赖于同一属性，称为“超父” </a:t>
            </a:r>
            <a:r>
              <a:rPr lang="en-US" altLang="zh-CN" sz="2200" dirty="0">
                <a:latin typeface="+mj-lt"/>
                <a:ea typeface="+mn-ea"/>
                <a:cs typeface="Times"/>
              </a:rPr>
              <a:t>(super-parent)</a:t>
            </a:r>
            <a:r>
              <a:rPr lang="zh-CN" altLang="en-US" sz="2200" dirty="0">
                <a:latin typeface="+mn-ea"/>
                <a:ea typeface="+mn-ea"/>
                <a:cs typeface="Times"/>
              </a:rPr>
              <a:t>，然后通过交叉验证等模型选择方法来确定超父属性，由此形成了</a:t>
            </a:r>
            <a:r>
              <a:rPr lang="en-US" altLang="zh-CN" sz="2200" dirty="0">
                <a:latin typeface="+mj-lt"/>
                <a:ea typeface="+mn-ea"/>
                <a:cs typeface="Times"/>
              </a:rPr>
              <a:t>SPODE</a:t>
            </a:r>
            <a:r>
              <a:rPr lang="zh-CN" altLang="en-US" sz="2200" dirty="0">
                <a:latin typeface="+mj-lt"/>
                <a:ea typeface="+mn-ea"/>
                <a:cs typeface="Times"/>
              </a:rPr>
              <a:t> </a:t>
            </a:r>
            <a:r>
              <a:rPr lang="en-US" altLang="zh-CN" sz="2200" dirty="0">
                <a:latin typeface="+mj-lt"/>
                <a:ea typeface="+mn-ea"/>
                <a:cs typeface="Times"/>
              </a:rPr>
              <a:t>(Super-Parent ODE)</a:t>
            </a:r>
            <a:r>
              <a:rPr lang="zh-CN" altLang="en-US" sz="2200" dirty="0">
                <a:latin typeface="+mn-ea"/>
                <a:ea typeface="+mn-ea"/>
                <a:cs typeface="Times"/>
              </a:rPr>
              <a:t>方法。</a:t>
            </a:r>
          </a:p>
          <a:p>
            <a:pPr marL="685800" lvl="2">
              <a:spcBef>
                <a:spcPts val="1000"/>
              </a:spcBef>
              <a:buSzPct val="120000"/>
              <a:buFont typeface="Wingdings" panose="05000000000000000000" pitchFamily="2" charset="2"/>
              <a:buChar char="p"/>
            </a:pPr>
            <a:endParaRPr lang="zh-CN" altLang="en-US" dirty="0">
              <a:latin typeface="+mn-ea"/>
              <a:ea typeface="+mn-ea"/>
              <a:cs typeface="Times"/>
            </a:endParaRPr>
          </a:p>
          <a:p>
            <a:pPr marL="685800" lvl="2">
              <a:spcBef>
                <a:spcPts val="1000"/>
              </a:spcBef>
              <a:buSzPct val="120000"/>
              <a:buFont typeface="Wingdings" panose="05000000000000000000" pitchFamily="2" charset="2"/>
              <a:buChar char="p"/>
            </a:pPr>
            <a:endParaRPr lang="zh-CN" altLang="en-US" dirty="0">
              <a:latin typeface="+mn-ea"/>
              <a:ea typeface="+mn-ea"/>
              <a:cs typeface="Times"/>
            </a:endParaRPr>
          </a:p>
          <a:p>
            <a:pPr marL="685800" lvl="2">
              <a:spcBef>
                <a:spcPts val="1000"/>
              </a:spcBef>
              <a:buSzPct val="120000"/>
              <a:buFont typeface="Wingdings" panose="05000000000000000000" pitchFamily="2" charset="2"/>
              <a:buChar char="p"/>
            </a:pPr>
            <a:endParaRPr lang="zh-CN" altLang="en-US" dirty="0">
              <a:latin typeface="+mn-ea"/>
              <a:ea typeface="+mn-ea"/>
              <a:cs typeface="Times"/>
            </a:endParaRPr>
          </a:p>
          <a:p>
            <a:pPr marL="685800" lvl="2">
              <a:spcBef>
                <a:spcPts val="1000"/>
              </a:spcBef>
              <a:buSzPct val="120000"/>
              <a:buFont typeface="Wingdings" panose="05000000000000000000" pitchFamily="2" charset="2"/>
              <a:buChar char="p"/>
            </a:pPr>
            <a:endParaRPr lang="zh-CN" altLang="en-US" dirty="0">
              <a:latin typeface="+mn-ea"/>
              <a:ea typeface="+mn-ea"/>
              <a:cs typeface="Times"/>
            </a:endParaRPr>
          </a:p>
          <a:p>
            <a:pPr marL="685800" lvl="2">
              <a:spcBef>
                <a:spcPts val="1000"/>
              </a:spcBef>
              <a:buSzPct val="120000"/>
              <a:buFont typeface="Wingdings" panose="05000000000000000000" pitchFamily="2" charset="2"/>
              <a:buChar char="p"/>
            </a:pPr>
            <a:endParaRPr lang="zh-CN" altLang="en-US" dirty="0">
              <a:latin typeface="+mn-ea"/>
              <a:ea typeface="+mn-ea"/>
              <a:cs typeface="Times"/>
            </a:endParaRPr>
          </a:p>
          <a:p>
            <a:pPr marL="685800" lvl="2">
              <a:spcBef>
                <a:spcPts val="1000"/>
              </a:spcBef>
              <a:buSzPct val="120000"/>
              <a:buFont typeface="Wingdings" panose="05000000000000000000" pitchFamily="2" charset="2"/>
              <a:buChar char="p"/>
            </a:pPr>
            <a:endParaRPr lang="zh-CN" altLang="en-US" dirty="0">
              <a:latin typeface="+mn-ea"/>
              <a:ea typeface="+mn-ea"/>
              <a:cs typeface="Times"/>
            </a:endParaRPr>
          </a:p>
          <a:p>
            <a:pPr marL="325800" lvl="2" indent="0" algn="ctr">
              <a:spcBef>
                <a:spcPts val="1000"/>
              </a:spcBef>
              <a:buSzPct val="120000"/>
              <a:buNone/>
            </a:pPr>
            <a:r>
              <a:rPr lang="zh-CN" altLang="en-US" dirty="0">
                <a:latin typeface="+mn-ea"/>
                <a:cs typeface="宋体"/>
              </a:rPr>
              <a:t>图</a:t>
            </a:r>
            <a:r>
              <a:rPr lang="en-US" altLang="zh-CN" dirty="0">
                <a:latin typeface="+mn-ea"/>
                <a:cs typeface="宋体"/>
              </a:rPr>
              <a:t>7.1 </a:t>
            </a:r>
            <a:r>
              <a:rPr lang="zh-CN" altLang="en-US" dirty="0">
                <a:latin typeface="+mn-ea"/>
                <a:cs typeface="宋体"/>
              </a:rPr>
              <a:t>朴素贝叶斯分类器与两种半朴素分类器所考虑的属性依赖关系</a:t>
            </a:r>
          </a:p>
          <a:p>
            <a:pPr marL="325800" lvl="2" indent="0" algn="ctr">
              <a:spcBef>
                <a:spcPts val="1000"/>
              </a:spcBef>
              <a:buSzPct val="120000"/>
              <a:buNone/>
            </a:pPr>
            <a:endParaRPr lang="zh-CN" altLang="en-US" dirty="0">
              <a:latin typeface="+mn-ea"/>
              <a:ea typeface="+mn-ea"/>
              <a:cs typeface="Times"/>
            </a:endParaRPr>
          </a:p>
          <a:p>
            <a:pPr marL="685800" lvl="2">
              <a:spcBef>
                <a:spcPts val="1000"/>
              </a:spcBef>
              <a:buSzPct val="120000"/>
              <a:buFont typeface="Wingdings" panose="05000000000000000000" pitchFamily="2" charset="2"/>
              <a:buChar char="p"/>
            </a:pPr>
            <a:r>
              <a:rPr lang="zh-CN" altLang="en-US" dirty="0">
                <a:latin typeface="+mn-ea"/>
                <a:ea typeface="+mn-ea"/>
                <a:cs typeface="Times"/>
              </a:rPr>
              <a:t>在图</a:t>
            </a:r>
            <a:r>
              <a:rPr lang="en-US" altLang="zh-CN" dirty="0">
                <a:latin typeface="+mn-ea"/>
                <a:ea typeface="+mn-ea"/>
                <a:cs typeface="Times"/>
              </a:rPr>
              <a:t>7.1 (b)</a:t>
            </a:r>
            <a:r>
              <a:rPr lang="zh-CN" altLang="en-US" dirty="0">
                <a:latin typeface="+mn-ea"/>
                <a:ea typeface="+mn-ea"/>
                <a:cs typeface="Times"/>
              </a:rPr>
              <a:t>中，</a:t>
            </a:r>
            <a:r>
              <a:rPr lang="en-US" altLang="zh-CN" dirty="0">
                <a:latin typeface="+mn-ea"/>
                <a:ea typeface="+mn-ea"/>
                <a:cs typeface="Times"/>
              </a:rPr>
              <a:t>   </a:t>
            </a:r>
            <a:r>
              <a:rPr lang="zh-CN" altLang="en-US" dirty="0">
                <a:latin typeface="+mn-ea"/>
                <a:ea typeface="+mn-ea"/>
                <a:cs typeface="Times"/>
              </a:rPr>
              <a:t>是超父属性。</a:t>
            </a:r>
          </a:p>
          <a:p>
            <a:pPr marL="228600" lvl="1">
              <a:spcBef>
                <a:spcPts val="1000"/>
              </a:spcBef>
              <a:buSzPct val="120000"/>
              <a:buFont typeface="Wingdings" panose="05000000000000000000" pitchFamily="2" charset="2"/>
              <a:buChar char="p"/>
            </a:pPr>
            <a:endParaRPr lang="zh-CN" altLang="en-US" sz="2200" dirty="0">
              <a:latin typeface="+mn-ea"/>
              <a:ea typeface="+mn-ea"/>
              <a:cs typeface="Times"/>
            </a:endParaRPr>
          </a:p>
          <a:p>
            <a:pPr marL="228600" lvl="1">
              <a:spcBef>
                <a:spcPts val="1000"/>
              </a:spcBef>
              <a:buSzPct val="120000"/>
              <a:buFont typeface="Wingdings" panose="05000000000000000000" pitchFamily="2" charset="2"/>
              <a:buChar char="p"/>
            </a:pPr>
            <a:endParaRPr lang="zh-CN" altLang="en-US" sz="2200" dirty="0">
              <a:latin typeface="+mn-ea"/>
              <a:ea typeface="+mn-ea"/>
              <a:cs typeface="Times"/>
            </a:endParaRPr>
          </a:p>
          <a:p>
            <a:pPr marL="228600" lvl="1">
              <a:spcBef>
                <a:spcPts val="1000"/>
              </a:spcBef>
              <a:buSzPct val="120000"/>
              <a:buFont typeface="Wingdings" panose="05000000000000000000" pitchFamily="2" charset="2"/>
              <a:buChar char="p"/>
            </a:pPr>
            <a:endParaRPr lang="zh-CN" altLang="en-US" sz="2200" dirty="0">
              <a:latin typeface="+mn-ea"/>
              <a:ea typeface="+mn-ea"/>
              <a:cs typeface="Times"/>
            </a:endParaRPr>
          </a:p>
          <a:p>
            <a:pPr marL="228600" lvl="1">
              <a:spcBef>
                <a:spcPts val="1000"/>
              </a:spcBef>
              <a:buSzPct val="120000"/>
              <a:buFont typeface="Wingdings" panose="05000000000000000000" pitchFamily="2" charset="2"/>
              <a:buChar char="p"/>
            </a:pPr>
            <a:endParaRPr lang="zh-CN" altLang="en-US" sz="2200" dirty="0">
              <a:latin typeface="+mn-ea"/>
              <a:ea typeface="+mn-ea"/>
              <a:cs typeface="Times"/>
            </a:endParaRPr>
          </a:p>
          <a:p>
            <a:pPr marL="228600" lvl="1">
              <a:spcBef>
                <a:spcPts val="1000"/>
              </a:spcBef>
              <a:buSzPct val="120000"/>
              <a:buFont typeface="Wingdings" panose="05000000000000000000" pitchFamily="2" charset="2"/>
              <a:buChar char="p"/>
            </a:pPr>
            <a:endParaRPr lang="zh-CN" altLang="en-US" sz="2200" dirty="0">
              <a:latin typeface="+mn-ea"/>
              <a:ea typeface="+mn-ea"/>
              <a:cs typeface="Times"/>
            </a:endParaRPr>
          </a:p>
          <a:p>
            <a:pPr marL="685800" lvl="2">
              <a:spcBef>
                <a:spcPts val="1000"/>
              </a:spcBef>
              <a:buSzPct val="120000"/>
              <a:buFont typeface="Wingdings" panose="05000000000000000000" pitchFamily="2" charset="2"/>
              <a:buChar char="p"/>
            </a:pPr>
            <a:endParaRPr lang="zh-CN" altLang="en-US" dirty="0">
              <a:latin typeface="+mn-ea"/>
              <a:ea typeface="+mn-ea"/>
              <a:cs typeface="Times"/>
            </a:endParaRPr>
          </a:p>
          <a:p>
            <a:pPr marL="325800" lvl="2" indent="0">
              <a:spcBef>
                <a:spcPts val="1000"/>
              </a:spcBef>
              <a:buSzPct val="120000"/>
              <a:buNone/>
            </a:pPr>
            <a:endParaRPr lang="zh-CN" altLang="en-US" dirty="0">
              <a:latin typeface="+mn-ea"/>
              <a:ea typeface="+mn-ea"/>
              <a:cs typeface="Times"/>
            </a:endParaRPr>
          </a:p>
          <a:p>
            <a:endParaRPr kumimoji="1" lang="zh-CN" altLang="en-US" dirty="0">
              <a:latin typeface="+mn-ea"/>
              <a:ea typeface="+mn-ea"/>
            </a:endParaRPr>
          </a:p>
        </p:txBody>
      </p:sp>
      <p:pic>
        <p:nvPicPr>
          <p:cNvPr id="5" name="图片 4"/>
          <p:cNvPicPr>
            <a:picLocks noChangeAspect="1"/>
          </p:cNvPicPr>
          <p:nvPr/>
        </p:nvPicPr>
        <p:blipFill>
          <a:blip r:embed="rId2"/>
          <a:stretch>
            <a:fillRect/>
          </a:stretch>
        </p:blipFill>
        <p:spPr>
          <a:xfrm>
            <a:off x="987951" y="2207096"/>
            <a:ext cx="7383408" cy="1777276"/>
          </a:xfrm>
          <a:prstGeom prst="rect">
            <a:avLst/>
          </a:prstGeom>
        </p:spPr>
      </p:pic>
      <p:graphicFrame>
        <p:nvGraphicFramePr>
          <p:cNvPr id="6" name="对象 5"/>
          <p:cNvGraphicFramePr>
            <a:graphicFrameLocks noChangeAspect="1"/>
          </p:cNvGraphicFramePr>
          <p:nvPr>
            <p:extLst>
              <p:ext uri="{D42A27DB-BD31-4B8C-83A1-F6EECF244321}">
                <p14:modId xmlns:p14="http://schemas.microsoft.com/office/powerpoint/2010/main" val="3544144739"/>
              </p:ext>
            </p:extLst>
          </p:nvPr>
        </p:nvGraphicFramePr>
        <p:xfrm>
          <a:off x="2677478" y="5150577"/>
          <a:ext cx="260350" cy="220662"/>
        </p:xfrm>
        <a:graphic>
          <a:graphicData uri="http://schemas.openxmlformats.org/presentationml/2006/ole">
            <mc:AlternateContent xmlns:mc="http://schemas.openxmlformats.org/markup-compatibility/2006">
              <mc:Choice xmlns:v="urn:schemas-microsoft-com:vml" Requires="v">
                <p:oleObj name="Formula" r:id="rId3" imgW="140040" imgH="119520" progId="Equation.Ribbit">
                  <p:embed/>
                </p:oleObj>
              </mc:Choice>
              <mc:Fallback>
                <p:oleObj name="Formula" r:id="rId3" imgW="140040" imgH="119520" progId="Equation.Ribbit">
                  <p:embed/>
                  <p:pic>
                    <p:nvPicPr>
                      <p:cNvPr id="0" name=""/>
                      <p:cNvPicPr/>
                      <p:nvPr/>
                    </p:nvPicPr>
                    <p:blipFill>
                      <a:blip r:embed="rId4"/>
                      <a:stretch>
                        <a:fillRect/>
                      </a:stretch>
                    </p:blipFill>
                    <p:spPr>
                      <a:xfrm>
                        <a:off x="2677478" y="5150577"/>
                        <a:ext cx="260350" cy="220662"/>
                      </a:xfrm>
                      <a:prstGeom prst="rect">
                        <a:avLst/>
                      </a:prstGeom>
                    </p:spPr>
                  </p:pic>
                </p:oleObj>
              </mc:Fallback>
            </mc:AlternateContent>
          </a:graphicData>
        </a:graphic>
      </p:graphicFrame>
    </p:spTree>
    <p:extLst>
      <p:ext uri="{BB962C8B-B14F-4D97-AF65-F5344CB8AC3E}">
        <p14:creationId xmlns:p14="http://schemas.microsoft.com/office/powerpoint/2010/main" val="92899497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a:latin typeface="+mj-lt"/>
                <a:cs typeface="Verdana" charset="0"/>
              </a:rPr>
              <a:t>TAN</a:t>
            </a:r>
            <a:endParaRPr lang="zh-CN" altLang="en-US" dirty="0">
              <a:latin typeface="+mj-lt"/>
            </a:endParaRPr>
          </a:p>
        </p:txBody>
      </p:sp>
      <p:sp>
        <p:nvSpPr>
          <p:cNvPr id="5" name="内容占位符 1"/>
          <p:cNvSpPr txBox="1">
            <a:spLocks/>
          </p:cNvSpPr>
          <p:nvPr/>
        </p:nvSpPr>
        <p:spPr>
          <a:xfrm>
            <a:off x="260350" y="533535"/>
            <a:ext cx="8723013" cy="5174557"/>
          </a:xfrm>
          <a:prstGeom prst="rect">
            <a:avLst/>
          </a:prstGeom>
        </p:spPr>
        <p:txBody>
          <a:bodyPr vert="horz" lIns="91440" tIns="45720" rIns="91440" bIns="45720" rtlCol="0">
            <a:normAutofit/>
          </a:bodyPr>
          <a:lstStyle>
            <a:lvl1pPr marL="228600" indent="-360000" algn="l" defTabSz="914400" rtl="0" eaLnBrk="1" latinLnBrk="0" hangingPunct="1">
              <a:lnSpc>
                <a:spcPct val="90000"/>
              </a:lnSpc>
              <a:spcBef>
                <a:spcPts val="1000"/>
              </a:spcBef>
              <a:buClr>
                <a:schemeClr val="accent1"/>
              </a:buClr>
              <a:buSzPct val="120000"/>
              <a:buFont typeface="Wingdings" panose="05000000000000000000" pitchFamily="2" charset="2"/>
              <a:buChar char="p"/>
              <a:defRPr sz="2200" kern="1200" baseline="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chemeClr val="accent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chemeClr val="accent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zh-CN" altLang="en-US" dirty="0">
              <a:latin typeface="+mn-ea"/>
              <a:ea typeface="+mn-ea"/>
              <a:cs typeface="宋体"/>
            </a:endParaRPr>
          </a:p>
          <a:p>
            <a:pPr marL="228600" lvl="1">
              <a:spcBef>
                <a:spcPts val="1000"/>
              </a:spcBef>
              <a:buSzPct val="120000"/>
              <a:buFont typeface="Wingdings" panose="05000000000000000000" pitchFamily="2" charset="2"/>
              <a:buChar char="p"/>
            </a:pPr>
            <a:r>
              <a:rPr lang="en-US" altLang="zh-CN" sz="2200" dirty="0">
                <a:latin typeface="+mj-lt"/>
                <a:cs typeface="Times"/>
              </a:rPr>
              <a:t>TAN (Tree augmented Naïve Bayes) [Friedman et al., 1997]</a:t>
            </a:r>
            <a:r>
              <a:rPr lang="zh-CN" altLang="en-US" sz="2200" dirty="0">
                <a:latin typeface="+mj-lt"/>
                <a:cs typeface="Times"/>
              </a:rPr>
              <a:t> </a:t>
            </a:r>
            <a:r>
              <a:rPr lang="zh-CN" altLang="en-US" sz="2200" dirty="0">
                <a:latin typeface="+mn-ea"/>
                <a:cs typeface="Times"/>
              </a:rPr>
              <a:t>则在最大带权生成树 </a:t>
            </a:r>
            <a:r>
              <a:rPr lang="en-US" altLang="zh-CN" sz="2200" dirty="0">
                <a:latin typeface="+mj-lt"/>
                <a:cs typeface="Times"/>
              </a:rPr>
              <a:t>(Maximum</a:t>
            </a:r>
            <a:r>
              <a:rPr lang="zh-CN" altLang="en-US" sz="2200" dirty="0">
                <a:latin typeface="+mj-lt"/>
                <a:cs typeface="Times"/>
              </a:rPr>
              <a:t> </a:t>
            </a:r>
            <a:r>
              <a:rPr lang="en-US" altLang="zh-CN" sz="2200" dirty="0">
                <a:latin typeface="+mj-lt"/>
                <a:cs typeface="Times"/>
              </a:rPr>
              <a:t>weighted</a:t>
            </a:r>
            <a:r>
              <a:rPr lang="zh-CN" altLang="en-US" sz="2200" dirty="0">
                <a:latin typeface="+mj-lt"/>
                <a:cs typeface="Times"/>
              </a:rPr>
              <a:t> </a:t>
            </a:r>
            <a:r>
              <a:rPr lang="en-US" altLang="zh-CN" sz="2200" dirty="0">
                <a:latin typeface="+mj-lt"/>
                <a:cs typeface="Times"/>
              </a:rPr>
              <a:t>spanning tree)</a:t>
            </a:r>
            <a:r>
              <a:rPr lang="zh-CN" altLang="en-US" sz="2200" dirty="0">
                <a:latin typeface="+mj-lt"/>
                <a:cs typeface="Times"/>
              </a:rPr>
              <a:t> 算法 </a:t>
            </a:r>
            <a:r>
              <a:rPr lang="en-US" altLang="zh-CN" sz="2200" dirty="0">
                <a:latin typeface="+mj-lt"/>
                <a:cs typeface="Times"/>
              </a:rPr>
              <a:t>[Chow and  Liu, 1968]</a:t>
            </a:r>
            <a:r>
              <a:rPr lang="zh-CN" altLang="en-US" sz="2200" dirty="0">
                <a:latin typeface="+mn-ea"/>
                <a:cs typeface="Times"/>
              </a:rPr>
              <a:t> 的基础上，通过以下步骤将属性间依赖关系简约为图</a:t>
            </a:r>
            <a:r>
              <a:rPr lang="en-US" altLang="zh-CN" sz="2200" dirty="0">
                <a:latin typeface="+mn-ea"/>
                <a:cs typeface="Times"/>
              </a:rPr>
              <a:t>7.1 (c)</a:t>
            </a:r>
            <a:r>
              <a:rPr lang="zh-CN" altLang="en-US" sz="2200" dirty="0">
                <a:latin typeface="+mn-ea"/>
                <a:cs typeface="Times"/>
              </a:rPr>
              <a:t>。</a:t>
            </a:r>
            <a:endParaRPr lang="zh-CN" altLang="en-US" dirty="0">
              <a:latin typeface="+mn-ea"/>
              <a:cs typeface="Times"/>
            </a:endParaRPr>
          </a:p>
          <a:p>
            <a:pPr lvl="1"/>
            <a:endParaRPr lang="zh-CN" altLang="en-US" dirty="0">
              <a:latin typeface="+mn-ea"/>
              <a:ea typeface="+mn-ea"/>
              <a:cs typeface="Times"/>
            </a:endParaRPr>
          </a:p>
          <a:p>
            <a:pPr lvl="1"/>
            <a:r>
              <a:rPr lang="zh-CN" altLang="en-US" dirty="0">
                <a:latin typeface="+mn-ea"/>
                <a:ea typeface="+mn-ea"/>
                <a:cs typeface="Times"/>
              </a:rPr>
              <a:t>计算任意两个属性之间的条件互信息</a:t>
            </a:r>
            <a:r>
              <a:rPr lang="en-US" altLang="zh-CN" dirty="0">
                <a:latin typeface="+mn-ea"/>
                <a:ea typeface="+mn-ea"/>
                <a:cs typeface="Times"/>
              </a:rPr>
              <a:t> (conditional mutual information)</a:t>
            </a:r>
            <a:endParaRPr lang="zh-CN" altLang="en-US" dirty="0">
              <a:latin typeface="+mn-ea"/>
              <a:ea typeface="+mn-ea"/>
              <a:cs typeface="Times"/>
            </a:endParaRPr>
          </a:p>
          <a:p>
            <a:pPr lvl="1"/>
            <a:endParaRPr lang="en-US" altLang="zh-CN" dirty="0">
              <a:latin typeface="+mn-ea"/>
              <a:ea typeface="+mn-ea"/>
              <a:cs typeface="宋体"/>
            </a:endParaRPr>
          </a:p>
          <a:p>
            <a:pPr lvl="1"/>
            <a:endParaRPr lang="en-US" altLang="zh-CN" dirty="0">
              <a:latin typeface="+mn-ea"/>
              <a:ea typeface="+mn-ea"/>
              <a:cs typeface="宋体"/>
            </a:endParaRPr>
          </a:p>
          <a:p>
            <a:pPr lvl="1"/>
            <a:endParaRPr lang="en-US" altLang="zh-CN" dirty="0">
              <a:latin typeface="+mn-ea"/>
              <a:ea typeface="+mn-ea"/>
              <a:cs typeface="宋体"/>
            </a:endParaRPr>
          </a:p>
          <a:p>
            <a:pPr lvl="1"/>
            <a:r>
              <a:rPr lang="zh-CN" altLang="en-US" dirty="0">
                <a:latin typeface="+mn-ea"/>
                <a:ea typeface="+mn-ea"/>
                <a:cs typeface="宋体"/>
              </a:rPr>
              <a:t>以属性为结点构建完全图，任意两个结点之间边的权重设为</a:t>
            </a:r>
          </a:p>
          <a:p>
            <a:pPr lvl="1"/>
            <a:r>
              <a:rPr lang="zh-CN" altLang="en-US" dirty="0"/>
              <a:t>构建此完全图的最大带权生成树，挑选根变量，将边设为有向；</a:t>
            </a:r>
          </a:p>
          <a:p>
            <a:pPr lvl="1"/>
            <a:r>
              <a:rPr lang="zh-CN" altLang="en-US" dirty="0"/>
              <a:t>加入类别节点</a:t>
            </a:r>
            <a:r>
              <a:rPr lang="en-US" altLang="zh-CN" dirty="0"/>
              <a:t>y</a:t>
            </a:r>
            <a:r>
              <a:rPr lang="zh-CN" altLang="en-US" dirty="0"/>
              <a:t>，增加从</a:t>
            </a:r>
            <a:r>
              <a:rPr lang="en-US" altLang="zh-CN" dirty="0"/>
              <a:t>y</a:t>
            </a:r>
            <a:r>
              <a:rPr lang="zh-CN" altLang="en-US" dirty="0"/>
              <a:t>到每个属性的有向边。</a:t>
            </a:r>
            <a:endParaRPr lang="en-US" altLang="zh-CN" dirty="0"/>
          </a:p>
          <a:p>
            <a:pPr lvl="1"/>
            <a:endParaRPr lang="en-US" altLang="zh-CN" dirty="0">
              <a:latin typeface="+mn-ea"/>
              <a:ea typeface="+mn-ea"/>
              <a:cs typeface="宋体"/>
            </a:endParaRPr>
          </a:p>
        </p:txBody>
      </p:sp>
      <p:graphicFrame>
        <p:nvGraphicFramePr>
          <p:cNvPr id="6" name="对象 5"/>
          <p:cNvGraphicFramePr>
            <a:graphicFrameLocks noChangeAspect="1"/>
          </p:cNvGraphicFramePr>
          <p:nvPr>
            <p:extLst>
              <p:ext uri="{D42A27DB-BD31-4B8C-83A1-F6EECF244321}">
                <p14:modId xmlns:p14="http://schemas.microsoft.com/office/powerpoint/2010/main" val="300408940"/>
              </p:ext>
            </p:extLst>
          </p:nvPr>
        </p:nvGraphicFramePr>
        <p:xfrm>
          <a:off x="1072936" y="3209012"/>
          <a:ext cx="6608763" cy="830263"/>
        </p:xfrm>
        <a:graphic>
          <a:graphicData uri="http://schemas.openxmlformats.org/presentationml/2006/ole">
            <mc:AlternateContent xmlns:mc="http://schemas.openxmlformats.org/markup-compatibility/2006">
              <mc:Choice xmlns:v="urn:schemas-microsoft-com:vml" Requires="v">
                <p:oleObj name="Formula" r:id="rId2" imgW="3539520" imgH="446040" progId="Equation.Ribbit">
                  <p:embed/>
                </p:oleObj>
              </mc:Choice>
              <mc:Fallback>
                <p:oleObj name="Formula" r:id="rId2" imgW="3539520" imgH="446040" progId="Equation.Ribbit">
                  <p:embed/>
                  <p:pic>
                    <p:nvPicPr>
                      <p:cNvPr id="0" name=""/>
                      <p:cNvPicPr/>
                      <p:nvPr/>
                    </p:nvPicPr>
                    <p:blipFill>
                      <a:blip r:embed="rId3"/>
                      <a:stretch>
                        <a:fillRect/>
                      </a:stretch>
                    </p:blipFill>
                    <p:spPr>
                      <a:xfrm>
                        <a:off x="1072936" y="3209012"/>
                        <a:ext cx="6608763" cy="830263"/>
                      </a:xfrm>
                      <a:prstGeom prst="rect">
                        <a:avLst/>
                      </a:prstGeom>
                    </p:spPr>
                  </p:pic>
                </p:oleObj>
              </mc:Fallback>
            </mc:AlternateContent>
          </a:graphicData>
        </a:graphic>
      </p:graphicFrame>
      <p:graphicFrame>
        <p:nvGraphicFramePr>
          <p:cNvPr id="9" name="对象 8"/>
          <p:cNvGraphicFramePr>
            <a:graphicFrameLocks noChangeAspect="1"/>
          </p:cNvGraphicFramePr>
          <p:nvPr>
            <p:extLst>
              <p:ext uri="{D42A27DB-BD31-4B8C-83A1-F6EECF244321}">
                <p14:modId xmlns:p14="http://schemas.microsoft.com/office/powerpoint/2010/main" val="3039322819"/>
              </p:ext>
            </p:extLst>
          </p:nvPr>
        </p:nvGraphicFramePr>
        <p:xfrm>
          <a:off x="7681699" y="4275996"/>
          <a:ext cx="989861" cy="246014"/>
        </p:xfrm>
        <a:graphic>
          <a:graphicData uri="http://schemas.openxmlformats.org/presentationml/2006/ole">
            <mc:AlternateContent xmlns:mc="http://schemas.openxmlformats.org/markup-compatibility/2006">
              <mc:Choice xmlns:v="urn:schemas-microsoft-com:vml" Requires="v">
                <p:oleObj name="Formula" r:id="rId4" imgW="725400" imgH="180360" progId="Equation.Ribbit">
                  <p:embed/>
                </p:oleObj>
              </mc:Choice>
              <mc:Fallback>
                <p:oleObj name="Formula" r:id="rId4" imgW="725400" imgH="180360" progId="Equation.Ribbit">
                  <p:embed/>
                  <p:pic>
                    <p:nvPicPr>
                      <p:cNvPr id="0" name=""/>
                      <p:cNvPicPr/>
                      <p:nvPr/>
                    </p:nvPicPr>
                    <p:blipFill>
                      <a:blip r:embed="rId5"/>
                      <a:stretch>
                        <a:fillRect/>
                      </a:stretch>
                    </p:blipFill>
                    <p:spPr>
                      <a:xfrm>
                        <a:off x="7681699" y="4275996"/>
                        <a:ext cx="989861" cy="246014"/>
                      </a:xfrm>
                      <a:prstGeom prst="rect">
                        <a:avLst/>
                      </a:prstGeom>
                    </p:spPr>
                  </p:pic>
                </p:oleObj>
              </mc:Fallback>
            </mc:AlternateContent>
          </a:graphicData>
        </a:graphic>
      </p:graphicFrame>
    </p:spTree>
    <p:extLst>
      <p:ext uri="{BB962C8B-B14F-4D97-AF65-F5344CB8AC3E}">
        <p14:creationId xmlns:p14="http://schemas.microsoft.com/office/powerpoint/2010/main" val="9832418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t>1.</a:t>
            </a:r>
            <a:r>
              <a:rPr lang="zh-CN" altLang="en-US" dirty="0"/>
              <a:t>贝叶斯公式</a:t>
            </a:r>
          </a:p>
        </p:txBody>
      </p:sp>
      <p:sp>
        <p:nvSpPr>
          <p:cNvPr id="4" name="内容占位符 3"/>
          <p:cNvSpPr>
            <a:spLocks noGrp="1"/>
          </p:cNvSpPr>
          <p:nvPr>
            <p:ph idx="1"/>
          </p:nvPr>
        </p:nvSpPr>
        <p:spPr>
          <a:xfrm>
            <a:off x="232244" y="1114824"/>
            <a:ext cx="8425619" cy="4001186"/>
          </a:xfrm>
        </p:spPr>
        <p:txBody>
          <a:bodyPr>
            <a:noAutofit/>
          </a:bodyPr>
          <a:lstStyle/>
          <a:p>
            <a:pPr marL="285750" indent="-285750">
              <a:lnSpc>
                <a:spcPct val="130000"/>
              </a:lnSpc>
              <a:spcBef>
                <a:spcPts val="600"/>
              </a:spcBef>
            </a:pPr>
            <a:r>
              <a:rPr lang="zh-CN" altLang="en-US" sz="2400" b="1" i="0" dirty="0">
                <a:solidFill>
                  <a:srgbClr val="333333"/>
                </a:solidFill>
                <a:effectLst/>
                <a:latin typeface="Microsoft YaHei" panose="020B0503020204020204" pitchFamily="34" charset="-122"/>
                <a:ea typeface="Microsoft YaHei" panose="020B0503020204020204" pitchFamily="34" charset="-122"/>
              </a:rPr>
              <a:t>贝叶斯公式（</a:t>
            </a:r>
            <a:r>
              <a:rPr lang="en-US" altLang="zh-CN" sz="2400" b="1" i="0" dirty="0">
                <a:solidFill>
                  <a:srgbClr val="333333"/>
                </a:solidFill>
                <a:effectLst/>
                <a:latin typeface="Microsoft YaHei" panose="020B0503020204020204" pitchFamily="34" charset="-122"/>
                <a:ea typeface="Microsoft YaHei" panose="020B0503020204020204" pitchFamily="34" charset="-122"/>
              </a:rPr>
              <a:t>Naive Bayes</a:t>
            </a:r>
            <a:r>
              <a:rPr lang="zh-CN" altLang="en-US" sz="2400" b="1" i="0" dirty="0">
                <a:solidFill>
                  <a:srgbClr val="333333"/>
                </a:solidFill>
                <a:effectLst/>
                <a:latin typeface="Microsoft YaHei" panose="020B0503020204020204" pitchFamily="34" charset="-122"/>
                <a:ea typeface="Microsoft YaHei" panose="020B0503020204020204" pitchFamily="34" charset="-122"/>
              </a:rPr>
              <a:t>）</a:t>
            </a:r>
            <a:endParaRPr lang="en-US" altLang="zh-CN" sz="2400" b="1" dirty="0">
              <a:solidFill>
                <a:srgbClr val="333333"/>
              </a:solidFill>
              <a:latin typeface="Microsoft YaHei" panose="020B0503020204020204" pitchFamily="34" charset="-122"/>
              <a:ea typeface="Microsoft YaHei" panose="020B0503020204020204" pitchFamily="34" charset="-122"/>
            </a:endParaRPr>
          </a:p>
          <a:p>
            <a:pPr marL="800100" lvl="1" indent="-342900">
              <a:lnSpc>
                <a:spcPct val="150000"/>
              </a:lnSpc>
              <a:spcBef>
                <a:spcPts val="0"/>
              </a:spcBef>
              <a:buFont typeface="Wingdings" pitchFamily="2" charset="2"/>
              <a:buChar char="Ø"/>
            </a:pPr>
            <a:r>
              <a:rPr lang="zh-CN" altLang="en-US" i="0" dirty="0">
                <a:effectLst/>
                <a:latin typeface="Microsoft YaHei" panose="020B0503020204020204" pitchFamily="34" charset="-122"/>
                <a:ea typeface="Microsoft YaHei" panose="020B0503020204020204" pitchFamily="34" charset="-122"/>
              </a:rPr>
              <a:t>贝叶斯提供了一种利用</a:t>
            </a:r>
            <a:r>
              <a:rPr lang="en-US" altLang="zh-CN" b="1" i="0" dirty="0">
                <a:solidFill>
                  <a:srgbClr val="002060"/>
                </a:solidFill>
                <a:effectLst/>
                <a:latin typeface="Microsoft YaHei" panose="020B0503020204020204" pitchFamily="34" charset="-122"/>
                <a:ea typeface="Microsoft YaHei" panose="020B0503020204020204" pitchFamily="34" charset="-122"/>
              </a:rPr>
              <a:t>『</a:t>
            </a:r>
            <a:r>
              <a:rPr lang="zh-CN" altLang="en-US" b="1" i="0" dirty="0">
                <a:solidFill>
                  <a:srgbClr val="002060"/>
                </a:solidFill>
                <a:effectLst/>
                <a:latin typeface="Microsoft YaHei" panose="020B0503020204020204" pitchFamily="34" charset="-122"/>
                <a:ea typeface="Microsoft YaHei" panose="020B0503020204020204" pitchFamily="34" charset="-122"/>
              </a:rPr>
              <a:t>先验概率</a:t>
            </a:r>
            <a:r>
              <a:rPr lang="en-US" altLang="zh-CN" b="1" i="0" dirty="0">
                <a:solidFill>
                  <a:srgbClr val="002060"/>
                </a:solidFill>
                <a:effectLst/>
                <a:latin typeface="Microsoft YaHei" panose="020B0503020204020204" pitchFamily="34" charset="-122"/>
                <a:ea typeface="Microsoft YaHei" panose="020B0503020204020204" pitchFamily="34" charset="-122"/>
              </a:rPr>
              <a:t>』</a:t>
            </a:r>
            <a:r>
              <a:rPr lang="zh-CN" altLang="en-US" i="0" dirty="0">
                <a:effectLst/>
                <a:latin typeface="Microsoft YaHei" panose="020B0503020204020204" pitchFamily="34" charset="-122"/>
                <a:ea typeface="Microsoft YaHei" panose="020B0503020204020204" pitchFamily="34" charset="-122"/>
              </a:rPr>
              <a:t>计算</a:t>
            </a:r>
            <a:r>
              <a:rPr lang="en-US" altLang="zh-CN" b="1" i="0" dirty="0">
                <a:effectLst/>
                <a:latin typeface="Microsoft YaHei" panose="020B0503020204020204" pitchFamily="34" charset="-122"/>
                <a:ea typeface="Microsoft YaHei" panose="020B0503020204020204" pitchFamily="34" charset="-122"/>
              </a:rPr>
              <a:t>『</a:t>
            </a:r>
            <a:r>
              <a:rPr lang="zh-CN" altLang="en-US" b="1" i="0" dirty="0">
                <a:effectLst/>
                <a:latin typeface="Microsoft YaHei" panose="020B0503020204020204" pitchFamily="34" charset="-122"/>
                <a:ea typeface="Microsoft YaHei" panose="020B0503020204020204" pitchFamily="34" charset="-122"/>
              </a:rPr>
              <a:t>后验概率</a:t>
            </a:r>
            <a:r>
              <a:rPr lang="en-US" altLang="zh-CN" b="1" i="0" dirty="0">
                <a:effectLst/>
                <a:latin typeface="Microsoft YaHei" panose="020B0503020204020204" pitchFamily="34" charset="-122"/>
                <a:ea typeface="Microsoft YaHei" panose="020B0503020204020204" pitchFamily="34" charset="-122"/>
              </a:rPr>
              <a:t>』</a:t>
            </a:r>
            <a:r>
              <a:rPr lang="zh-CN" altLang="en-US" i="0" dirty="0">
                <a:effectLst/>
                <a:latin typeface="Microsoft YaHei" panose="020B0503020204020204" pitchFamily="34" charset="-122"/>
                <a:ea typeface="Microsoft YaHei" panose="020B0503020204020204" pitchFamily="34" charset="-122"/>
              </a:rPr>
              <a:t>的方法</a:t>
            </a:r>
            <a:endParaRPr lang="zh-CN" altLang="en-US" dirty="0"/>
          </a:p>
        </p:txBody>
      </p:sp>
      <p:sp>
        <p:nvSpPr>
          <p:cNvPr id="5" name="AutoShape 2" descr="公式">
            <a:extLst>
              <a:ext uri="{FF2B5EF4-FFF2-40B4-BE49-F238E27FC236}">
                <a16:creationId xmlns:a16="http://schemas.microsoft.com/office/drawing/2014/main" id="{8F2F6B33-C009-DD6B-C7B3-5B8ADD0B380D}"/>
              </a:ext>
            </a:extLst>
          </p:cNvPr>
          <p:cNvSpPr>
            <a:spLocks noChangeAspect="1" noChangeArrowheads="1"/>
          </p:cNvSpPr>
          <p:nvPr/>
        </p:nvSpPr>
        <p:spPr bwMode="auto">
          <a:xfrm>
            <a:off x="2935288"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AutoShape 3" descr="公式">
            <a:extLst>
              <a:ext uri="{FF2B5EF4-FFF2-40B4-BE49-F238E27FC236}">
                <a16:creationId xmlns:a16="http://schemas.microsoft.com/office/drawing/2014/main" id="{EEDB6069-BB8D-77A1-EF5D-BCC53B7EC311}"/>
              </a:ext>
            </a:extLst>
          </p:cNvPr>
          <p:cNvSpPr>
            <a:spLocks noChangeAspect="1" noChangeArrowheads="1"/>
          </p:cNvSpPr>
          <p:nvPr/>
        </p:nvSpPr>
        <p:spPr bwMode="auto">
          <a:xfrm>
            <a:off x="6510338"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7" name="图片 6">
            <a:extLst>
              <a:ext uri="{FF2B5EF4-FFF2-40B4-BE49-F238E27FC236}">
                <a16:creationId xmlns:a16="http://schemas.microsoft.com/office/drawing/2014/main" id="{9C173C6E-D85E-66B7-CD2C-4AB542363A1E}"/>
              </a:ext>
            </a:extLst>
          </p:cNvPr>
          <p:cNvPicPr>
            <a:picLocks noChangeAspect="1"/>
          </p:cNvPicPr>
          <p:nvPr/>
        </p:nvPicPr>
        <p:blipFill>
          <a:blip r:embed="rId2"/>
          <a:stretch>
            <a:fillRect/>
          </a:stretch>
        </p:blipFill>
        <p:spPr>
          <a:xfrm>
            <a:off x="0" y="2143887"/>
            <a:ext cx="9144000" cy="4167221"/>
          </a:xfrm>
          <a:prstGeom prst="rect">
            <a:avLst/>
          </a:prstGeom>
        </p:spPr>
      </p:pic>
    </p:spTree>
    <p:extLst>
      <p:ext uri="{BB962C8B-B14F-4D97-AF65-F5344CB8AC3E}">
        <p14:creationId xmlns:p14="http://schemas.microsoft.com/office/powerpoint/2010/main" val="276293728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a:latin typeface="+mj-lt"/>
              </a:rPr>
              <a:t>AODE</a:t>
            </a:r>
            <a:endParaRPr lang="zh-CN" altLang="en-US" dirty="0">
              <a:latin typeface="+mj-lt"/>
            </a:endParaRPr>
          </a:p>
        </p:txBody>
      </p:sp>
      <p:sp>
        <p:nvSpPr>
          <p:cNvPr id="5" name="内容占位符 2"/>
          <p:cNvSpPr txBox="1">
            <a:spLocks/>
          </p:cNvSpPr>
          <p:nvPr/>
        </p:nvSpPr>
        <p:spPr>
          <a:xfrm>
            <a:off x="347224" y="1023282"/>
            <a:ext cx="8629650" cy="4977467"/>
          </a:xfrm>
          <a:prstGeom prst="rect">
            <a:avLst/>
          </a:prstGeom>
        </p:spPr>
        <p:txBody>
          <a:bodyPr vert="horz" lIns="91440" tIns="45720" rIns="91440" bIns="45720" rtlCol="0">
            <a:normAutofit/>
          </a:bodyPr>
          <a:lstStyle>
            <a:lvl1pPr marL="228600" indent="-360000" algn="l" defTabSz="914400" rtl="0" eaLnBrk="1" latinLnBrk="0" hangingPunct="1">
              <a:lnSpc>
                <a:spcPct val="90000"/>
              </a:lnSpc>
              <a:spcBef>
                <a:spcPts val="1000"/>
              </a:spcBef>
              <a:buClr>
                <a:schemeClr val="accent1"/>
              </a:buClr>
              <a:buSzPct val="120000"/>
              <a:buFont typeface="Wingdings" panose="05000000000000000000" pitchFamily="2" charset="2"/>
              <a:buChar char="p"/>
              <a:defRPr sz="2200" kern="1200" baseline="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chemeClr val="accent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chemeClr val="accent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lvl="1">
              <a:spcBef>
                <a:spcPts val="1000"/>
              </a:spcBef>
              <a:buSzPct val="120000"/>
              <a:buFont typeface="Wingdings" panose="05000000000000000000" pitchFamily="2" charset="2"/>
              <a:buChar char="p"/>
            </a:pPr>
            <a:r>
              <a:rPr lang="en-US" altLang="zh-CN" sz="2200" dirty="0">
                <a:latin typeface="Verdana" charset="0"/>
                <a:ea typeface="Verdana" charset="0"/>
                <a:cs typeface="Verdana" charset="0"/>
              </a:rPr>
              <a:t>AODE (Averaged One-Dependent Estimator) [Webb et al. 2005]</a:t>
            </a:r>
            <a:r>
              <a:rPr lang="zh-CN" altLang="en-US" sz="2200" dirty="0">
                <a:latin typeface="Verdana" charset="0"/>
                <a:ea typeface="Verdana" charset="0"/>
                <a:cs typeface="Verdana" charset="0"/>
              </a:rPr>
              <a:t> 是一种基于集成学习机制、更为强大的分类器。</a:t>
            </a:r>
            <a:endParaRPr kumimoji="1" lang="zh-CN" altLang="en-US" sz="2200" dirty="0"/>
          </a:p>
          <a:p>
            <a:pPr lvl="1"/>
            <a:r>
              <a:rPr lang="zh-CN" altLang="en-US" dirty="0"/>
              <a:t>尝试将每个属性作为超父构建 </a:t>
            </a:r>
            <a:r>
              <a:rPr lang="en-US" altLang="zh-CN" dirty="0"/>
              <a:t>SPODE</a:t>
            </a:r>
            <a:endParaRPr lang="zh-CN" altLang="en-US" dirty="0"/>
          </a:p>
          <a:p>
            <a:pPr lvl="1"/>
            <a:r>
              <a:rPr lang="zh-CN" altLang="en-US" dirty="0"/>
              <a:t>将具有足够训练数据支撑的</a:t>
            </a:r>
            <a:r>
              <a:rPr lang="en-US" altLang="zh-CN" dirty="0"/>
              <a:t>SPODE</a:t>
            </a:r>
            <a:r>
              <a:rPr lang="zh-CN" altLang="en-US" dirty="0"/>
              <a:t>集群起来作为最终结果</a:t>
            </a:r>
          </a:p>
          <a:p>
            <a:pPr lvl="1"/>
            <a:endParaRPr lang="zh-CN" altLang="en-US" dirty="0"/>
          </a:p>
          <a:p>
            <a:pPr lvl="1"/>
            <a:endParaRPr lang="zh-CN" altLang="en-US" dirty="0"/>
          </a:p>
          <a:p>
            <a:pPr marL="325800" lvl="1" indent="0">
              <a:buNone/>
            </a:pPr>
            <a:endParaRPr lang="zh-CN" altLang="en-US" dirty="0"/>
          </a:p>
          <a:p>
            <a:pPr marL="325800" lvl="1" indent="0">
              <a:buNone/>
            </a:pPr>
            <a:endParaRPr lang="zh-CN" altLang="en-US" dirty="0"/>
          </a:p>
          <a:p>
            <a:pPr marL="325800" lvl="1" indent="0">
              <a:buNone/>
            </a:pPr>
            <a:r>
              <a:rPr lang="zh-CN" altLang="en-US" dirty="0"/>
              <a:t>其中，    是在第   个属性上取值     的样本的集合，    为阈值常数</a:t>
            </a:r>
          </a:p>
          <a:p>
            <a:pPr marL="325800" lvl="1" indent="0">
              <a:buNone/>
            </a:pPr>
            <a:endParaRPr lang="zh-CN" altLang="en-US" dirty="0"/>
          </a:p>
          <a:p>
            <a:pPr marL="325800" lvl="1" indent="0">
              <a:buNone/>
            </a:pPr>
            <a:endParaRPr lang="zh-CN" altLang="en-US" dirty="0"/>
          </a:p>
          <a:p>
            <a:pPr marL="325800" lvl="1" indent="0">
              <a:buNone/>
            </a:pPr>
            <a:endParaRPr lang="zh-CN" altLang="en-US" dirty="0"/>
          </a:p>
          <a:p>
            <a:pPr marL="325800" lvl="1" indent="0">
              <a:buNone/>
            </a:pPr>
            <a:r>
              <a:rPr lang="en-US" altLang="zh-CN" dirty="0"/>
              <a:t> </a:t>
            </a:r>
            <a:r>
              <a:rPr lang="zh-CN" altLang="en-US" dirty="0"/>
              <a:t>其中，</a:t>
            </a:r>
            <a:r>
              <a:rPr lang="en-US" altLang="zh-CN" dirty="0"/>
              <a:t>   </a:t>
            </a:r>
            <a:r>
              <a:rPr lang="zh-CN" altLang="en-US" dirty="0"/>
              <a:t>是</a:t>
            </a:r>
            <a:r>
              <a:rPr lang="en-US" altLang="zh-CN" dirty="0"/>
              <a:t>   </a:t>
            </a:r>
            <a:r>
              <a:rPr lang="zh-CN" altLang="en-US" dirty="0"/>
              <a:t>中可能的类别数，    是在第   个属性的取值数，      是类别为   且在第   个属性上取值为     的样本集合。</a:t>
            </a:r>
          </a:p>
          <a:p>
            <a:pPr marL="325800" lvl="1" indent="0">
              <a:buNone/>
            </a:pPr>
            <a:endParaRPr lang="en-US" altLang="zh-CN" dirty="0"/>
          </a:p>
          <a:p>
            <a:pPr lvl="1"/>
            <a:endParaRPr lang="zh-CN" altLang="en-US" dirty="0"/>
          </a:p>
          <a:p>
            <a:pPr lvl="1"/>
            <a:endParaRPr kumimoji="1" lang="zh-CN" altLang="en-US" dirty="0"/>
          </a:p>
          <a:p>
            <a:pPr lvl="1"/>
            <a:endParaRPr kumimoji="1" lang="zh-CN" altLang="en-US" dirty="0"/>
          </a:p>
        </p:txBody>
      </p:sp>
      <p:graphicFrame>
        <p:nvGraphicFramePr>
          <p:cNvPr id="19" name="对象 18"/>
          <p:cNvGraphicFramePr>
            <a:graphicFrameLocks noChangeAspect="1"/>
          </p:cNvGraphicFramePr>
          <p:nvPr>
            <p:extLst>
              <p:ext uri="{D42A27DB-BD31-4B8C-83A1-F6EECF244321}">
                <p14:modId xmlns:p14="http://schemas.microsoft.com/office/powerpoint/2010/main" val="2853637231"/>
              </p:ext>
            </p:extLst>
          </p:nvPr>
        </p:nvGraphicFramePr>
        <p:xfrm>
          <a:off x="1694978" y="2489712"/>
          <a:ext cx="5389563" cy="928687"/>
        </p:xfrm>
        <a:graphic>
          <a:graphicData uri="http://schemas.openxmlformats.org/presentationml/2006/ole">
            <mc:AlternateContent xmlns:mc="http://schemas.openxmlformats.org/markup-compatibility/2006">
              <mc:Choice xmlns:v="urn:schemas-microsoft-com:vml" Requires="v">
                <p:oleObj name="Formula" r:id="rId5" imgW="2888280" imgH="501840" progId="Equation.Ribbit">
                  <p:embed/>
                </p:oleObj>
              </mc:Choice>
              <mc:Fallback>
                <p:oleObj name="Formula" r:id="rId5" imgW="2888280" imgH="501840" progId="Equation.Ribbit">
                  <p:embed/>
                  <p:pic>
                    <p:nvPicPr>
                      <p:cNvPr id="0" name=""/>
                      <p:cNvPicPr/>
                      <p:nvPr/>
                    </p:nvPicPr>
                    <p:blipFill>
                      <a:blip r:embed="rId6"/>
                      <a:stretch>
                        <a:fillRect/>
                      </a:stretch>
                    </p:blipFill>
                    <p:spPr>
                      <a:xfrm>
                        <a:off x="1694978" y="2489712"/>
                        <a:ext cx="5389563" cy="928687"/>
                      </a:xfrm>
                      <a:prstGeom prst="rect">
                        <a:avLst/>
                      </a:prstGeom>
                    </p:spPr>
                  </p:pic>
                </p:oleObj>
              </mc:Fallback>
            </mc:AlternateContent>
          </a:graphicData>
        </a:graphic>
      </p:graphicFrame>
      <p:graphicFrame>
        <p:nvGraphicFramePr>
          <p:cNvPr id="20" name="对象 19"/>
          <p:cNvGraphicFramePr>
            <a:graphicFrameLocks noChangeAspect="1"/>
          </p:cNvGraphicFramePr>
          <p:nvPr>
            <p:extLst>
              <p:ext uri="{D42A27DB-BD31-4B8C-83A1-F6EECF244321}">
                <p14:modId xmlns:p14="http://schemas.microsoft.com/office/powerpoint/2010/main" val="4131776164"/>
              </p:ext>
            </p:extLst>
          </p:nvPr>
        </p:nvGraphicFramePr>
        <p:xfrm>
          <a:off x="1465708" y="3792685"/>
          <a:ext cx="344487" cy="262340"/>
        </p:xfrm>
        <a:graphic>
          <a:graphicData uri="http://schemas.openxmlformats.org/presentationml/2006/ole">
            <mc:AlternateContent xmlns:mc="http://schemas.openxmlformats.org/markup-compatibility/2006">
              <mc:Choice xmlns:v="urn:schemas-microsoft-com:vml" Requires="v">
                <p:oleObj name="Formula" r:id="rId7" imgW="219960" imgH="169200" progId="Equation.Ribbit">
                  <p:embed/>
                </p:oleObj>
              </mc:Choice>
              <mc:Fallback>
                <p:oleObj name="Formula" r:id="rId7" imgW="219960" imgH="169200" progId="Equation.Ribbit">
                  <p:embed/>
                  <p:pic>
                    <p:nvPicPr>
                      <p:cNvPr id="0" name=""/>
                      <p:cNvPicPr/>
                      <p:nvPr/>
                    </p:nvPicPr>
                    <p:blipFill>
                      <a:blip r:embed="rId8"/>
                      <a:stretch>
                        <a:fillRect/>
                      </a:stretch>
                    </p:blipFill>
                    <p:spPr>
                      <a:xfrm>
                        <a:off x="1465708" y="3792685"/>
                        <a:ext cx="344487" cy="262340"/>
                      </a:xfrm>
                      <a:prstGeom prst="rect">
                        <a:avLst/>
                      </a:prstGeom>
                    </p:spPr>
                  </p:pic>
                </p:oleObj>
              </mc:Fallback>
            </mc:AlternateContent>
          </a:graphicData>
        </a:graphic>
      </p:graphicFrame>
      <p:graphicFrame>
        <p:nvGraphicFramePr>
          <p:cNvPr id="21" name="对象 20"/>
          <p:cNvGraphicFramePr>
            <a:graphicFrameLocks noChangeAspect="1"/>
          </p:cNvGraphicFramePr>
          <p:nvPr>
            <p:extLst>
              <p:ext uri="{D42A27DB-BD31-4B8C-83A1-F6EECF244321}">
                <p14:modId xmlns:p14="http://schemas.microsoft.com/office/powerpoint/2010/main" val="3895708295"/>
              </p:ext>
            </p:extLst>
          </p:nvPr>
        </p:nvGraphicFramePr>
        <p:xfrm>
          <a:off x="2761260" y="3786170"/>
          <a:ext cx="90042" cy="256272"/>
        </p:xfrm>
        <a:graphic>
          <a:graphicData uri="http://schemas.openxmlformats.org/presentationml/2006/ole">
            <mc:AlternateContent xmlns:mc="http://schemas.openxmlformats.org/markup-compatibility/2006">
              <mc:Choice xmlns:v="urn:schemas-microsoft-com:vml" Requires="v">
                <p:oleObj name="Formula" r:id="rId9" imgW="52200" imgH="152640" progId="Equation.Ribbit">
                  <p:embed/>
                </p:oleObj>
              </mc:Choice>
              <mc:Fallback>
                <p:oleObj name="Formula" r:id="rId9" imgW="52200" imgH="152640" progId="Equation.Ribbit">
                  <p:embed/>
                  <p:pic>
                    <p:nvPicPr>
                      <p:cNvPr id="0" name=""/>
                      <p:cNvPicPr/>
                      <p:nvPr/>
                    </p:nvPicPr>
                    <p:blipFill>
                      <a:blip r:embed="rId10"/>
                      <a:stretch>
                        <a:fillRect/>
                      </a:stretch>
                    </p:blipFill>
                    <p:spPr>
                      <a:xfrm>
                        <a:off x="2761260" y="3786170"/>
                        <a:ext cx="90042" cy="256272"/>
                      </a:xfrm>
                      <a:prstGeom prst="rect">
                        <a:avLst/>
                      </a:prstGeom>
                    </p:spPr>
                  </p:pic>
                </p:oleObj>
              </mc:Fallback>
            </mc:AlternateContent>
          </a:graphicData>
        </a:graphic>
      </p:graphicFrame>
      <p:graphicFrame>
        <p:nvGraphicFramePr>
          <p:cNvPr id="22" name="对象 21"/>
          <p:cNvGraphicFramePr>
            <a:graphicFrameLocks noChangeAspect="1"/>
          </p:cNvGraphicFramePr>
          <p:nvPr>
            <p:extLst>
              <p:ext uri="{D42A27DB-BD31-4B8C-83A1-F6EECF244321}">
                <p14:modId xmlns:p14="http://schemas.microsoft.com/office/powerpoint/2010/main" val="1902283497"/>
              </p:ext>
            </p:extLst>
          </p:nvPr>
        </p:nvGraphicFramePr>
        <p:xfrm>
          <a:off x="4503987" y="3786170"/>
          <a:ext cx="292539" cy="267101"/>
        </p:xfrm>
        <a:graphic>
          <a:graphicData uri="http://schemas.openxmlformats.org/presentationml/2006/ole">
            <mc:AlternateContent xmlns:mc="http://schemas.openxmlformats.org/markup-compatibility/2006">
              <mc:Choice xmlns:v="urn:schemas-microsoft-com:vml" Requires="v">
                <p:oleObj name="Formula" r:id="rId11" imgW="127080" imgH="119520" progId="Equation.Ribbit">
                  <p:embed/>
                </p:oleObj>
              </mc:Choice>
              <mc:Fallback>
                <p:oleObj name="Formula" r:id="rId11" imgW="127080" imgH="119520" progId="Equation.Ribbit">
                  <p:embed/>
                  <p:pic>
                    <p:nvPicPr>
                      <p:cNvPr id="0" name=""/>
                      <p:cNvPicPr/>
                      <p:nvPr/>
                    </p:nvPicPr>
                    <p:blipFill>
                      <a:blip r:embed="rId12"/>
                      <a:stretch>
                        <a:fillRect/>
                      </a:stretch>
                    </p:blipFill>
                    <p:spPr>
                      <a:xfrm>
                        <a:off x="4503987" y="3786170"/>
                        <a:ext cx="292539" cy="267101"/>
                      </a:xfrm>
                      <a:prstGeom prst="rect">
                        <a:avLst/>
                      </a:prstGeom>
                    </p:spPr>
                  </p:pic>
                </p:oleObj>
              </mc:Fallback>
            </mc:AlternateContent>
          </a:graphicData>
        </a:graphic>
      </p:graphicFrame>
      <p:graphicFrame>
        <p:nvGraphicFramePr>
          <p:cNvPr id="23" name="对象 22"/>
          <p:cNvGraphicFramePr>
            <a:graphicFrameLocks noChangeAspect="1"/>
          </p:cNvGraphicFramePr>
          <p:nvPr>
            <p:extLst>
              <p:ext uri="{D42A27DB-BD31-4B8C-83A1-F6EECF244321}">
                <p14:modId xmlns:p14="http://schemas.microsoft.com/office/powerpoint/2010/main" val="3662854914"/>
              </p:ext>
            </p:extLst>
          </p:nvPr>
        </p:nvGraphicFramePr>
        <p:xfrm>
          <a:off x="6639084" y="3755105"/>
          <a:ext cx="287337" cy="287337"/>
        </p:xfrm>
        <a:graphic>
          <a:graphicData uri="http://schemas.openxmlformats.org/presentationml/2006/ole">
            <mc:AlternateContent xmlns:mc="http://schemas.openxmlformats.org/markup-compatibility/2006">
              <mc:Choice xmlns:v="urn:schemas-microsoft-com:vml" Requires="v">
                <p:oleObj name="Formula" r:id="rId13" imgW="166680" imgH="171720" progId="Equation.Ribbit">
                  <p:embed/>
                </p:oleObj>
              </mc:Choice>
              <mc:Fallback>
                <p:oleObj name="Formula" r:id="rId13" imgW="166680" imgH="171720" progId="Equation.Ribbit">
                  <p:embed/>
                  <p:pic>
                    <p:nvPicPr>
                      <p:cNvPr id="0" name=""/>
                      <p:cNvPicPr/>
                      <p:nvPr/>
                    </p:nvPicPr>
                    <p:blipFill>
                      <a:blip r:embed="rId14"/>
                      <a:stretch>
                        <a:fillRect/>
                      </a:stretch>
                    </p:blipFill>
                    <p:spPr>
                      <a:xfrm>
                        <a:off x="6639084" y="3755105"/>
                        <a:ext cx="287337" cy="287337"/>
                      </a:xfrm>
                      <a:prstGeom prst="rect">
                        <a:avLst/>
                      </a:prstGeom>
                    </p:spPr>
                  </p:pic>
                </p:oleObj>
              </mc:Fallback>
            </mc:AlternateContent>
          </a:graphicData>
        </a:graphic>
      </p:graphicFrame>
      <p:graphicFrame>
        <p:nvGraphicFramePr>
          <p:cNvPr id="25" name="对象 24"/>
          <p:cNvGraphicFramePr>
            <a:graphicFrameLocks noChangeAspect="1"/>
          </p:cNvGraphicFramePr>
          <p:nvPr>
            <p:extLst>
              <p:ext uri="{D42A27DB-BD31-4B8C-83A1-F6EECF244321}">
                <p14:modId xmlns:p14="http://schemas.microsoft.com/office/powerpoint/2010/main" val="1679376684"/>
              </p:ext>
            </p:extLst>
          </p:nvPr>
        </p:nvGraphicFramePr>
        <p:xfrm>
          <a:off x="5046821" y="4266202"/>
          <a:ext cx="3184525" cy="704850"/>
        </p:xfrm>
        <a:graphic>
          <a:graphicData uri="http://schemas.openxmlformats.org/presentationml/2006/ole">
            <mc:AlternateContent xmlns:mc="http://schemas.openxmlformats.org/markup-compatibility/2006">
              <mc:Choice xmlns:v="urn:schemas-microsoft-com:vml" Requires="v">
                <p:oleObj name="Formula" r:id="rId15" imgW="1767960" imgH="395280" progId="Equation.Ribbit">
                  <p:embed/>
                </p:oleObj>
              </mc:Choice>
              <mc:Fallback>
                <p:oleObj name="Formula" r:id="rId15" imgW="1767960" imgH="395280" progId="Equation.Ribbit">
                  <p:embed/>
                  <p:pic>
                    <p:nvPicPr>
                      <p:cNvPr id="0" name=""/>
                      <p:cNvPicPr/>
                      <p:nvPr/>
                    </p:nvPicPr>
                    <p:blipFill>
                      <a:blip r:embed="rId16"/>
                      <a:stretch>
                        <a:fillRect/>
                      </a:stretch>
                    </p:blipFill>
                    <p:spPr>
                      <a:xfrm>
                        <a:off x="5046821" y="4266202"/>
                        <a:ext cx="3184525" cy="704850"/>
                      </a:xfrm>
                      <a:prstGeom prst="rect">
                        <a:avLst/>
                      </a:prstGeom>
                    </p:spPr>
                  </p:pic>
                </p:oleObj>
              </mc:Fallback>
            </mc:AlternateContent>
          </a:graphicData>
        </a:graphic>
      </p:graphicFrame>
      <p:graphicFrame>
        <p:nvGraphicFramePr>
          <p:cNvPr id="26" name="对象 25"/>
          <p:cNvGraphicFramePr>
            <a:graphicFrameLocks noChangeAspect="1"/>
          </p:cNvGraphicFramePr>
          <p:nvPr>
            <p:extLst>
              <p:ext uri="{D42A27DB-BD31-4B8C-83A1-F6EECF244321}">
                <p14:modId xmlns:p14="http://schemas.microsoft.com/office/powerpoint/2010/main" val="1159406871"/>
              </p:ext>
            </p:extLst>
          </p:nvPr>
        </p:nvGraphicFramePr>
        <p:xfrm>
          <a:off x="4435149" y="5141913"/>
          <a:ext cx="285750" cy="277812"/>
        </p:xfrm>
        <a:graphic>
          <a:graphicData uri="http://schemas.openxmlformats.org/presentationml/2006/ole">
            <mc:AlternateContent xmlns:mc="http://schemas.openxmlformats.org/markup-compatibility/2006">
              <mc:Choice xmlns:v="urn:schemas-microsoft-com:vml" Requires="v">
                <p:oleObj name="Formula" r:id="rId17" imgW="158760" imgH="156240" progId="Equation.Ribbit">
                  <p:embed/>
                </p:oleObj>
              </mc:Choice>
              <mc:Fallback>
                <p:oleObj name="Formula" r:id="rId17" imgW="158760" imgH="156240" progId="Equation.Ribbit">
                  <p:embed/>
                  <p:pic>
                    <p:nvPicPr>
                      <p:cNvPr id="0" name=""/>
                      <p:cNvPicPr/>
                      <p:nvPr/>
                    </p:nvPicPr>
                    <p:blipFill>
                      <a:blip r:embed="rId18"/>
                      <a:stretch>
                        <a:fillRect/>
                      </a:stretch>
                    </p:blipFill>
                    <p:spPr>
                      <a:xfrm>
                        <a:off x="4435149" y="5141913"/>
                        <a:ext cx="285750" cy="277812"/>
                      </a:xfrm>
                      <a:prstGeom prst="rect">
                        <a:avLst/>
                      </a:prstGeom>
                    </p:spPr>
                  </p:pic>
                </p:oleObj>
              </mc:Fallback>
            </mc:AlternateContent>
          </a:graphicData>
        </a:graphic>
      </p:graphicFrame>
      <p:graphicFrame>
        <p:nvGraphicFramePr>
          <p:cNvPr id="28" name="对象 27"/>
          <p:cNvGraphicFramePr>
            <a:graphicFrameLocks noChangeAspect="1"/>
          </p:cNvGraphicFramePr>
          <p:nvPr>
            <p:extLst>
              <p:ext uri="{D42A27DB-BD31-4B8C-83A1-F6EECF244321}">
                <p14:modId xmlns:p14="http://schemas.microsoft.com/office/powerpoint/2010/main" val="2408797321"/>
              </p:ext>
            </p:extLst>
          </p:nvPr>
        </p:nvGraphicFramePr>
        <p:xfrm>
          <a:off x="2653609" y="5420207"/>
          <a:ext cx="93663" cy="271462"/>
        </p:xfrm>
        <a:graphic>
          <a:graphicData uri="http://schemas.openxmlformats.org/presentationml/2006/ole">
            <mc:AlternateContent xmlns:mc="http://schemas.openxmlformats.org/markup-compatibility/2006">
              <mc:Choice xmlns:v="urn:schemas-microsoft-com:vml" Requires="v">
                <p:oleObj name="Formula" r:id="rId19" imgW="52200" imgH="152640" progId="Equation.Ribbit">
                  <p:embed/>
                </p:oleObj>
              </mc:Choice>
              <mc:Fallback>
                <p:oleObj name="Formula" r:id="rId19" imgW="52200" imgH="152640" progId="Equation.Ribbit">
                  <p:embed/>
                  <p:pic>
                    <p:nvPicPr>
                      <p:cNvPr id="0" name=""/>
                      <p:cNvPicPr/>
                      <p:nvPr/>
                    </p:nvPicPr>
                    <p:blipFill>
                      <a:blip r:embed="rId10"/>
                      <a:stretch>
                        <a:fillRect/>
                      </a:stretch>
                    </p:blipFill>
                    <p:spPr>
                      <a:xfrm>
                        <a:off x="2653609" y="5420207"/>
                        <a:ext cx="93663" cy="271462"/>
                      </a:xfrm>
                      <a:prstGeom prst="rect">
                        <a:avLst/>
                      </a:prstGeom>
                    </p:spPr>
                  </p:pic>
                </p:oleObj>
              </mc:Fallback>
            </mc:AlternateContent>
          </a:graphicData>
        </a:graphic>
      </p:graphicFrame>
      <p:graphicFrame>
        <p:nvGraphicFramePr>
          <p:cNvPr id="29" name="对象 28"/>
          <p:cNvGraphicFramePr>
            <a:graphicFrameLocks noChangeAspect="1"/>
          </p:cNvGraphicFramePr>
          <p:nvPr>
            <p:extLst>
              <p:ext uri="{D42A27DB-BD31-4B8C-83A1-F6EECF244321}">
                <p14:modId xmlns:p14="http://schemas.microsoft.com/office/powerpoint/2010/main" val="1298091908"/>
              </p:ext>
            </p:extLst>
          </p:nvPr>
        </p:nvGraphicFramePr>
        <p:xfrm>
          <a:off x="7769871" y="5139140"/>
          <a:ext cx="461475" cy="262918"/>
        </p:xfrm>
        <a:graphic>
          <a:graphicData uri="http://schemas.openxmlformats.org/presentationml/2006/ole">
            <mc:AlternateContent xmlns:mc="http://schemas.openxmlformats.org/markup-compatibility/2006">
              <mc:Choice xmlns:v="urn:schemas-microsoft-com:vml" Requires="v">
                <p:oleObj name="Formula" r:id="rId20" imgW="297360" imgH="169200" progId="Equation.Ribbit">
                  <p:embed/>
                </p:oleObj>
              </mc:Choice>
              <mc:Fallback>
                <p:oleObj name="Formula" r:id="rId20" imgW="297360" imgH="169200" progId="Equation.Ribbit">
                  <p:embed/>
                  <p:pic>
                    <p:nvPicPr>
                      <p:cNvPr id="0" name=""/>
                      <p:cNvPicPr/>
                      <p:nvPr/>
                    </p:nvPicPr>
                    <p:blipFill>
                      <a:blip r:embed="rId21"/>
                      <a:stretch>
                        <a:fillRect/>
                      </a:stretch>
                    </p:blipFill>
                    <p:spPr>
                      <a:xfrm>
                        <a:off x="7769871" y="5139140"/>
                        <a:ext cx="461475" cy="262918"/>
                      </a:xfrm>
                      <a:prstGeom prst="rect">
                        <a:avLst/>
                      </a:prstGeom>
                    </p:spPr>
                  </p:pic>
                </p:oleObj>
              </mc:Fallback>
            </mc:AlternateContent>
          </a:graphicData>
        </a:graphic>
      </p:graphicFrame>
      <p:graphicFrame>
        <p:nvGraphicFramePr>
          <p:cNvPr id="30" name="对象 29"/>
          <p:cNvGraphicFramePr>
            <a:graphicFrameLocks noChangeAspect="1"/>
          </p:cNvGraphicFramePr>
          <p:nvPr>
            <p:extLst>
              <p:ext uri="{D42A27DB-BD31-4B8C-83A1-F6EECF244321}">
                <p14:modId xmlns:p14="http://schemas.microsoft.com/office/powerpoint/2010/main" val="563830113"/>
              </p:ext>
            </p:extLst>
          </p:nvPr>
        </p:nvGraphicFramePr>
        <p:xfrm>
          <a:off x="1580073" y="5441349"/>
          <a:ext cx="145304" cy="240380"/>
        </p:xfrm>
        <a:graphic>
          <a:graphicData uri="http://schemas.openxmlformats.org/presentationml/2006/ole">
            <mc:AlternateContent xmlns:mc="http://schemas.openxmlformats.org/markup-compatibility/2006">
              <mc:Choice xmlns:v="urn:schemas-microsoft-com:vml" Requires="v">
                <p:oleObj name="Formula" r:id="rId22" imgW="71280" imgH="119520" progId="Equation.Ribbit">
                  <p:embed/>
                </p:oleObj>
              </mc:Choice>
              <mc:Fallback>
                <p:oleObj name="Formula" r:id="rId22" imgW="71280" imgH="119520" progId="Equation.Ribbit">
                  <p:embed/>
                  <p:pic>
                    <p:nvPicPr>
                      <p:cNvPr id="0" name=""/>
                      <p:cNvPicPr/>
                      <p:nvPr/>
                    </p:nvPicPr>
                    <p:blipFill>
                      <a:blip r:embed="rId23"/>
                      <a:stretch>
                        <a:fillRect/>
                      </a:stretch>
                    </p:blipFill>
                    <p:spPr>
                      <a:xfrm>
                        <a:off x="1580073" y="5441349"/>
                        <a:ext cx="145304" cy="240380"/>
                      </a:xfrm>
                      <a:prstGeom prst="rect">
                        <a:avLst/>
                      </a:prstGeom>
                    </p:spPr>
                  </p:pic>
                </p:oleObj>
              </mc:Fallback>
            </mc:AlternateContent>
          </a:graphicData>
        </a:graphic>
      </p:graphicFrame>
      <p:graphicFrame>
        <p:nvGraphicFramePr>
          <p:cNvPr id="31" name="对象 30"/>
          <p:cNvGraphicFramePr>
            <a:graphicFrameLocks noChangeAspect="1"/>
          </p:cNvGraphicFramePr>
          <p:nvPr>
            <p:extLst>
              <p:ext uri="{D42A27DB-BD31-4B8C-83A1-F6EECF244321}">
                <p14:modId xmlns:p14="http://schemas.microsoft.com/office/powerpoint/2010/main" val="841491355"/>
              </p:ext>
            </p:extLst>
          </p:nvPr>
        </p:nvGraphicFramePr>
        <p:xfrm>
          <a:off x="5634766" y="5130596"/>
          <a:ext cx="95250" cy="271462"/>
        </p:xfrm>
        <a:graphic>
          <a:graphicData uri="http://schemas.openxmlformats.org/presentationml/2006/ole">
            <mc:AlternateContent xmlns:mc="http://schemas.openxmlformats.org/markup-compatibility/2006">
              <mc:Choice xmlns:v="urn:schemas-microsoft-com:vml" Requires="v">
                <p:oleObj name="Formula" r:id="rId24" imgW="52200" imgH="152640" progId="Equation.Ribbit">
                  <p:embed/>
                </p:oleObj>
              </mc:Choice>
              <mc:Fallback>
                <p:oleObj name="Formula" r:id="rId24" imgW="52200" imgH="152640" progId="Equation.Ribbit">
                  <p:embed/>
                  <p:pic>
                    <p:nvPicPr>
                      <p:cNvPr id="0" name=""/>
                      <p:cNvPicPr/>
                      <p:nvPr/>
                    </p:nvPicPr>
                    <p:blipFill>
                      <a:blip r:embed="rId10"/>
                      <a:stretch>
                        <a:fillRect/>
                      </a:stretch>
                    </p:blipFill>
                    <p:spPr>
                      <a:xfrm>
                        <a:off x="5634766" y="5130596"/>
                        <a:ext cx="95250" cy="271462"/>
                      </a:xfrm>
                      <a:prstGeom prst="rect">
                        <a:avLst/>
                      </a:prstGeom>
                    </p:spPr>
                  </p:pic>
                </p:oleObj>
              </mc:Fallback>
            </mc:AlternateContent>
          </a:graphicData>
        </a:graphic>
      </p:graphicFrame>
      <p:graphicFrame>
        <p:nvGraphicFramePr>
          <p:cNvPr id="32" name="对象 31"/>
          <p:cNvGraphicFramePr>
            <a:graphicFrameLocks noChangeAspect="1"/>
          </p:cNvGraphicFramePr>
          <p:nvPr>
            <p:extLst>
              <p:ext uri="{D42A27DB-BD31-4B8C-83A1-F6EECF244321}">
                <p14:modId xmlns:p14="http://schemas.microsoft.com/office/powerpoint/2010/main" val="2424409102"/>
              </p:ext>
            </p:extLst>
          </p:nvPr>
        </p:nvGraphicFramePr>
        <p:xfrm>
          <a:off x="4652698" y="5394172"/>
          <a:ext cx="287655" cy="267679"/>
        </p:xfrm>
        <a:graphic>
          <a:graphicData uri="http://schemas.openxmlformats.org/presentationml/2006/ole">
            <mc:AlternateContent xmlns:mc="http://schemas.openxmlformats.org/markup-compatibility/2006">
              <mc:Choice xmlns:v="urn:schemas-microsoft-com:vml" Requires="v">
                <p:oleObj name="Formula" r:id="rId25" imgW="127080" imgH="119520" progId="Equation.Ribbit">
                  <p:embed/>
                </p:oleObj>
              </mc:Choice>
              <mc:Fallback>
                <p:oleObj name="Formula" r:id="rId25" imgW="127080" imgH="119520" progId="Equation.Ribbit">
                  <p:embed/>
                  <p:pic>
                    <p:nvPicPr>
                      <p:cNvPr id="0" name=""/>
                      <p:cNvPicPr/>
                      <p:nvPr/>
                    </p:nvPicPr>
                    <p:blipFill>
                      <a:blip r:embed="rId12"/>
                      <a:stretch>
                        <a:fillRect/>
                      </a:stretch>
                    </p:blipFill>
                    <p:spPr>
                      <a:xfrm>
                        <a:off x="4652698" y="5394172"/>
                        <a:ext cx="287655" cy="267679"/>
                      </a:xfrm>
                      <a:prstGeom prst="rect">
                        <a:avLst/>
                      </a:prstGeom>
                    </p:spPr>
                  </p:pic>
                </p:oleObj>
              </mc:Fallback>
            </mc:AlternateContent>
          </a:graphicData>
        </a:graphic>
      </p:graphicFrame>
      <p:pic>
        <p:nvPicPr>
          <p:cNvPr id="7" name="图片 6">
            <a:extLst>
              <a:ext uri="{FF2B5EF4-FFF2-40B4-BE49-F238E27FC236}">
                <a16:creationId xmlns:a16="http://schemas.microsoft.com/office/drawing/2014/main" id="{00521DF4-3E07-498E-99FD-16A61AE44A96}"/>
              </a:ext>
            </a:extLst>
          </p:cNvPr>
          <p:cNvPicPr>
            <a:picLocks noChangeAspect="1"/>
          </p:cNvPicPr>
          <p:nvPr>
            <p:custDataLst>
              <p:tags r:id="rId1"/>
            </p:custDataLst>
          </p:nvPr>
        </p:nvPicPr>
        <p:blipFill>
          <a:blip r:embed="rId26" cstate="print">
            <a:extLst>
              <a:ext uri="{28A0092B-C50C-407E-A947-70E740481C1C}">
                <a14:useLocalDpi xmlns:a14="http://schemas.microsoft.com/office/drawing/2010/main" val="0"/>
              </a:ext>
            </a:extLst>
          </a:blip>
          <a:stretch>
            <a:fillRect/>
          </a:stretch>
        </p:blipFill>
        <p:spPr>
          <a:xfrm>
            <a:off x="1361316" y="4299241"/>
            <a:ext cx="2697143" cy="598857"/>
          </a:xfrm>
          <a:prstGeom prst="rect">
            <a:avLst/>
          </a:prstGeom>
        </p:spPr>
      </p:pic>
      <p:pic>
        <p:nvPicPr>
          <p:cNvPr id="9" name="图片 8">
            <a:extLst>
              <a:ext uri="{FF2B5EF4-FFF2-40B4-BE49-F238E27FC236}">
                <a16:creationId xmlns:a16="http://schemas.microsoft.com/office/drawing/2014/main" id="{CC13691E-3507-4C13-BFA0-BC824CCE718B}"/>
              </a:ext>
            </a:extLst>
          </p:cNvPr>
          <p:cNvPicPr>
            <a:picLocks noChangeAspect="1"/>
          </p:cNvPicPr>
          <p:nvPr>
            <p:custDataLst>
              <p:tags r:id="rId2"/>
            </p:custDataLst>
          </p:nvPr>
        </p:nvPicPr>
        <p:blipFill>
          <a:blip r:embed="rId27" cstate="print">
            <a:extLst>
              <a:ext uri="{28A0092B-C50C-407E-A947-70E740481C1C}">
                <a14:useLocalDpi xmlns:a14="http://schemas.microsoft.com/office/drawing/2010/main" val="0"/>
              </a:ext>
            </a:extLst>
          </a:blip>
          <a:stretch>
            <a:fillRect/>
          </a:stretch>
        </p:blipFill>
        <p:spPr>
          <a:xfrm>
            <a:off x="1605703" y="5172995"/>
            <a:ext cx="214857" cy="172190"/>
          </a:xfrm>
          <a:prstGeom prst="rect">
            <a:avLst/>
          </a:prstGeom>
        </p:spPr>
      </p:pic>
      <p:pic>
        <p:nvPicPr>
          <p:cNvPr id="11" name="图片 10">
            <a:extLst>
              <a:ext uri="{FF2B5EF4-FFF2-40B4-BE49-F238E27FC236}">
                <a16:creationId xmlns:a16="http://schemas.microsoft.com/office/drawing/2014/main" id="{0777F67E-480F-4EE1-B2E3-64C4A0F86B4E}"/>
              </a:ext>
            </a:extLst>
          </p:cNvPr>
          <p:cNvPicPr>
            <a:picLocks noChangeAspect="1"/>
          </p:cNvPicPr>
          <p:nvPr>
            <p:custDataLst>
              <p:tags r:id="rId3"/>
            </p:custDataLst>
          </p:nvPr>
        </p:nvPicPr>
        <p:blipFill>
          <a:blip r:embed="rId28" cstate="print">
            <a:extLst>
              <a:ext uri="{28A0092B-C50C-407E-A947-70E740481C1C}">
                <a14:useLocalDpi xmlns:a14="http://schemas.microsoft.com/office/drawing/2010/main" val="0"/>
              </a:ext>
            </a:extLst>
          </a:blip>
          <a:stretch>
            <a:fillRect/>
          </a:stretch>
        </p:blipFill>
        <p:spPr>
          <a:xfrm>
            <a:off x="2172636" y="5172995"/>
            <a:ext cx="195048" cy="172190"/>
          </a:xfrm>
          <a:prstGeom prst="rect">
            <a:avLst/>
          </a:prstGeom>
        </p:spPr>
      </p:pic>
    </p:spTree>
    <p:extLst>
      <p:ext uri="{BB962C8B-B14F-4D97-AF65-F5344CB8AC3E}">
        <p14:creationId xmlns:p14="http://schemas.microsoft.com/office/powerpoint/2010/main" val="47702833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章节目录</a:t>
            </a:r>
          </a:p>
        </p:txBody>
      </p:sp>
      <p:sp>
        <p:nvSpPr>
          <p:cNvPr id="4" name="内容占位符 3"/>
          <p:cNvSpPr>
            <a:spLocks noGrp="1"/>
          </p:cNvSpPr>
          <p:nvPr>
            <p:ph idx="1"/>
          </p:nvPr>
        </p:nvSpPr>
        <p:spPr>
          <a:xfrm>
            <a:off x="260350" y="1242562"/>
            <a:ext cx="8616950" cy="3698081"/>
          </a:xfrm>
        </p:spPr>
        <p:txBody>
          <a:bodyPr>
            <a:noAutofit/>
          </a:bodyPr>
          <a:lstStyle/>
          <a:p>
            <a:pPr>
              <a:lnSpc>
                <a:spcPct val="150000"/>
              </a:lnSpc>
            </a:pPr>
            <a:r>
              <a:rPr lang="zh-CN" altLang="en-US" b="1" dirty="0">
                <a:solidFill>
                  <a:schemeClr val="bg1">
                    <a:lumMod val="85000"/>
                  </a:schemeClr>
                </a:solidFill>
                <a:latin typeface="+mn-ea"/>
                <a:ea typeface="+mn-ea"/>
                <a:cs typeface="宋体"/>
              </a:rPr>
              <a:t>贝叶斯决策论</a:t>
            </a:r>
            <a:endParaRPr lang="en-US" altLang="zh-CN" b="1" dirty="0">
              <a:solidFill>
                <a:schemeClr val="bg1">
                  <a:lumMod val="85000"/>
                </a:schemeClr>
              </a:solidFill>
              <a:latin typeface="+mn-ea"/>
              <a:ea typeface="+mn-ea"/>
              <a:cs typeface="宋体"/>
            </a:endParaRPr>
          </a:p>
          <a:p>
            <a:pPr>
              <a:lnSpc>
                <a:spcPct val="150000"/>
              </a:lnSpc>
            </a:pPr>
            <a:r>
              <a:rPr lang="zh-CN" altLang="en-US" b="1" dirty="0">
                <a:solidFill>
                  <a:schemeClr val="bg1">
                    <a:lumMod val="85000"/>
                  </a:schemeClr>
                </a:solidFill>
                <a:latin typeface="+mn-ea"/>
                <a:ea typeface="+mn-ea"/>
                <a:cs typeface="宋体"/>
              </a:rPr>
              <a:t>极大似然估计</a:t>
            </a:r>
            <a:endParaRPr lang="en-US" altLang="zh-CN" b="1" dirty="0">
              <a:solidFill>
                <a:schemeClr val="bg1">
                  <a:lumMod val="85000"/>
                </a:schemeClr>
              </a:solidFill>
              <a:latin typeface="+mn-ea"/>
              <a:ea typeface="+mn-ea"/>
              <a:cs typeface="宋体"/>
            </a:endParaRPr>
          </a:p>
          <a:p>
            <a:pPr>
              <a:lnSpc>
                <a:spcPct val="150000"/>
              </a:lnSpc>
            </a:pPr>
            <a:r>
              <a:rPr lang="zh-CN" altLang="en-US" b="1" dirty="0">
                <a:solidFill>
                  <a:schemeClr val="bg1">
                    <a:lumMod val="85000"/>
                  </a:schemeClr>
                </a:solidFill>
                <a:latin typeface="+mn-ea"/>
                <a:ea typeface="+mn-ea"/>
                <a:cs typeface="宋体"/>
              </a:rPr>
              <a:t>朴素贝叶斯分类器</a:t>
            </a:r>
            <a:endParaRPr lang="en-US" altLang="zh-CN" b="1" dirty="0">
              <a:solidFill>
                <a:schemeClr val="bg1">
                  <a:lumMod val="85000"/>
                </a:schemeClr>
              </a:solidFill>
              <a:latin typeface="+mn-ea"/>
              <a:ea typeface="+mn-ea"/>
              <a:cs typeface="宋体"/>
            </a:endParaRPr>
          </a:p>
          <a:p>
            <a:pPr>
              <a:lnSpc>
                <a:spcPct val="150000"/>
              </a:lnSpc>
            </a:pPr>
            <a:r>
              <a:rPr lang="zh-CN" altLang="en-US" b="1" dirty="0">
                <a:solidFill>
                  <a:schemeClr val="bg1">
                    <a:lumMod val="85000"/>
                  </a:schemeClr>
                </a:solidFill>
                <a:latin typeface="+mn-ea"/>
                <a:ea typeface="+mn-ea"/>
                <a:cs typeface="宋体"/>
              </a:rPr>
              <a:t>半朴素贝叶斯分类器</a:t>
            </a:r>
            <a:endParaRPr lang="en-US" altLang="zh-CN" b="1" dirty="0">
              <a:solidFill>
                <a:schemeClr val="bg1">
                  <a:lumMod val="85000"/>
                </a:schemeClr>
              </a:solidFill>
              <a:latin typeface="+mn-ea"/>
              <a:ea typeface="+mn-ea"/>
              <a:cs typeface="宋体"/>
            </a:endParaRPr>
          </a:p>
          <a:p>
            <a:pPr>
              <a:lnSpc>
                <a:spcPct val="150000"/>
              </a:lnSpc>
            </a:pPr>
            <a:r>
              <a:rPr lang="zh-CN" altLang="en-US" b="1" dirty="0">
                <a:latin typeface="+mn-ea"/>
                <a:ea typeface="+mn-ea"/>
                <a:cs typeface="宋体"/>
              </a:rPr>
              <a:t>贝叶斯网</a:t>
            </a:r>
            <a:endParaRPr lang="en-US" altLang="zh-CN" b="1" dirty="0">
              <a:latin typeface="+mn-ea"/>
              <a:ea typeface="+mn-ea"/>
              <a:cs typeface="宋体"/>
            </a:endParaRPr>
          </a:p>
          <a:p>
            <a:pPr>
              <a:lnSpc>
                <a:spcPct val="150000"/>
              </a:lnSpc>
            </a:pPr>
            <a:r>
              <a:rPr lang="en-US" altLang="zh-CN" b="1" dirty="0">
                <a:solidFill>
                  <a:schemeClr val="bg1">
                    <a:lumMod val="85000"/>
                  </a:schemeClr>
                </a:solidFill>
                <a:latin typeface="Verdana" charset="0"/>
                <a:ea typeface="Verdana" charset="0"/>
                <a:cs typeface="Verdana" charset="0"/>
              </a:rPr>
              <a:t>EM</a:t>
            </a:r>
            <a:r>
              <a:rPr lang="zh-CN" altLang="en-US" b="1" dirty="0">
                <a:solidFill>
                  <a:schemeClr val="bg1">
                    <a:lumMod val="85000"/>
                  </a:schemeClr>
                </a:solidFill>
                <a:latin typeface="+mn-ea"/>
                <a:ea typeface="+mn-ea"/>
                <a:cs typeface="宋体"/>
              </a:rPr>
              <a:t>算法</a:t>
            </a:r>
            <a:endParaRPr lang="en-US" altLang="zh-CN" b="1" dirty="0">
              <a:solidFill>
                <a:schemeClr val="bg1">
                  <a:lumMod val="85000"/>
                </a:schemeClr>
              </a:solidFill>
              <a:latin typeface="+mn-ea"/>
              <a:ea typeface="+mn-ea"/>
              <a:cs typeface="宋体"/>
            </a:endParaRPr>
          </a:p>
        </p:txBody>
      </p:sp>
    </p:spTree>
    <p:extLst>
      <p:ext uri="{BB962C8B-B14F-4D97-AF65-F5344CB8AC3E}">
        <p14:creationId xmlns:p14="http://schemas.microsoft.com/office/powerpoint/2010/main" val="132507875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t>贝叶斯网</a:t>
            </a:r>
            <a:endParaRPr lang="zh-CN" altLang="en-US" dirty="0">
              <a:latin typeface="+mj-ea"/>
              <a:ea typeface="+mj-ea"/>
            </a:endParaRPr>
          </a:p>
        </p:txBody>
      </p:sp>
      <p:sp>
        <p:nvSpPr>
          <p:cNvPr id="2" name="内容占位符 1"/>
          <p:cNvSpPr>
            <a:spLocks noGrp="1"/>
          </p:cNvSpPr>
          <p:nvPr>
            <p:ph sz="quarter" idx="14"/>
          </p:nvPr>
        </p:nvSpPr>
        <p:spPr>
          <a:xfrm>
            <a:off x="173851" y="1040891"/>
            <a:ext cx="8723013" cy="5174557"/>
          </a:xfrm>
        </p:spPr>
        <p:txBody>
          <a:bodyPr>
            <a:normAutofit/>
          </a:bodyPr>
          <a:lstStyle/>
          <a:p>
            <a:r>
              <a:rPr lang="zh-CN" altLang="en-US" dirty="0">
                <a:latin typeface="+mn-ea"/>
                <a:ea typeface="+mn-ea"/>
                <a:cs typeface="宋体"/>
              </a:rPr>
              <a:t>贝叶斯网 </a:t>
            </a:r>
            <a:r>
              <a:rPr lang="en-US" altLang="zh-CN" dirty="0">
                <a:latin typeface="Verdana" charset="0"/>
                <a:ea typeface="Verdana" charset="0"/>
              </a:rPr>
              <a:t>(Bayesian network)</a:t>
            </a:r>
            <a:r>
              <a:rPr lang="zh-CN" altLang="en-US" dirty="0">
                <a:latin typeface="+mn-ea"/>
                <a:ea typeface="+mn-ea"/>
                <a:cs typeface="宋体"/>
              </a:rPr>
              <a:t>亦称“信念网”</a:t>
            </a:r>
            <a:r>
              <a:rPr lang="en-US" altLang="zh-CN" dirty="0">
                <a:latin typeface="Verdana" charset="0"/>
                <a:ea typeface="Verdana" charset="0"/>
              </a:rPr>
              <a:t>(belief network)</a:t>
            </a:r>
            <a:r>
              <a:rPr lang="zh-CN" altLang="en-US" dirty="0">
                <a:latin typeface="+mn-ea"/>
                <a:ea typeface="+mn-ea"/>
                <a:cs typeface="宋体"/>
              </a:rPr>
              <a:t>，它借助有向无环图 </a:t>
            </a:r>
            <a:r>
              <a:rPr lang="en-US" altLang="zh-CN" dirty="0">
                <a:latin typeface="Verdana" charset="0"/>
                <a:ea typeface="Verdana" charset="0"/>
              </a:rPr>
              <a:t>(Directed Acyclic Graph, DAG)</a:t>
            </a:r>
            <a:r>
              <a:rPr lang="zh-CN" altLang="en-US" dirty="0">
                <a:latin typeface="+mn-ea"/>
                <a:ea typeface="+mn-ea"/>
                <a:cs typeface="宋体"/>
              </a:rPr>
              <a:t>来刻画属性间的依赖关系，并使用条件概率表 </a:t>
            </a:r>
            <a:r>
              <a:rPr lang="en-US" altLang="zh-CN" dirty="0">
                <a:latin typeface="Verdana" charset="0"/>
                <a:ea typeface="Verdana" charset="0"/>
              </a:rPr>
              <a:t>(Conditional Probability Table, CPT)</a:t>
            </a:r>
            <a:r>
              <a:rPr lang="zh-CN" altLang="en-US" dirty="0">
                <a:latin typeface="+mn-ea"/>
                <a:ea typeface="+mn-ea"/>
                <a:cs typeface="宋体"/>
              </a:rPr>
              <a:t>来表述属性的联合概率分布。</a:t>
            </a:r>
          </a:p>
          <a:p>
            <a:endParaRPr lang="zh-CN" altLang="en-US" dirty="0">
              <a:latin typeface="+mn-ea"/>
              <a:ea typeface="+mn-ea"/>
              <a:cs typeface="宋体"/>
            </a:endParaRPr>
          </a:p>
          <a:p>
            <a:endParaRPr lang="zh-CN" altLang="en-US" dirty="0">
              <a:latin typeface="+mn-ea"/>
              <a:ea typeface="+mn-ea"/>
              <a:cs typeface="宋体"/>
            </a:endParaRPr>
          </a:p>
          <a:p>
            <a:endParaRPr lang="zh-CN" altLang="en-US" dirty="0">
              <a:latin typeface="+mn-ea"/>
              <a:ea typeface="+mn-ea"/>
              <a:cs typeface="宋体"/>
            </a:endParaRPr>
          </a:p>
          <a:p>
            <a:endParaRPr lang="zh-CN" altLang="en-US" dirty="0">
              <a:latin typeface="+mn-ea"/>
              <a:ea typeface="+mn-ea"/>
              <a:cs typeface="宋体"/>
            </a:endParaRPr>
          </a:p>
          <a:p>
            <a:pPr marL="0" indent="0">
              <a:buNone/>
            </a:pPr>
            <a:r>
              <a:rPr lang="zh-CN" altLang="en-US" dirty="0">
                <a:latin typeface="+mn-ea"/>
                <a:ea typeface="+mn-ea"/>
                <a:cs typeface="宋体"/>
              </a:rPr>
              <a:t>			</a:t>
            </a:r>
          </a:p>
          <a:p>
            <a:endParaRPr lang="en-US" altLang="zh-CN" dirty="0">
              <a:latin typeface="宋体"/>
              <a:ea typeface="宋体"/>
              <a:cs typeface="宋体"/>
            </a:endParaRPr>
          </a:p>
          <a:p>
            <a:endParaRPr lang="en-US" altLang="zh-CN" dirty="0">
              <a:latin typeface="+mn-ea"/>
              <a:ea typeface="+mn-ea"/>
              <a:cs typeface="宋体"/>
            </a:endParaRPr>
          </a:p>
          <a:p>
            <a:endParaRPr kumimoji="1" lang="zh-CN" altLang="en-US" dirty="0">
              <a:latin typeface="+mn-ea"/>
              <a:ea typeface="+mn-ea"/>
            </a:endParaRPr>
          </a:p>
        </p:txBody>
      </p:sp>
    </p:spTree>
    <p:extLst>
      <p:ext uri="{BB962C8B-B14F-4D97-AF65-F5344CB8AC3E}">
        <p14:creationId xmlns:p14="http://schemas.microsoft.com/office/powerpoint/2010/main" val="186150703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t>贝叶斯网</a:t>
            </a:r>
            <a:endParaRPr lang="zh-CN" altLang="en-US" dirty="0">
              <a:latin typeface="+mj-ea"/>
              <a:ea typeface="+mj-ea"/>
            </a:endParaRPr>
          </a:p>
        </p:txBody>
      </p:sp>
      <p:sp>
        <p:nvSpPr>
          <p:cNvPr id="2" name="内容占位符 1"/>
          <p:cNvSpPr>
            <a:spLocks noGrp="1"/>
          </p:cNvSpPr>
          <p:nvPr>
            <p:ph sz="quarter" idx="14"/>
          </p:nvPr>
        </p:nvSpPr>
        <p:spPr>
          <a:xfrm>
            <a:off x="173851" y="1040891"/>
            <a:ext cx="8723013" cy="5407534"/>
          </a:xfrm>
        </p:spPr>
        <p:txBody>
          <a:bodyPr>
            <a:normAutofit/>
          </a:bodyPr>
          <a:lstStyle/>
          <a:p>
            <a:r>
              <a:rPr lang="zh-CN" altLang="en-US" dirty="0">
                <a:latin typeface="+mn-ea"/>
                <a:cs typeface="宋体"/>
              </a:rPr>
              <a:t>贝叶斯网 </a:t>
            </a:r>
            <a:r>
              <a:rPr lang="en-US" altLang="zh-CN" dirty="0">
                <a:latin typeface="Verdana" charset="0"/>
                <a:ea typeface="Verdana" charset="0"/>
              </a:rPr>
              <a:t>(Bayesian network)</a:t>
            </a:r>
            <a:r>
              <a:rPr lang="zh-CN" altLang="en-US" dirty="0">
                <a:latin typeface="+mn-ea"/>
                <a:cs typeface="宋体"/>
              </a:rPr>
              <a:t>亦称“信念网”</a:t>
            </a:r>
            <a:r>
              <a:rPr lang="en-US" altLang="zh-CN" dirty="0">
                <a:latin typeface="Verdana" charset="0"/>
                <a:ea typeface="Verdana" charset="0"/>
              </a:rPr>
              <a:t>(belief network)</a:t>
            </a:r>
            <a:r>
              <a:rPr lang="zh-CN" altLang="en-US" dirty="0">
                <a:latin typeface="+mn-ea"/>
                <a:cs typeface="宋体"/>
              </a:rPr>
              <a:t>，它借助有向无环图 </a:t>
            </a:r>
            <a:r>
              <a:rPr lang="en-US" altLang="zh-CN" dirty="0">
                <a:latin typeface="Verdana" charset="0"/>
                <a:ea typeface="Verdana" charset="0"/>
              </a:rPr>
              <a:t>(Directed Acyclic Graph, DAG)</a:t>
            </a:r>
            <a:r>
              <a:rPr lang="zh-CN" altLang="en-US" dirty="0">
                <a:latin typeface="+mn-ea"/>
                <a:cs typeface="宋体"/>
              </a:rPr>
              <a:t>来刻画属性间的依赖关系，并使用条件概率表 </a:t>
            </a:r>
            <a:r>
              <a:rPr lang="en-US" altLang="zh-CN" dirty="0">
                <a:latin typeface="Verdana" charset="0"/>
                <a:ea typeface="Verdana" charset="0"/>
              </a:rPr>
              <a:t>(Conditional Probability Table, CPT)</a:t>
            </a:r>
            <a:r>
              <a:rPr lang="zh-CN" altLang="en-US" dirty="0">
                <a:latin typeface="+mn-ea"/>
                <a:cs typeface="宋体"/>
              </a:rPr>
              <a:t>来表述属性的联合概率分布。</a:t>
            </a:r>
          </a:p>
          <a:p>
            <a:endParaRPr lang="zh-CN" altLang="en-US" dirty="0">
              <a:latin typeface="+mn-ea"/>
              <a:ea typeface="+mn-ea"/>
              <a:cs typeface="宋体"/>
            </a:endParaRPr>
          </a:p>
          <a:p>
            <a:endParaRPr lang="zh-CN" altLang="en-US" dirty="0">
              <a:latin typeface="+mn-ea"/>
              <a:ea typeface="+mn-ea"/>
              <a:cs typeface="宋体"/>
            </a:endParaRPr>
          </a:p>
          <a:p>
            <a:endParaRPr lang="zh-CN" altLang="en-US" dirty="0">
              <a:latin typeface="+mn-ea"/>
              <a:ea typeface="+mn-ea"/>
              <a:cs typeface="宋体"/>
            </a:endParaRPr>
          </a:p>
          <a:p>
            <a:pPr marL="0" indent="0">
              <a:buNone/>
            </a:pPr>
            <a:r>
              <a:rPr lang="zh-CN" altLang="en-US" dirty="0">
                <a:latin typeface="+mn-ea"/>
                <a:ea typeface="+mn-ea"/>
                <a:cs typeface="宋体"/>
              </a:rPr>
              <a:t>		</a:t>
            </a:r>
          </a:p>
          <a:p>
            <a:pPr marL="0" indent="0" algn="ctr">
              <a:buNone/>
            </a:pPr>
            <a:r>
              <a:rPr lang="zh-CN" altLang="en-US" sz="1800" dirty="0">
                <a:latin typeface="+mn-ea"/>
                <a:ea typeface="+mn-ea"/>
                <a:cs typeface="宋体"/>
              </a:rPr>
              <a:t>图</a:t>
            </a:r>
            <a:r>
              <a:rPr lang="en-US" altLang="zh-CN" sz="1800" dirty="0">
                <a:latin typeface="+mn-ea"/>
                <a:ea typeface="+mn-ea"/>
                <a:cs typeface="宋体"/>
              </a:rPr>
              <a:t>7.2 </a:t>
            </a:r>
            <a:r>
              <a:rPr lang="zh-CN" altLang="en-US" sz="1800" dirty="0">
                <a:latin typeface="+mn-ea"/>
                <a:ea typeface="+mn-ea"/>
                <a:cs typeface="宋体"/>
              </a:rPr>
              <a:t>西瓜问题的一种贝叶斯网结构以及属性“根蒂”的条件概率表</a:t>
            </a:r>
          </a:p>
          <a:p>
            <a:endParaRPr lang="zh-CN" altLang="en-US" dirty="0">
              <a:latin typeface="宋体"/>
              <a:ea typeface="宋体"/>
              <a:cs typeface="宋体"/>
            </a:endParaRPr>
          </a:p>
          <a:p>
            <a:r>
              <a:rPr lang="zh-CN" altLang="en-US" dirty="0">
                <a:latin typeface="+mn-ea"/>
                <a:ea typeface="+mn-ea"/>
                <a:cs typeface="宋体"/>
              </a:rPr>
              <a:t>从网络图结构可以看出</a:t>
            </a:r>
            <a:r>
              <a:rPr lang="en-US" altLang="zh-CN" dirty="0">
                <a:latin typeface="+mn-ea"/>
                <a:ea typeface="+mn-ea"/>
                <a:cs typeface="宋体"/>
              </a:rPr>
              <a:t> -&gt; </a:t>
            </a:r>
            <a:r>
              <a:rPr lang="zh-CN" altLang="en-US" dirty="0">
                <a:latin typeface="+mn-ea"/>
                <a:ea typeface="+mn-ea"/>
                <a:cs typeface="宋体"/>
              </a:rPr>
              <a:t>“色泽”直接依赖于“好瓜”和“甜度”</a:t>
            </a:r>
          </a:p>
          <a:p>
            <a:r>
              <a:rPr lang="zh-CN" altLang="en-US" dirty="0">
                <a:latin typeface="+mn-ea"/>
                <a:ea typeface="+mn-ea"/>
                <a:cs typeface="宋体"/>
              </a:rPr>
              <a:t>从条件概率表可以得到</a:t>
            </a:r>
            <a:r>
              <a:rPr lang="en-US" altLang="zh-CN" dirty="0">
                <a:latin typeface="+mn-ea"/>
                <a:ea typeface="+mn-ea"/>
                <a:cs typeface="宋体"/>
              </a:rPr>
              <a:t> -&gt; </a:t>
            </a:r>
            <a:r>
              <a:rPr lang="zh-CN" altLang="en-US" dirty="0">
                <a:latin typeface="+mn-ea"/>
                <a:ea typeface="+mn-ea"/>
                <a:cs typeface="宋体"/>
              </a:rPr>
              <a:t>“根蒂”对“甜度”的量化依赖关系</a:t>
            </a:r>
            <a:r>
              <a:rPr lang="en-US" altLang="zh-CN" dirty="0">
                <a:latin typeface="+mn-ea"/>
                <a:ea typeface="+mn-ea"/>
                <a:cs typeface="宋体"/>
              </a:rPr>
              <a:t> </a:t>
            </a:r>
            <a:r>
              <a:rPr lang="en-US" altLang="zh-CN" dirty="0">
                <a:latin typeface="+mn-ea"/>
                <a:ea typeface="+mn-ea"/>
                <a:cs typeface="Times"/>
              </a:rPr>
              <a:t>P</a:t>
            </a:r>
            <a:r>
              <a:rPr lang="en-US" altLang="zh-CN" dirty="0">
                <a:latin typeface="+mn-ea"/>
                <a:ea typeface="+mn-ea"/>
                <a:cs typeface="宋体"/>
              </a:rPr>
              <a:t>(</a:t>
            </a:r>
            <a:r>
              <a:rPr lang="zh-CN" altLang="en-US" dirty="0">
                <a:latin typeface="+mn-ea"/>
                <a:ea typeface="+mn-ea"/>
                <a:cs typeface="宋体"/>
              </a:rPr>
              <a:t>根蒂＝硬挺</a:t>
            </a:r>
            <a:r>
              <a:rPr lang="en-US" altLang="zh-CN" dirty="0">
                <a:latin typeface="+mn-ea"/>
                <a:ea typeface="+mn-ea"/>
                <a:cs typeface="宋体"/>
              </a:rPr>
              <a:t>|</a:t>
            </a:r>
            <a:r>
              <a:rPr lang="zh-CN" altLang="en-US" dirty="0">
                <a:latin typeface="+mn-ea"/>
                <a:ea typeface="+mn-ea"/>
                <a:cs typeface="宋体"/>
              </a:rPr>
              <a:t>甜度＝高</a:t>
            </a:r>
            <a:r>
              <a:rPr lang="en-US" altLang="zh-CN" dirty="0">
                <a:latin typeface="+mn-ea"/>
                <a:ea typeface="+mn-ea"/>
                <a:cs typeface="宋体"/>
              </a:rPr>
              <a:t>)</a:t>
            </a:r>
            <a:r>
              <a:rPr lang="zh-CN" altLang="en-US" dirty="0">
                <a:latin typeface="+mn-ea"/>
                <a:ea typeface="+mn-ea"/>
                <a:cs typeface="宋体"/>
              </a:rPr>
              <a:t>＝</a:t>
            </a:r>
            <a:r>
              <a:rPr lang="en-US" altLang="zh-CN" dirty="0">
                <a:latin typeface="+mn-ea"/>
                <a:ea typeface="+mn-ea"/>
                <a:cs typeface="宋体"/>
              </a:rPr>
              <a:t>0.1</a:t>
            </a:r>
          </a:p>
          <a:p>
            <a:pPr marL="0" indent="0">
              <a:buNone/>
            </a:pPr>
            <a:endParaRPr lang="en-US" altLang="zh-CN" dirty="0">
              <a:latin typeface="宋体"/>
              <a:ea typeface="宋体"/>
              <a:cs typeface="宋体"/>
            </a:endParaRPr>
          </a:p>
          <a:p>
            <a:endParaRPr lang="en-US" altLang="zh-CN" dirty="0">
              <a:latin typeface="+mn-ea"/>
              <a:ea typeface="+mn-ea"/>
              <a:cs typeface="宋体"/>
            </a:endParaRPr>
          </a:p>
          <a:p>
            <a:endParaRPr kumimoji="1" lang="zh-CN" altLang="en-US" dirty="0">
              <a:latin typeface="+mn-ea"/>
              <a:ea typeface="+mn-ea"/>
            </a:endParaRPr>
          </a:p>
        </p:txBody>
      </p:sp>
      <p:pic>
        <p:nvPicPr>
          <p:cNvPr id="13" name="Picture 3"/>
          <p:cNvPicPr>
            <a:picLocks noChangeAspect="1"/>
          </p:cNvPicPr>
          <p:nvPr/>
        </p:nvPicPr>
        <p:blipFill>
          <a:blip r:embed="rId2"/>
          <a:stretch>
            <a:fillRect/>
          </a:stretch>
        </p:blipFill>
        <p:spPr>
          <a:xfrm>
            <a:off x="1431387" y="2384461"/>
            <a:ext cx="6666065" cy="1655406"/>
          </a:xfrm>
          <a:prstGeom prst="rect">
            <a:avLst/>
          </a:prstGeom>
        </p:spPr>
      </p:pic>
    </p:spTree>
    <p:extLst>
      <p:ext uri="{BB962C8B-B14F-4D97-AF65-F5344CB8AC3E}">
        <p14:creationId xmlns:p14="http://schemas.microsoft.com/office/powerpoint/2010/main" val="390644354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t>贝叶斯网：结构</a:t>
            </a:r>
            <a:endParaRPr lang="zh-CN" altLang="en-US" dirty="0">
              <a:latin typeface="+mj-ea"/>
              <a:ea typeface="+mj-ea"/>
            </a:endParaRPr>
          </a:p>
        </p:txBody>
      </p:sp>
      <p:sp>
        <p:nvSpPr>
          <p:cNvPr id="2" name="内容占位符 1"/>
          <p:cNvSpPr>
            <a:spLocks noGrp="1"/>
          </p:cNvSpPr>
          <p:nvPr>
            <p:ph sz="quarter" idx="14"/>
          </p:nvPr>
        </p:nvSpPr>
        <p:spPr>
          <a:xfrm>
            <a:off x="173851" y="1040891"/>
            <a:ext cx="8723013" cy="5174557"/>
          </a:xfrm>
        </p:spPr>
        <p:txBody>
          <a:bodyPr>
            <a:normAutofit/>
          </a:bodyPr>
          <a:lstStyle/>
          <a:p>
            <a:r>
              <a:rPr lang="zh-CN" altLang="en-US" dirty="0">
                <a:latin typeface="+mn-ea"/>
                <a:ea typeface="+mn-ea"/>
                <a:cs typeface="宋体"/>
              </a:rPr>
              <a:t>贝叶斯网有效地表达了属性间的条件独立性。给定父结集，贝叶斯网假设每个属性与他的非后裔属性独立。</a:t>
            </a:r>
            <a:endParaRPr lang="en-US" altLang="zh-CN" dirty="0">
              <a:latin typeface="+mn-ea"/>
              <a:ea typeface="+mn-ea"/>
              <a:cs typeface="宋体"/>
            </a:endParaRPr>
          </a:p>
          <a:p>
            <a:r>
              <a:rPr lang="zh-CN" altLang="en-US" dirty="0">
                <a:latin typeface="+mn-ea"/>
                <a:ea typeface="+mn-ea"/>
                <a:cs typeface="宋体"/>
              </a:rPr>
              <a:t>   </a:t>
            </a:r>
            <a:r>
              <a:rPr lang="en-US" altLang="zh-CN" dirty="0">
                <a:latin typeface="+mn-ea"/>
                <a:ea typeface="+mn-ea"/>
                <a:cs typeface="宋体"/>
              </a:rPr>
              <a:t>         </a:t>
            </a:r>
            <a:r>
              <a:rPr lang="zh-CN" altLang="en-US" dirty="0">
                <a:latin typeface="+mn-ea"/>
                <a:ea typeface="+mn-ea"/>
                <a:cs typeface="宋体"/>
              </a:rPr>
              <a:t>将属性</a:t>
            </a:r>
            <a:r>
              <a:rPr lang="en-US" altLang="zh-CN" dirty="0">
                <a:latin typeface="+mn-ea"/>
                <a:ea typeface="+mn-ea"/>
                <a:cs typeface="宋体"/>
              </a:rPr>
              <a:t>              </a:t>
            </a:r>
            <a:r>
              <a:rPr lang="zh-CN" altLang="en-US" dirty="0">
                <a:latin typeface="+mn-ea"/>
                <a:ea typeface="+mn-ea"/>
                <a:cs typeface="宋体"/>
              </a:rPr>
              <a:t>的联合概率分布定义为</a:t>
            </a:r>
            <a:endParaRPr lang="en-US" altLang="zh-CN" dirty="0">
              <a:latin typeface="+mn-ea"/>
              <a:ea typeface="+mn-ea"/>
              <a:cs typeface="宋体"/>
            </a:endParaRPr>
          </a:p>
          <a:p>
            <a:endParaRPr kumimoji="1" lang="en-US" altLang="zh-CN" dirty="0">
              <a:latin typeface="+mn-ea"/>
              <a:ea typeface="+mn-ea"/>
              <a:cs typeface="宋体"/>
            </a:endParaRPr>
          </a:p>
          <a:p>
            <a:endParaRPr kumimoji="1" lang="en-US" altLang="zh-CN" dirty="0">
              <a:latin typeface="+mn-ea"/>
              <a:ea typeface="+mn-ea"/>
              <a:cs typeface="宋体"/>
            </a:endParaRPr>
          </a:p>
          <a:p>
            <a:endParaRPr kumimoji="1" lang="en-US" altLang="zh-CN" dirty="0">
              <a:latin typeface="+mn-ea"/>
              <a:ea typeface="+mn-ea"/>
              <a:cs typeface="宋体"/>
            </a:endParaRPr>
          </a:p>
          <a:p>
            <a:pPr marL="0" indent="0">
              <a:buNone/>
            </a:pPr>
            <a:r>
              <a:rPr lang="en-US" altLang="zh-CN" dirty="0">
                <a:latin typeface="宋体"/>
                <a:ea typeface="宋体"/>
                <a:cs typeface="宋体"/>
              </a:rPr>
              <a:t>    </a:t>
            </a:r>
            <a:r>
              <a:rPr lang="zh-CN" altLang="en-US" dirty="0">
                <a:latin typeface="宋体"/>
                <a:ea typeface="宋体"/>
                <a:cs typeface="宋体"/>
              </a:rPr>
              <a:t>图</a:t>
            </a:r>
            <a:r>
              <a:rPr lang="en-US" altLang="zh-CN" dirty="0">
                <a:latin typeface="宋体"/>
                <a:ea typeface="宋体"/>
                <a:cs typeface="宋体"/>
              </a:rPr>
              <a:t>7.2</a:t>
            </a:r>
            <a:r>
              <a:rPr lang="zh-CN" altLang="en-US" dirty="0">
                <a:latin typeface="宋体"/>
                <a:ea typeface="宋体"/>
                <a:cs typeface="宋体"/>
              </a:rPr>
              <a:t>的联合概率分布定义为：</a:t>
            </a:r>
            <a:endParaRPr lang="en-US" altLang="zh-CN" dirty="0">
              <a:latin typeface="宋体"/>
              <a:ea typeface="宋体"/>
              <a:cs typeface="宋体"/>
            </a:endParaRPr>
          </a:p>
          <a:p>
            <a:pPr marL="0" indent="0">
              <a:buNone/>
            </a:pPr>
            <a:endParaRPr kumimoji="1" lang="en-US" altLang="zh-CN" dirty="0">
              <a:latin typeface="宋体"/>
              <a:ea typeface="宋体"/>
              <a:cs typeface="宋体"/>
            </a:endParaRPr>
          </a:p>
          <a:p>
            <a:pPr marL="0" indent="0">
              <a:buNone/>
            </a:pPr>
            <a:endParaRPr kumimoji="1" lang="en-US" altLang="zh-CN" dirty="0">
              <a:latin typeface="宋体"/>
              <a:ea typeface="宋体"/>
              <a:cs typeface="宋体"/>
            </a:endParaRPr>
          </a:p>
          <a:p>
            <a:pPr marL="0" indent="0">
              <a:buNone/>
            </a:pPr>
            <a:r>
              <a:rPr lang="en-US" altLang="zh-CN" dirty="0">
                <a:latin typeface="宋体"/>
                <a:ea typeface="宋体"/>
                <a:cs typeface="宋体"/>
              </a:rPr>
              <a:t>    </a:t>
            </a:r>
            <a:r>
              <a:rPr lang="zh-CN" altLang="en-US" dirty="0">
                <a:latin typeface="宋体"/>
                <a:ea typeface="宋体"/>
                <a:cs typeface="宋体"/>
              </a:rPr>
              <a:t>显然，</a:t>
            </a:r>
            <a:r>
              <a:rPr lang="en-US" altLang="zh-CN" dirty="0">
                <a:latin typeface="宋体"/>
                <a:ea typeface="宋体"/>
                <a:cs typeface="宋体"/>
              </a:rPr>
              <a:t>  </a:t>
            </a:r>
            <a:r>
              <a:rPr lang="zh-CN" altLang="en-US" dirty="0">
                <a:latin typeface="宋体"/>
                <a:ea typeface="宋体"/>
                <a:cs typeface="宋体"/>
              </a:rPr>
              <a:t>和</a:t>
            </a:r>
            <a:r>
              <a:rPr lang="en-US" altLang="zh-CN" dirty="0">
                <a:latin typeface="宋体"/>
                <a:ea typeface="宋体"/>
                <a:cs typeface="宋体"/>
              </a:rPr>
              <a:t>   </a:t>
            </a:r>
            <a:r>
              <a:rPr lang="zh-CN" altLang="en-US" dirty="0">
                <a:latin typeface="宋体"/>
                <a:ea typeface="宋体"/>
                <a:cs typeface="宋体"/>
              </a:rPr>
              <a:t>在给定</a:t>
            </a:r>
            <a:r>
              <a:rPr lang="en-US" altLang="zh-CN" dirty="0">
                <a:latin typeface="宋体"/>
                <a:ea typeface="宋体"/>
                <a:cs typeface="宋体"/>
              </a:rPr>
              <a:t>   </a:t>
            </a:r>
            <a:r>
              <a:rPr lang="zh-CN" altLang="en-US" dirty="0">
                <a:latin typeface="宋体"/>
                <a:ea typeface="宋体"/>
                <a:cs typeface="宋体"/>
              </a:rPr>
              <a:t>的取值时独立，</a:t>
            </a:r>
            <a:r>
              <a:rPr lang="en-US" altLang="zh-CN" dirty="0">
                <a:latin typeface="宋体"/>
                <a:ea typeface="宋体"/>
                <a:cs typeface="宋体"/>
              </a:rPr>
              <a:t>  </a:t>
            </a:r>
            <a:r>
              <a:rPr lang="zh-CN" altLang="en-US" dirty="0">
                <a:latin typeface="宋体"/>
                <a:ea typeface="宋体"/>
                <a:cs typeface="宋体"/>
              </a:rPr>
              <a:t>和</a:t>
            </a:r>
            <a:r>
              <a:rPr lang="en-US" altLang="zh-CN" dirty="0">
                <a:latin typeface="宋体"/>
                <a:ea typeface="宋体"/>
                <a:cs typeface="宋体"/>
              </a:rPr>
              <a:t>   </a:t>
            </a:r>
            <a:r>
              <a:rPr lang="zh-CN" altLang="en-US" dirty="0">
                <a:latin typeface="宋体"/>
                <a:ea typeface="宋体"/>
                <a:cs typeface="宋体"/>
              </a:rPr>
              <a:t>在给定</a:t>
            </a:r>
            <a:r>
              <a:rPr lang="en-US" altLang="zh-CN" dirty="0">
                <a:latin typeface="宋体"/>
                <a:ea typeface="宋体"/>
                <a:cs typeface="宋体"/>
              </a:rPr>
              <a:t>   </a:t>
            </a:r>
            <a:r>
              <a:rPr lang="zh-CN" altLang="en-US" dirty="0">
                <a:latin typeface="宋体"/>
                <a:ea typeface="宋体"/>
                <a:cs typeface="宋体"/>
              </a:rPr>
              <a:t>的取值时独立，记为</a:t>
            </a:r>
            <a:r>
              <a:rPr lang="en-US" altLang="zh-CN" dirty="0">
                <a:latin typeface="宋体"/>
                <a:ea typeface="宋体"/>
                <a:cs typeface="宋体"/>
              </a:rPr>
              <a:t>            </a:t>
            </a:r>
            <a:r>
              <a:rPr lang="zh-CN" altLang="en-US" dirty="0">
                <a:latin typeface="宋体"/>
                <a:ea typeface="宋体"/>
                <a:cs typeface="宋体"/>
              </a:rPr>
              <a:t>和           。</a:t>
            </a:r>
            <a:endParaRPr kumimoji="1" lang="zh-CN" altLang="en-US" dirty="0">
              <a:latin typeface="+mn-ea"/>
              <a:ea typeface="+mn-ea"/>
            </a:endParaRPr>
          </a:p>
        </p:txBody>
      </p:sp>
      <p:pic>
        <p:nvPicPr>
          <p:cNvPr id="8" name="Picture 8"/>
          <p:cNvPicPr>
            <a:picLocks noChangeAspect="1"/>
          </p:cNvPicPr>
          <p:nvPr/>
        </p:nvPicPr>
        <p:blipFill>
          <a:blip r:embed="rId2"/>
          <a:stretch>
            <a:fillRect/>
          </a:stretch>
        </p:blipFill>
        <p:spPr>
          <a:xfrm>
            <a:off x="7399546" y="2670152"/>
            <a:ext cx="629795" cy="284991"/>
          </a:xfrm>
          <a:prstGeom prst="rect">
            <a:avLst/>
          </a:prstGeom>
        </p:spPr>
      </p:pic>
      <p:graphicFrame>
        <p:nvGraphicFramePr>
          <p:cNvPr id="18" name="对象 17"/>
          <p:cNvGraphicFramePr>
            <a:graphicFrameLocks noChangeAspect="1"/>
          </p:cNvGraphicFramePr>
          <p:nvPr/>
        </p:nvGraphicFramePr>
        <p:xfrm>
          <a:off x="830898" y="1815913"/>
          <a:ext cx="1311275" cy="317500"/>
        </p:xfrm>
        <a:graphic>
          <a:graphicData uri="http://schemas.openxmlformats.org/presentationml/2006/ole">
            <mc:AlternateContent xmlns:mc="http://schemas.openxmlformats.org/markup-compatibility/2006">
              <mc:Choice xmlns:v="urn:schemas-microsoft-com:vml" Requires="v">
                <p:oleObj name="Formula" r:id="rId3" imgW="727920" imgH="177840" progId="Equation.Ribbit">
                  <p:embed/>
                </p:oleObj>
              </mc:Choice>
              <mc:Fallback>
                <p:oleObj name="Formula" r:id="rId3" imgW="727920" imgH="177840" progId="Equation.Ribbit">
                  <p:embed/>
                  <p:pic>
                    <p:nvPicPr>
                      <p:cNvPr id="18" name="对象 17"/>
                      <p:cNvPicPr/>
                      <p:nvPr/>
                    </p:nvPicPr>
                    <p:blipFill>
                      <a:blip r:embed="rId4"/>
                      <a:stretch>
                        <a:fillRect/>
                      </a:stretch>
                    </p:blipFill>
                    <p:spPr>
                      <a:xfrm>
                        <a:off x="830898" y="1815913"/>
                        <a:ext cx="1311275" cy="317500"/>
                      </a:xfrm>
                      <a:prstGeom prst="rect">
                        <a:avLst/>
                      </a:prstGeom>
                    </p:spPr>
                  </p:pic>
                </p:oleObj>
              </mc:Fallback>
            </mc:AlternateContent>
          </a:graphicData>
        </a:graphic>
      </p:graphicFrame>
      <p:graphicFrame>
        <p:nvGraphicFramePr>
          <p:cNvPr id="19" name="对象 18"/>
          <p:cNvGraphicFramePr>
            <a:graphicFrameLocks noChangeAspect="1"/>
          </p:cNvGraphicFramePr>
          <p:nvPr/>
        </p:nvGraphicFramePr>
        <p:xfrm>
          <a:off x="3266758" y="1870722"/>
          <a:ext cx="1655762" cy="225709"/>
        </p:xfrm>
        <a:graphic>
          <a:graphicData uri="http://schemas.openxmlformats.org/presentationml/2006/ole">
            <mc:AlternateContent xmlns:mc="http://schemas.openxmlformats.org/markup-compatibility/2006">
              <mc:Choice xmlns:v="urn:schemas-microsoft-com:vml" Requires="v">
                <p:oleObj name="Formula" r:id="rId5" imgW="866160" imgH="118440" progId="Equation.Ribbit">
                  <p:embed/>
                </p:oleObj>
              </mc:Choice>
              <mc:Fallback>
                <p:oleObj name="Formula" r:id="rId5" imgW="866160" imgH="118440" progId="Equation.Ribbit">
                  <p:embed/>
                  <p:pic>
                    <p:nvPicPr>
                      <p:cNvPr id="19" name="对象 18"/>
                      <p:cNvPicPr/>
                      <p:nvPr/>
                    </p:nvPicPr>
                    <p:blipFill>
                      <a:blip r:embed="rId6"/>
                      <a:stretch>
                        <a:fillRect/>
                      </a:stretch>
                    </p:blipFill>
                    <p:spPr>
                      <a:xfrm>
                        <a:off x="3266758" y="1870722"/>
                        <a:ext cx="1655762" cy="225709"/>
                      </a:xfrm>
                      <a:prstGeom prst="rect">
                        <a:avLst/>
                      </a:prstGeom>
                    </p:spPr>
                  </p:pic>
                </p:oleObj>
              </mc:Fallback>
            </mc:AlternateContent>
          </a:graphicData>
        </a:graphic>
      </p:graphicFrame>
      <p:graphicFrame>
        <p:nvGraphicFramePr>
          <p:cNvPr id="20" name="对象 19"/>
          <p:cNvGraphicFramePr>
            <a:graphicFrameLocks noChangeAspect="1"/>
          </p:cNvGraphicFramePr>
          <p:nvPr/>
        </p:nvGraphicFramePr>
        <p:xfrm>
          <a:off x="1585767" y="2362986"/>
          <a:ext cx="5373688" cy="830263"/>
        </p:xfrm>
        <a:graphic>
          <a:graphicData uri="http://schemas.openxmlformats.org/presentationml/2006/ole">
            <mc:AlternateContent xmlns:mc="http://schemas.openxmlformats.org/markup-compatibility/2006">
              <mc:Choice xmlns:v="urn:schemas-microsoft-com:vml" Requires="v">
                <p:oleObj name="Formula" r:id="rId7" imgW="2988360" imgH="463680" progId="Equation.Ribbit">
                  <p:embed/>
                </p:oleObj>
              </mc:Choice>
              <mc:Fallback>
                <p:oleObj name="Formula" r:id="rId7" imgW="2988360" imgH="463680" progId="Equation.Ribbit">
                  <p:embed/>
                  <p:pic>
                    <p:nvPicPr>
                      <p:cNvPr id="20" name="对象 19"/>
                      <p:cNvPicPr/>
                      <p:nvPr/>
                    </p:nvPicPr>
                    <p:blipFill>
                      <a:blip r:embed="rId8"/>
                      <a:stretch>
                        <a:fillRect/>
                      </a:stretch>
                    </p:blipFill>
                    <p:spPr>
                      <a:xfrm>
                        <a:off x="1585767" y="2362986"/>
                        <a:ext cx="5373688" cy="830263"/>
                      </a:xfrm>
                      <a:prstGeom prst="rect">
                        <a:avLst/>
                      </a:prstGeom>
                    </p:spPr>
                  </p:pic>
                </p:oleObj>
              </mc:Fallback>
            </mc:AlternateContent>
          </a:graphicData>
        </a:graphic>
      </p:graphicFrame>
      <p:graphicFrame>
        <p:nvGraphicFramePr>
          <p:cNvPr id="21" name="对象 20"/>
          <p:cNvGraphicFramePr>
            <a:graphicFrameLocks noChangeAspect="1"/>
          </p:cNvGraphicFramePr>
          <p:nvPr/>
        </p:nvGraphicFramePr>
        <p:xfrm>
          <a:off x="580776" y="4070231"/>
          <a:ext cx="7777163" cy="317500"/>
        </p:xfrm>
        <a:graphic>
          <a:graphicData uri="http://schemas.openxmlformats.org/presentationml/2006/ole">
            <mc:AlternateContent xmlns:mc="http://schemas.openxmlformats.org/markup-compatibility/2006">
              <mc:Choice xmlns:v="urn:schemas-microsoft-com:vml" Requires="v">
                <p:oleObj name="Formula" r:id="rId9" imgW="4320720" imgH="177840" progId="Equation.Ribbit">
                  <p:embed/>
                </p:oleObj>
              </mc:Choice>
              <mc:Fallback>
                <p:oleObj name="Formula" r:id="rId9" imgW="4320720" imgH="177840" progId="Equation.Ribbit">
                  <p:embed/>
                  <p:pic>
                    <p:nvPicPr>
                      <p:cNvPr id="21" name="对象 20"/>
                      <p:cNvPicPr/>
                      <p:nvPr/>
                    </p:nvPicPr>
                    <p:blipFill>
                      <a:blip r:embed="rId10"/>
                      <a:stretch>
                        <a:fillRect/>
                      </a:stretch>
                    </p:blipFill>
                    <p:spPr>
                      <a:xfrm>
                        <a:off x="580776" y="4070231"/>
                        <a:ext cx="7777163" cy="317500"/>
                      </a:xfrm>
                      <a:prstGeom prst="rect">
                        <a:avLst/>
                      </a:prstGeom>
                    </p:spPr>
                  </p:pic>
                </p:oleObj>
              </mc:Fallback>
            </mc:AlternateContent>
          </a:graphicData>
        </a:graphic>
      </p:graphicFrame>
      <p:graphicFrame>
        <p:nvGraphicFramePr>
          <p:cNvPr id="22" name="对象 21"/>
          <p:cNvGraphicFramePr>
            <a:graphicFrameLocks noChangeAspect="1"/>
          </p:cNvGraphicFramePr>
          <p:nvPr/>
        </p:nvGraphicFramePr>
        <p:xfrm>
          <a:off x="1603808" y="4864942"/>
          <a:ext cx="266658" cy="222216"/>
        </p:xfrm>
        <a:graphic>
          <a:graphicData uri="http://schemas.openxmlformats.org/presentationml/2006/ole">
            <mc:AlternateContent xmlns:mc="http://schemas.openxmlformats.org/markup-compatibility/2006">
              <mc:Choice xmlns:v="urn:schemas-microsoft-com:vml" Requires="v">
                <p:oleObj name="Formula" r:id="rId11" imgW="143640" imgH="120960" progId="Equation.Ribbit">
                  <p:embed/>
                </p:oleObj>
              </mc:Choice>
              <mc:Fallback>
                <p:oleObj name="Formula" r:id="rId11" imgW="143640" imgH="120960" progId="Equation.Ribbit">
                  <p:embed/>
                  <p:pic>
                    <p:nvPicPr>
                      <p:cNvPr id="22" name="对象 21"/>
                      <p:cNvPicPr/>
                      <p:nvPr/>
                    </p:nvPicPr>
                    <p:blipFill>
                      <a:blip r:embed="rId12"/>
                      <a:stretch>
                        <a:fillRect/>
                      </a:stretch>
                    </p:blipFill>
                    <p:spPr>
                      <a:xfrm>
                        <a:off x="1603808" y="4864942"/>
                        <a:ext cx="266658" cy="222216"/>
                      </a:xfrm>
                      <a:prstGeom prst="rect">
                        <a:avLst/>
                      </a:prstGeom>
                    </p:spPr>
                  </p:pic>
                </p:oleObj>
              </mc:Fallback>
            </mc:AlternateContent>
          </a:graphicData>
        </a:graphic>
      </p:graphicFrame>
      <p:graphicFrame>
        <p:nvGraphicFramePr>
          <p:cNvPr id="23" name="对象 22"/>
          <p:cNvGraphicFramePr>
            <a:graphicFrameLocks noChangeAspect="1"/>
          </p:cNvGraphicFramePr>
          <p:nvPr/>
        </p:nvGraphicFramePr>
        <p:xfrm>
          <a:off x="2309202" y="4859604"/>
          <a:ext cx="269875" cy="220662"/>
        </p:xfrm>
        <a:graphic>
          <a:graphicData uri="http://schemas.openxmlformats.org/presentationml/2006/ole">
            <mc:AlternateContent xmlns:mc="http://schemas.openxmlformats.org/markup-compatibility/2006">
              <mc:Choice xmlns:v="urn:schemas-microsoft-com:vml" Requires="v">
                <p:oleObj name="Formula" r:id="rId13" imgW="145080" imgH="118440" progId="Equation.Ribbit">
                  <p:embed/>
                </p:oleObj>
              </mc:Choice>
              <mc:Fallback>
                <p:oleObj name="Formula" r:id="rId13" imgW="145080" imgH="118440" progId="Equation.Ribbit">
                  <p:embed/>
                  <p:pic>
                    <p:nvPicPr>
                      <p:cNvPr id="23" name="对象 22"/>
                      <p:cNvPicPr/>
                      <p:nvPr/>
                    </p:nvPicPr>
                    <p:blipFill>
                      <a:blip r:embed="rId14"/>
                      <a:stretch>
                        <a:fillRect/>
                      </a:stretch>
                    </p:blipFill>
                    <p:spPr>
                      <a:xfrm>
                        <a:off x="2309202" y="4859604"/>
                        <a:ext cx="269875" cy="220662"/>
                      </a:xfrm>
                      <a:prstGeom prst="rect">
                        <a:avLst/>
                      </a:prstGeom>
                    </p:spPr>
                  </p:pic>
                </p:oleObj>
              </mc:Fallback>
            </mc:AlternateContent>
          </a:graphicData>
        </a:graphic>
      </p:graphicFrame>
      <p:graphicFrame>
        <p:nvGraphicFramePr>
          <p:cNvPr id="24" name="对象 23"/>
          <p:cNvGraphicFramePr>
            <a:graphicFrameLocks noChangeAspect="1"/>
          </p:cNvGraphicFramePr>
          <p:nvPr/>
        </p:nvGraphicFramePr>
        <p:xfrm>
          <a:off x="3575050" y="4875213"/>
          <a:ext cx="260350" cy="220662"/>
        </p:xfrm>
        <a:graphic>
          <a:graphicData uri="http://schemas.openxmlformats.org/presentationml/2006/ole">
            <mc:AlternateContent xmlns:mc="http://schemas.openxmlformats.org/markup-compatibility/2006">
              <mc:Choice xmlns:v="urn:schemas-microsoft-com:vml" Requires="v">
                <p:oleObj name="Formula" r:id="rId15" imgW="140040" imgH="119520" progId="Equation.Ribbit">
                  <p:embed/>
                </p:oleObj>
              </mc:Choice>
              <mc:Fallback>
                <p:oleObj name="Formula" r:id="rId15" imgW="140040" imgH="119520" progId="Equation.Ribbit">
                  <p:embed/>
                  <p:pic>
                    <p:nvPicPr>
                      <p:cNvPr id="24" name="对象 23"/>
                      <p:cNvPicPr/>
                      <p:nvPr/>
                    </p:nvPicPr>
                    <p:blipFill>
                      <a:blip r:embed="rId16"/>
                      <a:stretch>
                        <a:fillRect/>
                      </a:stretch>
                    </p:blipFill>
                    <p:spPr>
                      <a:xfrm>
                        <a:off x="3575050" y="4875213"/>
                        <a:ext cx="260350" cy="220662"/>
                      </a:xfrm>
                      <a:prstGeom prst="rect">
                        <a:avLst/>
                      </a:prstGeom>
                    </p:spPr>
                  </p:pic>
                </p:oleObj>
              </mc:Fallback>
            </mc:AlternateContent>
          </a:graphicData>
        </a:graphic>
      </p:graphicFrame>
      <p:graphicFrame>
        <p:nvGraphicFramePr>
          <p:cNvPr id="25" name="对象 24"/>
          <p:cNvGraphicFramePr>
            <a:graphicFrameLocks noChangeAspect="1"/>
          </p:cNvGraphicFramePr>
          <p:nvPr/>
        </p:nvGraphicFramePr>
        <p:xfrm>
          <a:off x="5814268" y="4865743"/>
          <a:ext cx="269875" cy="220662"/>
        </p:xfrm>
        <a:graphic>
          <a:graphicData uri="http://schemas.openxmlformats.org/presentationml/2006/ole">
            <mc:AlternateContent xmlns:mc="http://schemas.openxmlformats.org/markup-compatibility/2006">
              <mc:Choice xmlns:v="urn:schemas-microsoft-com:vml" Requires="v">
                <p:oleObj name="Formula" r:id="rId17" imgW="145080" imgH="118440" progId="Equation.Ribbit">
                  <p:embed/>
                </p:oleObj>
              </mc:Choice>
              <mc:Fallback>
                <p:oleObj name="Formula" r:id="rId17" imgW="145080" imgH="118440" progId="Equation.Ribbit">
                  <p:embed/>
                  <p:pic>
                    <p:nvPicPr>
                      <p:cNvPr id="25" name="对象 24"/>
                      <p:cNvPicPr/>
                      <p:nvPr/>
                    </p:nvPicPr>
                    <p:blipFill>
                      <a:blip r:embed="rId14"/>
                      <a:stretch>
                        <a:fillRect/>
                      </a:stretch>
                    </p:blipFill>
                    <p:spPr>
                      <a:xfrm>
                        <a:off x="5814268" y="4865743"/>
                        <a:ext cx="269875" cy="220662"/>
                      </a:xfrm>
                      <a:prstGeom prst="rect">
                        <a:avLst/>
                      </a:prstGeom>
                    </p:spPr>
                  </p:pic>
                </p:oleObj>
              </mc:Fallback>
            </mc:AlternateContent>
          </a:graphicData>
        </a:graphic>
      </p:graphicFrame>
      <p:graphicFrame>
        <p:nvGraphicFramePr>
          <p:cNvPr id="26" name="对象 25"/>
          <p:cNvGraphicFramePr>
            <a:graphicFrameLocks noChangeAspect="1"/>
          </p:cNvGraphicFramePr>
          <p:nvPr/>
        </p:nvGraphicFramePr>
        <p:xfrm>
          <a:off x="6517400" y="4865743"/>
          <a:ext cx="266700" cy="223838"/>
        </p:xfrm>
        <a:graphic>
          <a:graphicData uri="http://schemas.openxmlformats.org/presentationml/2006/ole">
            <mc:AlternateContent xmlns:mc="http://schemas.openxmlformats.org/markup-compatibility/2006">
              <mc:Choice xmlns:v="urn:schemas-microsoft-com:vml" Requires="v">
                <p:oleObj name="Formula" r:id="rId18" imgW="143640" imgH="120960" progId="Equation.Ribbit">
                  <p:embed/>
                </p:oleObj>
              </mc:Choice>
              <mc:Fallback>
                <p:oleObj name="Formula" r:id="rId18" imgW="143640" imgH="120960" progId="Equation.Ribbit">
                  <p:embed/>
                  <p:pic>
                    <p:nvPicPr>
                      <p:cNvPr id="26" name="对象 25"/>
                      <p:cNvPicPr/>
                      <p:nvPr/>
                    </p:nvPicPr>
                    <p:blipFill>
                      <a:blip r:embed="rId19"/>
                      <a:stretch>
                        <a:fillRect/>
                      </a:stretch>
                    </p:blipFill>
                    <p:spPr>
                      <a:xfrm>
                        <a:off x="6517400" y="4865743"/>
                        <a:ext cx="266700" cy="223838"/>
                      </a:xfrm>
                      <a:prstGeom prst="rect">
                        <a:avLst/>
                      </a:prstGeom>
                    </p:spPr>
                  </p:pic>
                </p:oleObj>
              </mc:Fallback>
            </mc:AlternateContent>
          </a:graphicData>
        </a:graphic>
      </p:graphicFrame>
      <p:graphicFrame>
        <p:nvGraphicFramePr>
          <p:cNvPr id="27" name="对象 26"/>
          <p:cNvGraphicFramePr>
            <a:graphicFrameLocks noChangeAspect="1"/>
          </p:cNvGraphicFramePr>
          <p:nvPr/>
        </p:nvGraphicFramePr>
        <p:xfrm>
          <a:off x="7714443" y="4866496"/>
          <a:ext cx="266700" cy="220662"/>
        </p:xfrm>
        <a:graphic>
          <a:graphicData uri="http://schemas.openxmlformats.org/presentationml/2006/ole">
            <mc:AlternateContent xmlns:mc="http://schemas.openxmlformats.org/markup-compatibility/2006">
              <mc:Choice xmlns:v="urn:schemas-microsoft-com:vml" Requires="v">
                <p:oleObj name="Formula" r:id="rId20" imgW="143640" imgH="118440" progId="Equation.Ribbit">
                  <p:embed/>
                </p:oleObj>
              </mc:Choice>
              <mc:Fallback>
                <p:oleObj name="Formula" r:id="rId20" imgW="143640" imgH="118440" progId="Equation.Ribbit">
                  <p:embed/>
                  <p:pic>
                    <p:nvPicPr>
                      <p:cNvPr id="27" name="对象 26"/>
                      <p:cNvPicPr/>
                      <p:nvPr/>
                    </p:nvPicPr>
                    <p:blipFill>
                      <a:blip r:embed="rId21"/>
                      <a:stretch>
                        <a:fillRect/>
                      </a:stretch>
                    </p:blipFill>
                    <p:spPr>
                      <a:xfrm>
                        <a:off x="7714443" y="4866496"/>
                        <a:ext cx="266700" cy="220662"/>
                      </a:xfrm>
                      <a:prstGeom prst="rect">
                        <a:avLst/>
                      </a:prstGeom>
                    </p:spPr>
                  </p:pic>
                </p:oleObj>
              </mc:Fallback>
            </mc:AlternateContent>
          </a:graphicData>
        </a:graphic>
      </p:graphicFrame>
      <p:graphicFrame>
        <p:nvGraphicFramePr>
          <p:cNvPr id="28" name="对象 27"/>
          <p:cNvGraphicFramePr>
            <a:graphicFrameLocks noChangeAspect="1"/>
          </p:cNvGraphicFramePr>
          <p:nvPr/>
        </p:nvGraphicFramePr>
        <p:xfrm>
          <a:off x="2322561" y="5112861"/>
          <a:ext cx="1414463" cy="330200"/>
        </p:xfrm>
        <a:graphic>
          <a:graphicData uri="http://schemas.openxmlformats.org/presentationml/2006/ole">
            <mc:AlternateContent xmlns:mc="http://schemas.openxmlformats.org/markup-compatibility/2006">
              <mc:Choice xmlns:v="urn:schemas-microsoft-com:vml" Requires="v">
                <p:oleObj name="Formula" r:id="rId22" imgW="758520" imgH="177840" progId="Equation.Ribbit">
                  <p:embed/>
                </p:oleObj>
              </mc:Choice>
              <mc:Fallback>
                <p:oleObj name="Formula" r:id="rId22" imgW="758520" imgH="177840" progId="Equation.Ribbit">
                  <p:embed/>
                  <p:pic>
                    <p:nvPicPr>
                      <p:cNvPr id="28" name="对象 27"/>
                      <p:cNvPicPr/>
                      <p:nvPr/>
                    </p:nvPicPr>
                    <p:blipFill>
                      <a:blip r:embed="rId23"/>
                      <a:stretch>
                        <a:fillRect/>
                      </a:stretch>
                    </p:blipFill>
                    <p:spPr>
                      <a:xfrm>
                        <a:off x="2322561" y="5112861"/>
                        <a:ext cx="1414463" cy="330200"/>
                      </a:xfrm>
                      <a:prstGeom prst="rect">
                        <a:avLst/>
                      </a:prstGeom>
                    </p:spPr>
                  </p:pic>
                </p:oleObj>
              </mc:Fallback>
            </mc:AlternateContent>
          </a:graphicData>
        </a:graphic>
      </p:graphicFrame>
      <p:graphicFrame>
        <p:nvGraphicFramePr>
          <p:cNvPr id="29" name="对象 28"/>
          <p:cNvGraphicFramePr>
            <a:graphicFrameLocks noChangeAspect="1"/>
          </p:cNvGraphicFramePr>
          <p:nvPr/>
        </p:nvGraphicFramePr>
        <p:xfrm>
          <a:off x="4268788" y="5095875"/>
          <a:ext cx="1420812" cy="330200"/>
        </p:xfrm>
        <a:graphic>
          <a:graphicData uri="http://schemas.openxmlformats.org/presentationml/2006/ole">
            <mc:AlternateContent xmlns:mc="http://schemas.openxmlformats.org/markup-compatibility/2006">
              <mc:Choice xmlns:v="urn:schemas-microsoft-com:vml" Requires="v">
                <p:oleObj name="Formula" r:id="rId24" imgW="762120" imgH="177840" progId="Equation.Ribbit">
                  <p:embed/>
                </p:oleObj>
              </mc:Choice>
              <mc:Fallback>
                <p:oleObj name="Formula" r:id="rId24" imgW="762120" imgH="177840" progId="Equation.Ribbit">
                  <p:embed/>
                  <p:pic>
                    <p:nvPicPr>
                      <p:cNvPr id="29" name="对象 28"/>
                      <p:cNvPicPr/>
                      <p:nvPr/>
                    </p:nvPicPr>
                    <p:blipFill>
                      <a:blip r:embed="rId25"/>
                      <a:stretch>
                        <a:fillRect/>
                      </a:stretch>
                    </p:blipFill>
                    <p:spPr>
                      <a:xfrm>
                        <a:off x="4268788" y="5095875"/>
                        <a:ext cx="1420812" cy="330200"/>
                      </a:xfrm>
                      <a:prstGeom prst="rect">
                        <a:avLst/>
                      </a:prstGeom>
                    </p:spPr>
                  </p:pic>
                </p:oleObj>
              </mc:Fallback>
            </mc:AlternateContent>
          </a:graphicData>
        </a:graphic>
      </p:graphicFrame>
      <p:pic>
        <p:nvPicPr>
          <p:cNvPr id="17" name="Picture 3"/>
          <p:cNvPicPr>
            <a:picLocks noChangeAspect="1"/>
          </p:cNvPicPr>
          <p:nvPr/>
        </p:nvPicPr>
        <p:blipFill>
          <a:blip r:embed="rId26"/>
          <a:stretch>
            <a:fillRect/>
          </a:stretch>
        </p:blipFill>
        <p:spPr>
          <a:xfrm>
            <a:off x="4784635" y="3207593"/>
            <a:ext cx="3063158" cy="760684"/>
          </a:xfrm>
          <a:prstGeom prst="rect">
            <a:avLst/>
          </a:prstGeom>
        </p:spPr>
      </p:pic>
    </p:spTree>
    <p:extLst>
      <p:ext uri="{BB962C8B-B14F-4D97-AF65-F5344CB8AC3E}">
        <p14:creationId xmlns:p14="http://schemas.microsoft.com/office/powerpoint/2010/main" val="139689562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t>贝叶斯网：结构</a:t>
            </a:r>
            <a:endParaRPr lang="zh-CN" altLang="en-US" dirty="0">
              <a:latin typeface="+mj-ea"/>
              <a:ea typeface="+mj-ea"/>
            </a:endParaRPr>
          </a:p>
        </p:txBody>
      </p:sp>
      <p:sp>
        <p:nvSpPr>
          <p:cNvPr id="2" name="内容占位符 1"/>
          <p:cNvSpPr>
            <a:spLocks noGrp="1"/>
          </p:cNvSpPr>
          <p:nvPr>
            <p:ph sz="quarter" idx="14"/>
          </p:nvPr>
        </p:nvSpPr>
        <p:spPr>
          <a:xfrm>
            <a:off x="173851" y="1040891"/>
            <a:ext cx="8723013" cy="5174557"/>
          </a:xfrm>
        </p:spPr>
        <p:txBody>
          <a:bodyPr>
            <a:normAutofit/>
          </a:bodyPr>
          <a:lstStyle/>
          <a:p>
            <a:r>
              <a:rPr lang="zh-CN" altLang="en-US" dirty="0">
                <a:latin typeface="+mn-ea"/>
                <a:ea typeface="+mn-ea"/>
                <a:cs typeface="宋体"/>
              </a:rPr>
              <a:t>贝叶斯网中三个变量之间的典型依赖关系：</a:t>
            </a:r>
          </a:p>
          <a:p>
            <a:endParaRPr lang="zh-CN" altLang="en-US" dirty="0">
              <a:latin typeface="+mn-ea"/>
              <a:ea typeface="+mn-ea"/>
              <a:cs typeface="宋体"/>
            </a:endParaRPr>
          </a:p>
          <a:p>
            <a:endParaRPr lang="zh-CN" altLang="en-US" dirty="0">
              <a:latin typeface="+mn-ea"/>
              <a:ea typeface="+mn-ea"/>
              <a:cs typeface="宋体"/>
            </a:endParaRPr>
          </a:p>
          <a:p>
            <a:endParaRPr lang="zh-CN" altLang="en-US" dirty="0">
              <a:latin typeface="+mn-ea"/>
              <a:ea typeface="+mn-ea"/>
              <a:cs typeface="宋体"/>
            </a:endParaRPr>
          </a:p>
          <a:p>
            <a:endParaRPr lang="zh-CN" altLang="en-US" dirty="0">
              <a:latin typeface="+mn-ea"/>
              <a:ea typeface="+mn-ea"/>
              <a:cs typeface="宋体"/>
            </a:endParaRPr>
          </a:p>
          <a:p>
            <a:endParaRPr lang="zh-CN" altLang="en-US" dirty="0">
              <a:latin typeface="+mn-ea"/>
              <a:ea typeface="+mn-ea"/>
              <a:cs typeface="宋体"/>
            </a:endParaRPr>
          </a:p>
        </p:txBody>
      </p:sp>
      <p:grpSp>
        <p:nvGrpSpPr>
          <p:cNvPr id="5" name="组合 36"/>
          <p:cNvGrpSpPr/>
          <p:nvPr/>
        </p:nvGrpSpPr>
        <p:grpSpPr>
          <a:xfrm>
            <a:off x="1540389" y="1536148"/>
            <a:ext cx="1216958" cy="1520486"/>
            <a:chOff x="1003637" y="765522"/>
            <a:chExt cx="1408938" cy="1760349"/>
          </a:xfrm>
        </p:grpSpPr>
        <p:cxnSp>
          <p:nvCxnSpPr>
            <p:cNvPr id="6" name="直接箭头连接符 37"/>
            <p:cNvCxnSpPr/>
            <p:nvPr/>
          </p:nvCxnSpPr>
          <p:spPr>
            <a:xfrm flipH="1">
              <a:off x="1246009" y="1179276"/>
              <a:ext cx="306302" cy="461104"/>
            </a:xfrm>
            <a:prstGeom prst="straightConnector1">
              <a:avLst/>
            </a:prstGeom>
            <a:ln>
              <a:tailEnd type="triangle" w="med" len="lg"/>
            </a:ln>
          </p:spPr>
          <p:style>
            <a:lnRef idx="1">
              <a:schemeClr val="dk1"/>
            </a:lnRef>
            <a:fillRef idx="0">
              <a:schemeClr val="dk1"/>
            </a:fillRef>
            <a:effectRef idx="0">
              <a:schemeClr val="dk1"/>
            </a:effectRef>
            <a:fontRef idx="minor">
              <a:schemeClr val="tx1"/>
            </a:fontRef>
          </p:style>
        </p:cxnSp>
        <p:sp>
          <p:nvSpPr>
            <p:cNvPr id="7" name="椭圆 6"/>
            <p:cNvSpPr/>
            <p:nvPr/>
          </p:nvSpPr>
          <p:spPr>
            <a:xfrm>
              <a:off x="1481322" y="765522"/>
              <a:ext cx="484743" cy="48474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2400" i="1" dirty="0">
                <a:latin typeface="Times New Roman" panose="02020603050405020304" pitchFamily="18" charset="0"/>
                <a:cs typeface="Times New Roman" panose="02020603050405020304" pitchFamily="18" charset="0"/>
              </a:endParaRPr>
            </a:p>
          </p:txBody>
        </p:sp>
        <p:cxnSp>
          <p:nvCxnSpPr>
            <p:cNvPr id="8" name="直接箭头连接符 39"/>
            <p:cNvCxnSpPr/>
            <p:nvPr/>
          </p:nvCxnSpPr>
          <p:spPr>
            <a:xfrm>
              <a:off x="1895076" y="1179276"/>
              <a:ext cx="275128" cy="464930"/>
            </a:xfrm>
            <a:prstGeom prst="straightConnector1">
              <a:avLst/>
            </a:prstGeom>
            <a:ln>
              <a:tailEnd type="triangle" w="med" len="lg"/>
            </a:ln>
          </p:spPr>
          <p:style>
            <a:lnRef idx="1">
              <a:schemeClr val="dk1"/>
            </a:lnRef>
            <a:fillRef idx="0">
              <a:schemeClr val="dk1"/>
            </a:fillRef>
            <a:effectRef idx="0">
              <a:schemeClr val="dk1"/>
            </a:effectRef>
            <a:fontRef idx="minor">
              <a:schemeClr val="tx1"/>
            </a:fontRef>
          </p:style>
        </p:cxnSp>
        <p:grpSp>
          <p:nvGrpSpPr>
            <p:cNvPr id="9" name="组合 40"/>
            <p:cNvGrpSpPr/>
            <p:nvPr/>
          </p:nvGrpSpPr>
          <p:grpSpPr>
            <a:xfrm>
              <a:off x="1003637" y="1640380"/>
              <a:ext cx="1408938" cy="488569"/>
              <a:chOff x="1003637" y="1754680"/>
              <a:chExt cx="1408938" cy="488569"/>
            </a:xfrm>
          </p:grpSpPr>
          <p:sp>
            <p:nvSpPr>
              <p:cNvPr id="12" name="椭圆 11"/>
              <p:cNvSpPr/>
              <p:nvPr/>
            </p:nvSpPr>
            <p:spPr>
              <a:xfrm>
                <a:off x="1927832" y="1758506"/>
                <a:ext cx="484743" cy="48474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2400" i="1" dirty="0">
                  <a:latin typeface="Times New Roman" panose="02020603050405020304" pitchFamily="18" charset="0"/>
                  <a:cs typeface="Times New Roman" panose="02020603050405020304" pitchFamily="18" charset="0"/>
                </a:endParaRPr>
              </a:p>
            </p:txBody>
          </p:sp>
          <p:sp>
            <p:nvSpPr>
              <p:cNvPr id="13" name="椭圆 12"/>
              <p:cNvSpPr/>
              <p:nvPr/>
            </p:nvSpPr>
            <p:spPr>
              <a:xfrm>
                <a:off x="1003637" y="1754680"/>
                <a:ext cx="484743" cy="48474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2400" i="1" dirty="0">
                  <a:latin typeface="Times New Roman" panose="02020603050405020304" pitchFamily="18" charset="0"/>
                  <a:cs typeface="Times New Roman" panose="02020603050405020304" pitchFamily="18" charset="0"/>
                </a:endParaRPr>
              </a:p>
            </p:txBody>
          </p:sp>
          <p:graphicFrame>
            <p:nvGraphicFramePr>
              <p:cNvPr id="14" name="对象 13"/>
              <p:cNvGraphicFramePr>
                <a:graphicFrameLocks noChangeAspect="1"/>
              </p:cNvGraphicFramePr>
              <p:nvPr>
                <p:extLst>
                  <p:ext uri="{D42A27DB-BD31-4B8C-83A1-F6EECF244321}">
                    <p14:modId xmlns:p14="http://schemas.microsoft.com/office/powerpoint/2010/main" val="944303568"/>
                  </p:ext>
                </p:extLst>
              </p:nvPr>
            </p:nvGraphicFramePr>
            <p:xfrm>
              <a:off x="1105819" y="1881461"/>
              <a:ext cx="317500" cy="288925"/>
            </p:xfrm>
            <a:graphic>
              <a:graphicData uri="http://schemas.openxmlformats.org/presentationml/2006/ole">
                <mc:AlternateContent xmlns:mc="http://schemas.openxmlformats.org/markup-compatibility/2006">
                  <mc:Choice xmlns:v="urn:schemas-microsoft-com:vml" Requires="v">
                    <p:oleObj name="Formula" r:id="rId2" imgW="142560" imgH="131040" progId="Equation.Ribbit">
                      <p:embed/>
                    </p:oleObj>
                  </mc:Choice>
                  <mc:Fallback>
                    <p:oleObj name="Formula" r:id="rId2" imgW="142560" imgH="131040" progId="Equation.Ribbit">
                      <p:embed/>
                      <p:pic>
                        <p:nvPicPr>
                          <p:cNvPr id="0" name=""/>
                          <p:cNvPicPr/>
                          <p:nvPr/>
                        </p:nvPicPr>
                        <p:blipFill>
                          <a:blip r:embed="rId3"/>
                          <a:stretch>
                            <a:fillRect/>
                          </a:stretch>
                        </p:blipFill>
                        <p:spPr>
                          <a:xfrm>
                            <a:off x="1105819" y="1881461"/>
                            <a:ext cx="317500" cy="288925"/>
                          </a:xfrm>
                          <a:prstGeom prst="rect">
                            <a:avLst/>
                          </a:prstGeom>
                        </p:spPr>
                      </p:pic>
                    </p:oleObj>
                  </mc:Fallback>
                </mc:AlternateContent>
              </a:graphicData>
            </a:graphic>
          </p:graphicFrame>
          <p:graphicFrame>
            <p:nvGraphicFramePr>
              <p:cNvPr id="15" name="对象 14"/>
              <p:cNvGraphicFramePr>
                <a:graphicFrameLocks noChangeAspect="1"/>
              </p:cNvGraphicFramePr>
              <p:nvPr>
                <p:extLst>
                  <p:ext uri="{D42A27DB-BD31-4B8C-83A1-F6EECF244321}">
                    <p14:modId xmlns:p14="http://schemas.microsoft.com/office/powerpoint/2010/main" val="1005916046"/>
                  </p:ext>
                </p:extLst>
              </p:nvPr>
            </p:nvGraphicFramePr>
            <p:xfrm>
              <a:off x="2036763" y="1876425"/>
              <a:ext cx="315912" cy="288925"/>
            </p:xfrm>
            <a:graphic>
              <a:graphicData uri="http://schemas.openxmlformats.org/presentationml/2006/ole">
                <mc:AlternateContent xmlns:mc="http://schemas.openxmlformats.org/markup-compatibility/2006">
                  <mc:Choice xmlns:v="urn:schemas-microsoft-com:vml" Requires="v">
                    <p:oleObj name="Formula" r:id="rId4" imgW="143640" imgH="131040" progId="Equation.Ribbit">
                      <p:embed/>
                    </p:oleObj>
                  </mc:Choice>
                  <mc:Fallback>
                    <p:oleObj name="Formula" r:id="rId4" imgW="143640" imgH="131040" progId="Equation.Ribbit">
                      <p:embed/>
                      <p:pic>
                        <p:nvPicPr>
                          <p:cNvPr id="0" name=""/>
                          <p:cNvPicPr/>
                          <p:nvPr/>
                        </p:nvPicPr>
                        <p:blipFill>
                          <a:blip r:embed="rId5"/>
                          <a:stretch>
                            <a:fillRect/>
                          </a:stretch>
                        </p:blipFill>
                        <p:spPr>
                          <a:xfrm>
                            <a:off x="2036763" y="1876425"/>
                            <a:ext cx="315912" cy="288925"/>
                          </a:xfrm>
                          <a:prstGeom prst="rect">
                            <a:avLst/>
                          </a:prstGeom>
                        </p:spPr>
                      </p:pic>
                    </p:oleObj>
                  </mc:Fallback>
                </mc:AlternateContent>
              </a:graphicData>
            </a:graphic>
          </p:graphicFrame>
        </p:grpSp>
        <p:sp>
          <p:nvSpPr>
            <p:cNvPr id="10" name="文本框 9"/>
            <p:cNvSpPr txBox="1"/>
            <p:nvPr/>
          </p:nvSpPr>
          <p:spPr>
            <a:xfrm>
              <a:off x="1162794" y="2125761"/>
              <a:ext cx="1210588" cy="400110"/>
            </a:xfrm>
            <a:prstGeom prst="rect">
              <a:avLst/>
            </a:prstGeom>
            <a:noFill/>
          </p:spPr>
          <p:txBody>
            <a:bodyPr wrap="none" rtlCol="0">
              <a:spAutoFit/>
            </a:bodyPr>
            <a:lstStyle/>
            <a:p>
              <a:r>
                <a:rPr lang="zh-CN" altLang="en-US" sz="2000" dirty="0">
                  <a:latin typeface="楷体" panose="02010609060101010101" pitchFamily="49" charset="-122"/>
                  <a:ea typeface="楷体" panose="02010609060101010101" pitchFamily="49" charset="-122"/>
                </a:rPr>
                <a:t>同父结构</a:t>
              </a:r>
            </a:p>
          </p:txBody>
        </p:sp>
        <p:graphicFrame>
          <p:nvGraphicFramePr>
            <p:cNvPr id="11" name="对象 10"/>
            <p:cNvGraphicFramePr>
              <a:graphicFrameLocks noChangeAspect="1"/>
            </p:cNvGraphicFramePr>
            <p:nvPr>
              <p:extLst>
                <p:ext uri="{D42A27DB-BD31-4B8C-83A1-F6EECF244321}">
                  <p14:modId xmlns:p14="http://schemas.microsoft.com/office/powerpoint/2010/main" val="1439715938"/>
                </p:ext>
              </p:extLst>
            </p:nvPr>
          </p:nvGraphicFramePr>
          <p:xfrm>
            <a:off x="1601972" y="893111"/>
            <a:ext cx="301752" cy="288288"/>
          </p:xfrm>
          <a:graphic>
            <a:graphicData uri="http://schemas.openxmlformats.org/presentationml/2006/ole">
              <mc:AlternateContent xmlns:mc="http://schemas.openxmlformats.org/markup-compatibility/2006">
                <mc:Choice xmlns:v="urn:schemas-microsoft-com:vml" Requires="v">
                  <p:oleObj name="Formula" r:id="rId6" imgW="137160" imgH="131040" progId="Equation.Ribbit">
                    <p:embed/>
                  </p:oleObj>
                </mc:Choice>
                <mc:Fallback>
                  <p:oleObj name="Formula" r:id="rId6" imgW="137160" imgH="131040" progId="Equation.Ribbit">
                    <p:embed/>
                    <p:pic>
                      <p:nvPicPr>
                        <p:cNvPr id="0" name=""/>
                        <p:cNvPicPr/>
                        <p:nvPr/>
                      </p:nvPicPr>
                      <p:blipFill>
                        <a:blip r:embed="rId7"/>
                        <a:stretch>
                          <a:fillRect/>
                        </a:stretch>
                      </p:blipFill>
                      <p:spPr>
                        <a:xfrm>
                          <a:off x="1601972" y="893111"/>
                          <a:ext cx="301752" cy="288288"/>
                        </a:xfrm>
                        <a:prstGeom prst="rect">
                          <a:avLst/>
                        </a:prstGeom>
                      </p:spPr>
                    </p:pic>
                  </p:oleObj>
                </mc:Fallback>
              </mc:AlternateContent>
            </a:graphicData>
          </a:graphic>
        </p:graphicFrame>
      </p:grpSp>
      <p:grpSp>
        <p:nvGrpSpPr>
          <p:cNvPr id="16" name="组合 47"/>
          <p:cNvGrpSpPr/>
          <p:nvPr/>
        </p:nvGrpSpPr>
        <p:grpSpPr>
          <a:xfrm>
            <a:off x="3311377" y="1580192"/>
            <a:ext cx="1201797" cy="1481109"/>
            <a:chOff x="1942480" y="84630"/>
            <a:chExt cx="1408938" cy="1736391"/>
          </a:xfrm>
        </p:grpSpPr>
        <p:cxnSp>
          <p:nvCxnSpPr>
            <p:cNvPr id="17" name="直接箭头连接符 48"/>
            <p:cNvCxnSpPr/>
            <p:nvPr/>
          </p:nvCxnSpPr>
          <p:spPr>
            <a:xfrm flipH="1" flipV="1">
              <a:off x="2184852" y="569373"/>
              <a:ext cx="306302" cy="425888"/>
            </a:xfrm>
            <a:prstGeom prst="straightConnector1">
              <a:avLst/>
            </a:prstGeom>
            <a:ln>
              <a:headEnd type="triangle" w="med" len="lg"/>
              <a:tailEnd type="none" w="med" len="med"/>
            </a:ln>
          </p:spPr>
          <p:style>
            <a:lnRef idx="1">
              <a:schemeClr val="dk1"/>
            </a:lnRef>
            <a:fillRef idx="0">
              <a:schemeClr val="dk1"/>
            </a:fillRef>
            <a:effectRef idx="0">
              <a:schemeClr val="dk1"/>
            </a:effectRef>
            <a:fontRef idx="minor">
              <a:schemeClr val="tx1"/>
            </a:fontRef>
          </p:style>
        </p:cxnSp>
        <p:sp>
          <p:nvSpPr>
            <p:cNvPr id="18" name="椭圆 17"/>
            <p:cNvSpPr/>
            <p:nvPr/>
          </p:nvSpPr>
          <p:spPr>
            <a:xfrm>
              <a:off x="2420165" y="924272"/>
              <a:ext cx="484743" cy="48474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2400" i="1" dirty="0">
                <a:latin typeface="Times New Roman" panose="02020603050405020304" pitchFamily="18" charset="0"/>
                <a:cs typeface="Times New Roman" panose="02020603050405020304" pitchFamily="18" charset="0"/>
              </a:endParaRPr>
            </a:p>
          </p:txBody>
        </p:sp>
        <p:cxnSp>
          <p:nvCxnSpPr>
            <p:cNvPr id="19" name="直接箭头连接符 50"/>
            <p:cNvCxnSpPr/>
            <p:nvPr/>
          </p:nvCxnSpPr>
          <p:spPr>
            <a:xfrm flipV="1">
              <a:off x="2833919" y="573199"/>
              <a:ext cx="275128" cy="422062"/>
            </a:xfrm>
            <a:prstGeom prst="straightConnector1">
              <a:avLst/>
            </a:prstGeom>
            <a:ln>
              <a:headEnd type="triangle" w="med" len="lg"/>
              <a:tailEnd type="none" w="med" len="med"/>
            </a:ln>
          </p:spPr>
          <p:style>
            <a:lnRef idx="1">
              <a:schemeClr val="dk1"/>
            </a:lnRef>
            <a:fillRef idx="0">
              <a:schemeClr val="dk1"/>
            </a:fillRef>
            <a:effectRef idx="0">
              <a:schemeClr val="dk1"/>
            </a:effectRef>
            <a:fontRef idx="minor">
              <a:schemeClr val="tx1"/>
            </a:fontRef>
          </p:style>
        </p:cxnSp>
        <p:grpSp>
          <p:nvGrpSpPr>
            <p:cNvPr id="20" name="组合 51"/>
            <p:cNvGrpSpPr/>
            <p:nvPr/>
          </p:nvGrpSpPr>
          <p:grpSpPr>
            <a:xfrm>
              <a:off x="1942480" y="84630"/>
              <a:ext cx="1408938" cy="488569"/>
              <a:chOff x="1003637" y="1754680"/>
              <a:chExt cx="1408938" cy="488569"/>
            </a:xfrm>
          </p:grpSpPr>
          <p:sp>
            <p:nvSpPr>
              <p:cNvPr id="23" name="椭圆 22"/>
              <p:cNvSpPr/>
              <p:nvPr/>
            </p:nvSpPr>
            <p:spPr>
              <a:xfrm>
                <a:off x="1927832" y="1758506"/>
                <a:ext cx="484743" cy="48474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2400" i="1" dirty="0">
                  <a:latin typeface="Times New Roman" panose="02020603050405020304" pitchFamily="18" charset="0"/>
                  <a:cs typeface="Times New Roman" panose="02020603050405020304" pitchFamily="18" charset="0"/>
                </a:endParaRPr>
              </a:p>
            </p:txBody>
          </p:sp>
          <p:sp>
            <p:nvSpPr>
              <p:cNvPr id="24" name="椭圆 23"/>
              <p:cNvSpPr/>
              <p:nvPr/>
            </p:nvSpPr>
            <p:spPr>
              <a:xfrm>
                <a:off x="1003637" y="1754680"/>
                <a:ext cx="484743" cy="48474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2400" i="1" dirty="0">
                  <a:latin typeface="Times New Roman" panose="02020603050405020304" pitchFamily="18" charset="0"/>
                  <a:cs typeface="Times New Roman" panose="02020603050405020304" pitchFamily="18" charset="0"/>
                </a:endParaRPr>
              </a:p>
            </p:txBody>
          </p:sp>
          <p:graphicFrame>
            <p:nvGraphicFramePr>
              <p:cNvPr id="25" name="对象 24"/>
              <p:cNvGraphicFramePr>
                <a:graphicFrameLocks noChangeAspect="1"/>
              </p:cNvGraphicFramePr>
              <p:nvPr>
                <p:extLst>
                  <p:ext uri="{D42A27DB-BD31-4B8C-83A1-F6EECF244321}">
                    <p14:modId xmlns:p14="http://schemas.microsoft.com/office/powerpoint/2010/main" val="1607519217"/>
                  </p:ext>
                </p:extLst>
              </p:nvPr>
            </p:nvGraphicFramePr>
            <p:xfrm>
              <a:off x="1102682" y="1876425"/>
              <a:ext cx="303213" cy="288925"/>
            </p:xfrm>
            <a:graphic>
              <a:graphicData uri="http://schemas.openxmlformats.org/presentationml/2006/ole">
                <mc:AlternateContent xmlns:mc="http://schemas.openxmlformats.org/markup-compatibility/2006">
                  <mc:Choice xmlns:v="urn:schemas-microsoft-com:vml" Requires="v">
                    <p:oleObj name="Formula" r:id="rId8" imgW="137160" imgH="131040" progId="Equation.Ribbit">
                      <p:embed/>
                    </p:oleObj>
                  </mc:Choice>
                  <mc:Fallback>
                    <p:oleObj name="Formula" r:id="rId8" imgW="137160" imgH="131040" progId="Equation.Ribbit">
                      <p:embed/>
                      <p:pic>
                        <p:nvPicPr>
                          <p:cNvPr id="0" name=""/>
                          <p:cNvPicPr/>
                          <p:nvPr/>
                        </p:nvPicPr>
                        <p:blipFill>
                          <a:blip r:embed="rId7"/>
                          <a:stretch>
                            <a:fillRect/>
                          </a:stretch>
                        </p:blipFill>
                        <p:spPr>
                          <a:xfrm>
                            <a:off x="1102682" y="1876425"/>
                            <a:ext cx="303213" cy="288925"/>
                          </a:xfrm>
                          <a:prstGeom prst="rect">
                            <a:avLst/>
                          </a:prstGeom>
                        </p:spPr>
                      </p:pic>
                    </p:oleObj>
                  </mc:Fallback>
                </mc:AlternateContent>
              </a:graphicData>
            </a:graphic>
          </p:graphicFrame>
          <p:graphicFrame>
            <p:nvGraphicFramePr>
              <p:cNvPr id="26" name="对象 25"/>
              <p:cNvGraphicFramePr>
                <a:graphicFrameLocks noChangeAspect="1"/>
              </p:cNvGraphicFramePr>
              <p:nvPr>
                <p:extLst>
                  <p:ext uri="{D42A27DB-BD31-4B8C-83A1-F6EECF244321}">
                    <p14:modId xmlns:p14="http://schemas.microsoft.com/office/powerpoint/2010/main" val="83717212"/>
                  </p:ext>
                </p:extLst>
              </p:nvPr>
            </p:nvGraphicFramePr>
            <p:xfrm>
              <a:off x="2037720" y="1876425"/>
              <a:ext cx="312737" cy="288925"/>
            </p:xfrm>
            <a:graphic>
              <a:graphicData uri="http://schemas.openxmlformats.org/presentationml/2006/ole">
                <mc:AlternateContent xmlns:mc="http://schemas.openxmlformats.org/markup-compatibility/2006">
                  <mc:Choice xmlns:v="urn:schemas-microsoft-com:vml" Requires="v">
                    <p:oleObj name="Formula" r:id="rId9" imgW="141120" imgH="131040" progId="Equation.Ribbit">
                      <p:embed/>
                    </p:oleObj>
                  </mc:Choice>
                  <mc:Fallback>
                    <p:oleObj name="Formula" r:id="rId9" imgW="141120" imgH="131040" progId="Equation.Ribbit">
                      <p:embed/>
                      <p:pic>
                        <p:nvPicPr>
                          <p:cNvPr id="0" name=""/>
                          <p:cNvPicPr/>
                          <p:nvPr/>
                        </p:nvPicPr>
                        <p:blipFill>
                          <a:blip r:embed="rId10"/>
                          <a:stretch>
                            <a:fillRect/>
                          </a:stretch>
                        </p:blipFill>
                        <p:spPr>
                          <a:xfrm>
                            <a:off x="2037720" y="1876425"/>
                            <a:ext cx="312737" cy="288925"/>
                          </a:xfrm>
                          <a:prstGeom prst="rect">
                            <a:avLst/>
                          </a:prstGeom>
                        </p:spPr>
                      </p:pic>
                    </p:oleObj>
                  </mc:Fallback>
                </mc:AlternateContent>
              </a:graphicData>
            </a:graphic>
          </p:graphicFrame>
        </p:grpSp>
        <p:sp>
          <p:nvSpPr>
            <p:cNvPr id="21" name="文本框 20"/>
            <p:cNvSpPr txBox="1"/>
            <p:nvPr/>
          </p:nvSpPr>
          <p:spPr>
            <a:xfrm>
              <a:off x="2101637" y="1420911"/>
              <a:ext cx="1140056" cy="400110"/>
            </a:xfrm>
            <a:prstGeom prst="rect">
              <a:avLst/>
            </a:prstGeom>
            <a:noFill/>
          </p:spPr>
          <p:txBody>
            <a:bodyPr wrap="none" rtlCol="0">
              <a:spAutoFit/>
            </a:bodyPr>
            <a:lstStyle/>
            <a:p>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V</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型结构</a:t>
              </a:r>
            </a:p>
          </p:txBody>
        </p:sp>
        <p:graphicFrame>
          <p:nvGraphicFramePr>
            <p:cNvPr id="22" name="对象 21"/>
            <p:cNvGraphicFramePr>
              <a:graphicFrameLocks noChangeAspect="1"/>
            </p:cNvGraphicFramePr>
            <p:nvPr>
              <p:extLst>
                <p:ext uri="{D42A27DB-BD31-4B8C-83A1-F6EECF244321}">
                  <p14:modId xmlns:p14="http://schemas.microsoft.com/office/powerpoint/2010/main" val="433393299"/>
                </p:ext>
              </p:extLst>
            </p:nvPr>
          </p:nvGraphicFramePr>
          <p:xfrm>
            <a:off x="2524125" y="1046163"/>
            <a:ext cx="315913" cy="288925"/>
          </p:xfrm>
          <a:graphic>
            <a:graphicData uri="http://schemas.openxmlformats.org/presentationml/2006/ole">
              <mc:AlternateContent xmlns:mc="http://schemas.openxmlformats.org/markup-compatibility/2006">
                <mc:Choice xmlns:v="urn:schemas-microsoft-com:vml" Requires="v">
                  <p:oleObj name="Formula" r:id="rId11" imgW="143640" imgH="131040" progId="Equation.Ribbit">
                    <p:embed/>
                  </p:oleObj>
                </mc:Choice>
                <mc:Fallback>
                  <p:oleObj name="Formula" r:id="rId11" imgW="143640" imgH="131040" progId="Equation.Ribbit">
                    <p:embed/>
                    <p:pic>
                      <p:nvPicPr>
                        <p:cNvPr id="0" name=""/>
                        <p:cNvPicPr/>
                        <p:nvPr/>
                      </p:nvPicPr>
                      <p:blipFill>
                        <a:blip r:embed="rId5"/>
                        <a:stretch>
                          <a:fillRect/>
                        </a:stretch>
                      </p:blipFill>
                      <p:spPr>
                        <a:xfrm>
                          <a:off x="2524125" y="1046163"/>
                          <a:ext cx="315913" cy="288925"/>
                        </a:xfrm>
                        <a:prstGeom prst="rect">
                          <a:avLst/>
                        </a:prstGeom>
                      </p:spPr>
                    </p:pic>
                  </p:oleObj>
                </mc:Fallback>
              </mc:AlternateContent>
            </a:graphicData>
          </a:graphic>
        </p:graphicFrame>
      </p:grpSp>
      <p:grpSp>
        <p:nvGrpSpPr>
          <p:cNvPr id="27" name="组合 58"/>
          <p:cNvGrpSpPr/>
          <p:nvPr/>
        </p:nvGrpSpPr>
        <p:grpSpPr>
          <a:xfrm>
            <a:off x="5078341" y="1551728"/>
            <a:ext cx="1176046" cy="1469370"/>
            <a:chOff x="1003637" y="765522"/>
            <a:chExt cx="1408938" cy="1760349"/>
          </a:xfrm>
        </p:grpSpPr>
        <p:cxnSp>
          <p:nvCxnSpPr>
            <p:cNvPr id="28" name="直接箭头连接符 59"/>
            <p:cNvCxnSpPr/>
            <p:nvPr/>
          </p:nvCxnSpPr>
          <p:spPr>
            <a:xfrm flipH="1">
              <a:off x="1246009" y="1179276"/>
              <a:ext cx="306302" cy="461104"/>
            </a:xfrm>
            <a:prstGeom prst="straightConnector1">
              <a:avLst/>
            </a:prstGeom>
            <a:ln>
              <a:tailEnd type="triangle" w="med" len="lg"/>
            </a:ln>
          </p:spPr>
          <p:style>
            <a:lnRef idx="1">
              <a:schemeClr val="dk1"/>
            </a:lnRef>
            <a:fillRef idx="0">
              <a:schemeClr val="dk1"/>
            </a:fillRef>
            <a:effectRef idx="0">
              <a:schemeClr val="dk1"/>
            </a:effectRef>
            <a:fontRef idx="minor">
              <a:schemeClr val="tx1"/>
            </a:fontRef>
          </p:style>
        </p:cxnSp>
        <p:sp>
          <p:nvSpPr>
            <p:cNvPr id="29" name="椭圆 28"/>
            <p:cNvSpPr/>
            <p:nvPr/>
          </p:nvSpPr>
          <p:spPr>
            <a:xfrm>
              <a:off x="1481322" y="765522"/>
              <a:ext cx="484743" cy="48474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2400" i="1" dirty="0">
                <a:latin typeface="Times New Roman" panose="02020603050405020304" pitchFamily="18" charset="0"/>
                <a:cs typeface="Times New Roman" panose="02020603050405020304" pitchFamily="18" charset="0"/>
              </a:endParaRPr>
            </a:p>
          </p:txBody>
        </p:sp>
        <p:cxnSp>
          <p:nvCxnSpPr>
            <p:cNvPr id="30" name="直接箭头连接符 61"/>
            <p:cNvCxnSpPr/>
            <p:nvPr/>
          </p:nvCxnSpPr>
          <p:spPr>
            <a:xfrm flipH="1" flipV="1">
              <a:off x="1895076" y="1179276"/>
              <a:ext cx="275128" cy="464930"/>
            </a:xfrm>
            <a:prstGeom prst="straightConnector1">
              <a:avLst/>
            </a:prstGeom>
            <a:ln>
              <a:tailEnd type="triangle" w="med" len="lg"/>
            </a:ln>
          </p:spPr>
          <p:style>
            <a:lnRef idx="1">
              <a:schemeClr val="dk1"/>
            </a:lnRef>
            <a:fillRef idx="0">
              <a:schemeClr val="dk1"/>
            </a:fillRef>
            <a:effectRef idx="0">
              <a:schemeClr val="dk1"/>
            </a:effectRef>
            <a:fontRef idx="minor">
              <a:schemeClr val="tx1"/>
            </a:fontRef>
          </p:style>
        </p:cxnSp>
        <p:grpSp>
          <p:nvGrpSpPr>
            <p:cNvPr id="31" name="组合 62"/>
            <p:cNvGrpSpPr/>
            <p:nvPr/>
          </p:nvGrpSpPr>
          <p:grpSpPr>
            <a:xfrm>
              <a:off x="1003637" y="1640380"/>
              <a:ext cx="1408938" cy="488569"/>
              <a:chOff x="1003637" y="1754680"/>
              <a:chExt cx="1408938" cy="488569"/>
            </a:xfrm>
          </p:grpSpPr>
          <p:sp>
            <p:nvSpPr>
              <p:cNvPr id="34" name="椭圆 33"/>
              <p:cNvSpPr/>
              <p:nvPr/>
            </p:nvSpPr>
            <p:spPr>
              <a:xfrm>
                <a:off x="1927832" y="1758506"/>
                <a:ext cx="484743" cy="48474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2400" i="1" dirty="0">
                  <a:latin typeface="Times New Roman" panose="02020603050405020304" pitchFamily="18" charset="0"/>
                  <a:cs typeface="Times New Roman" panose="02020603050405020304" pitchFamily="18" charset="0"/>
                </a:endParaRPr>
              </a:p>
            </p:txBody>
          </p:sp>
          <p:sp>
            <p:nvSpPr>
              <p:cNvPr id="35" name="椭圆 34"/>
              <p:cNvSpPr/>
              <p:nvPr/>
            </p:nvSpPr>
            <p:spPr>
              <a:xfrm>
                <a:off x="1003637" y="1754680"/>
                <a:ext cx="484743" cy="48474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2400" i="1" dirty="0">
                  <a:latin typeface="Times New Roman" panose="02020603050405020304" pitchFamily="18" charset="0"/>
                  <a:cs typeface="Times New Roman" panose="02020603050405020304" pitchFamily="18" charset="0"/>
                </a:endParaRPr>
              </a:p>
            </p:txBody>
          </p:sp>
          <p:graphicFrame>
            <p:nvGraphicFramePr>
              <p:cNvPr id="36" name="对象 35"/>
              <p:cNvGraphicFramePr>
                <a:graphicFrameLocks noChangeAspect="1"/>
              </p:cNvGraphicFramePr>
              <p:nvPr>
                <p:extLst>
                  <p:ext uri="{D42A27DB-BD31-4B8C-83A1-F6EECF244321}">
                    <p14:modId xmlns:p14="http://schemas.microsoft.com/office/powerpoint/2010/main" val="1924129316"/>
                  </p:ext>
                </p:extLst>
              </p:nvPr>
            </p:nvGraphicFramePr>
            <p:xfrm>
              <a:off x="1149934" y="1851025"/>
              <a:ext cx="180975" cy="288925"/>
            </p:xfrm>
            <a:graphic>
              <a:graphicData uri="http://schemas.openxmlformats.org/presentationml/2006/ole">
                <mc:AlternateContent xmlns:mc="http://schemas.openxmlformats.org/markup-compatibility/2006">
                  <mc:Choice xmlns:v="urn:schemas-microsoft-com:vml" Requires="v">
                    <p:oleObj name="Formula" r:id="rId12" imgW="81360" imgH="131040" progId="Equation.Ribbit">
                      <p:embed/>
                    </p:oleObj>
                  </mc:Choice>
                  <mc:Fallback>
                    <p:oleObj name="Formula" r:id="rId12" imgW="81360" imgH="131040" progId="Equation.Ribbit">
                      <p:embed/>
                      <p:pic>
                        <p:nvPicPr>
                          <p:cNvPr id="0" name=""/>
                          <p:cNvPicPr/>
                          <p:nvPr/>
                        </p:nvPicPr>
                        <p:blipFill>
                          <a:blip r:embed="rId13"/>
                          <a:stretch>
                            <a:fillRect/>
                          </a:stretch>
                        </p:blipFill>
                        <p:spPr>
                          <a:xfrm>
                            <a:off x="1149934" y="1851025"/>
                            <a:ext cx="180975" cy="288925"/>
                          </a:xfrm>
                          <a:prstGeom prst="rect">
                            <a:avLst/>
                          </a:prstGeom>
                        </p:spPr>
                      </p:pic>
                    </p:oleObj>
                  </mc:Fallback>
                </mc:AlternateContent>
              </a:graphicData>
            </a:graphic>
          </p:graphicFrame>
          <p:graphicFrame>
            <p:nvGraphicFramePr>
              <p:cNvPr id="37" name="对象 36"/>
              <p:cNvGraphicFramePr>
                <a:graphicFrameLocks noChangeAspect="1"/>
              </p:cNvGraphicFramePr>
              <p:nvPr>
                <p:extLst>
                  <p:ext uri="{D42A27DB-BD31-4B8C-83A1-F6EECF244321}">
                    <p14:modId xmlns:p14="http://schemas.microsoft.com/office/powerpoint/2010/main" val="2032657486"/>
                  </p:ext>
                </p:extLst>
              </p:nvPr>
            </p:nvGraphicFramePr>
            <p:xfrm>
              <a:off x="2076399" y="1879918"/>
              <a:ext cx="168275" cy="284162"/>
            </p:xfrm>
            <a:graphic>
              <a:graphicData uri="http://schemas.openxmlformats.org/presentationml/2006/ole">
                <mc:AlternateContent xmlns:mc="http://schemas.openxmlformats.org/markup-compatibility/2006">
                  <mc:Choice xmlns:v="urn:schemas-microsoft-com:vml" Requires="v">
                    <p:oleObj name="Formula" r:id="rId14" imgW="76320" imgH="129600" progId="Equation.Ribbit">
                      <p:embed/>
                    </p:oleObj>
                  </mc:Choice>
                  <mc:Fallback>
                    <p:oleObj name="Formula" r:id="rId14" imgW="76320" imgH="129600" progId="Equation.Ribbit">
                      <p:embed/>
                      <p:pic>
                        <p:nvPicPr>
                          <p:cNvPr id="0" name=""/>
                          <p:cNvPicPr/>
                          <p:nvPr/>
                        </p:nvPicPr>
                        <p:blipFill>
                          <a:blip r:embed="rId15"/>
                          <a:stretch>
                            <a:fillRect/>
                          </a:stretch>
                        </p:blipFill>
                        <p:spPr>
                          <a:xfrm>
                            <a:off x="2076399" y="1879918"/>
                            <a:ext cx="168275" cy="284162"/>
                          </a:xfrm>
                          <a:prstGeom prst="rect">
                            <a:avLst/>
                          </a:prstGeom>
                        </p:spPr>
                      </p:pic>
                    </p:oleObj>
                  </mc:Fallback>
                </mc:AlternateContent>
              </a:graphicData>
            </a:graphic>
          </p:graphicFrame>
        </p:grpSp>
        <p:sp>
          <p:nvSpPr>
            <p:cNvPr id="32" name="文本框 31"/>
            <p:cNvSpPr txBox="1"/>
            <p:nvPr/>
          </p:nvSpPr>
          <p:spPr>
            <a:xfrm>
              <a:off x="1162794" y="2125761"/>
              <a:ext cx="1210588" cy="400110"/>
            </a:xfrm>
            <a:prstGeom prst="rect">
              <a:avLst/>
            </a:prstGeom>
            <a:noFill/>
          </p:spPr>
          <p:txBody>
            <a:bodyPr wrap="none" rtlCol="0">
              <a:spAutoFit/>
            </a:bodyPr>
            <a:lstStyle/>
            <a:p>
              <a:r>
                <a:rPr lang="zh-CN" altLang="en-US" sz="2000" dirty="0">
                  <a:latin typeface="楷体" panose="02010609060101010101" pitchFamily="49" charset="-122"/>
                  <a:ea typeface="楷体" panose="02010609060101010101" pitchFamily="49" charset="-122"/>
                </a:rPr>
                <a:t>顺序结构</a:t>
              </a:r>
            </a:p>
          </p:txBody>
        </p:sp>
        <p:graphicFrame>
          <p:nvGraphicFramePr>
            <p:cNvPr id="33" name="对象 32"/>
            <p:cNvGraphicFramePr>
              <a:graphicFrameLocks noChangeAspect="1"/>
            </p:cNvGraphicFramePr>
            <p:nvPr>
              <p:extLst>
                <p:ext uri="{D42A27DB-BD31-4B8C-83A1-F6EECF244321}">
                  <p14:modId xmlns:p14="http://schemas.microsoft.com/office/powerpoint/2010/main" val="704510726"/>
                </p:ext>
              </p:extLst>
            </p:nvPr>
          </p:nvGraphicFramePr>
          <p:xfrm>
            <a:off x="1626819" y="897890"/>
            <a:ext cx="188913" cy="285750"/>
          </p:xfrm>
          <a:graphic>
            <a:graphicData uri="http://schemas.openxmlformats.org/presentationml/2006/ole">
              <mc:AlternateContent xmlns:mc="http://schemas.openxmlformats.org/markup-compatibility/2006">
                <mc:Choice xmlns:v="urn:schemas-microsoft-com:vml" Requires="v">
                  <p:oleObj name="Formula" r:id="rId16" imgW="86400" imgH="129600" progId="Equation.Ribbit">
                    <p:embed/>
                  </p:oleObj>
                </mc:Choice>
                <mc:Fallback>
                  <p:oleObj name="Formula" r:id="rId16" imgW="86400" imgH="129600" progId="Equation.Ribbit">
                    <p:embed/>
                    <p:pic>
                      <p:nvPicPr>
                        <p:cNvPr id="0" name=""/>
                        <p:cNvPicPr/>
                        <p:nvPr/>
                      </p:nvPicPr>
                      <p:blipFill>
                        <a:blip r:embed="rId17"/>
                        <a:stretch>
                          <a:fillRect/>
                        </a:stretch>
                      </p:blipFill>
                      <p:spPr>
                        <a:xfrm>
                          <a:off x="1626819" y="897890"/>
                          <a:ext cx="188913" cy="285750"/>
                        </a:xfrm>
                        <a:prstGeom prst="rect">
                          <a:avLst/>
                        </a:prstGeom>
                      </p:spPr>
                    </p:pic>
                  </p:oleObj>
                </mc:Fallback>
              </mc:AlternateContent>
            </a:graphicData>
          </a:graphic>
        </p:graphicFrame>
      </p:grpSp>
    </p:spTree>
    <p:extLst>
      <p:ext uri="{BB962C8B-B14F-4D97-AF65-F5344CB8AC3E}">
        <p14:creationId xmlns:p14="http://schemas.microsoft.com/office/powerpoint/2010/main" val="47961961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t>贝叶斯网：结构</a:t>
            </a:r>
            <a:endParaRPr lang="zh-CN" altLang="en-US" dirty="0">
              <a:latin typeface="+mj-ea"/>
              <a:ea typeface="+mj-ea"/>
            </a:endParaRPr>
          </a:p>
        </p:txBody>
      </p:sp>
      <p:sp>
        <p:nvSpPr>
          <p:cNvPr id="2" name="内容占位符 1"/>
          <p:cNvSpPr>
            <a:spLocks noGrp="1"/>
          </p:cNvSpPr>
          <p:nvPr>
            <p:ph sz="quarter" idx="14"/>
          </p:nvPr>
        </p:nvSpPr>
        <p:spPr>
          <a:xfrm>
            <a:off x="173851" y="1040891"/>
            <a:ext cx="8723013" cy="5174557"/>
          </a:xfrm>
        </p:spPr>
        <p:txBody>
          <a:bodyPr>
            <a:normAutofit/>
          </a:bodyPr>
          <a:lstStyle/>
          <a:p>
            <a:r>
              <a:rPr lang="zh-CN" altLang="en-US" dirty="0">
                <a:latin typeface="+mn-ea"/>
                <a:ea typeface="+mn-ea"/>
                <a:cs typeface="宋体"/>
              </a:rPr>
              <a:t>贝叶斯网中三个变量之间的典型依赖关系：</a:t>
            </a:r>
          </a:p>
          <a:p>
            <a:endParaRPr lang="zh-CN" altLang="en-US" dirty="0">
              <a:latin typeface="+mn-ea"/>
              <a:ea typeface="+mn-ea"/>
              <a:cs typeface="宋体"/>
            </a:endParaRPr>
          </a:p>
          <a:p>
            <a:endParaRPr lang="zh-CN" altLang="en-US" dirty="0">
              <a:latin typeface="+mn-ea"/>
              <a:ea typeface="+mn-ea"/>
              <a:cs typeface="宋体"/>
            </a:endParaRPr>
          </a:p>
          <a:p>
            <a:endParaRPr lang="zh-CN" altLang="en-US" dirty="0">
              <a:latin typeface="+mn-ea"/>
              <a:ea typeface="+mn-ea"/>
              <a:cs typeface="宋体"/>
            </a:endParaRPr>
          </a:p>
          <a:p>
            <a:endParaRPr lang="zh-CN" altLang="en-US" dirty="0">
              <a:latin typeface="+mn-ea"/>
              <a:ea typeface="+mn-ea"/>
              <a:cs typeface="宋体"/>
            </a:endParaRPr>
          </a:p>
          <a:p>
            <a:endParaRPr lang="zh-CN" altLang="en-US" dirty="0">
              <a:latin typeface="+mn-ea"/>
              <a:ea typeface="+mn-ea"/>
              <a:cs typeface="宋体"/>
            </a:endParaRPr>
          </a:p>
          <a:p>
            <a:r>
              <a:rPr lang="zh-CN" altLang="en-US" dirty="0">
                <a:latin typeface="+mn-ea"/>
                <a:ea typeface="+mn-ea"/>
                <a:cs typeface="宋体"/>
              </a:rPr>
              <a:t>分析有向图中变量间的条件独立性，可使用“有向分离”                  </a:t>
            </a:r>
            <a:r>
              <a:rPr lang="en-US" altLang="zh-CN" dirty="0">
                <a:latin typeface="+mn-ea"/>
                <a:ea typeface="+mn-ea"/>
                <a:cs typeface="宋体"/>
              </a:rPr>
              <a:t>(</a:t>
            </a:r>
            <a:r>
              <a:rPr lang="en-US" altLang="zh-CN" dirty="0">
                <a:latin typeface="Verdana" charset="0"/>
                <a:ea typeface="Verdana" charset="0"/>
                <a:cs typeface="Verdana" charset="0"/>
              </a:rPr>
              <a:t>D-separation</a:t>
            </a:r>
            <a:r>
              <a:rPr lang="en-US" altLang="zh-CN" dirty="0">
                <a:latin typeface="+mn-ea"/>
                <a:ea typeface="+mn-ea"/>
                <a:cs typeface="宋体"/>
              </a:rPr>
              <a:t>)</a:t>
            </a:r>
            <a:endParaRPr lang="zh-CN" altLang="en-US" dirty="0">
              <a:latin typeface="+mn-ea"/>
              <a:ea typeface="+mn-ea"/>
              <a:cs typeface="宋体"/>
            </a:endParaRPr>
          </a:p>
          <a:p>
            <a:pPr lvl="1"/>
            <a:r>
              <a:rPr lang="en-US" altLang="zh-CN" dirty="0">
                <a:latin typeface="+mn-ea"/>
                <a:ea typeface="+mn-ea"/>
                <a:cs typeface="Times"/>
              </a:rPr>
              <a:t>V</a:t>
            </a:r>
            <a:r>
              <a:rPr lang="zh-CN" altLang="en-US" dirty="0">
                <a:latin typeface="+mn-ea"/>
                <a:ea typeface="+mn-ea"/>
                <a:cs typeface="宋体"/>
              </a:rPr>
              <a:t>型结构父结点相连</a:t>
            </a:r>
            <a:endParaRPr lang="en-US" altLang="zh-CN" dirty="0">
              <a:latin typeface="+mn-ea"/>
              <a:ea typeface="+mn-ea"/>
              <a:cs typeface="宋体"/>
            </a:endParaRPr>
          </a:p>
          <a:p>
            <a:pPr lvl="1"/>
            <a:r>
              <a:rPr lang="zh-CN" altLang="en-US" dirty="0">
                <a:latin typeface="+mn-ea"/>
                <a:ea typeface="+mn-ea"/>
                <a:cs typeface="宋体"/>
              </a:rPr>
              <a:t>有向边变成无向边</a:t>
            </a:r>
            <a:endParaRPr lang="en-US" altLang="zh-CN" dirty="0">
              <a:latin typeface="+mn-ea"/>
              <a:ea typeface="+mn-ea"/>
              <a:cs typeface="宋体"/>
            </a:endParaRPr>
          </a:p>
          <a:p>
            <a:pPr marL="325800" lvl="1" indent="0">
              <a:buNone/>
            </a:pPr>
            <a:r>
              <a:rPr lang="zh-CN" altLang="en-US" sz="2200" dirty="0">
                <a:latin typeface="+mn-ea"/>
                <a:ea typeface="+mn-ea"/>
                <a:cs typeface="宋体"/>
              </a:rPr>
              <a:t>由此产生的图称为道德图</a:t>
            </a:r>
          </a:p>
          <a:p>
            <a:pPr marL="325800" lvl="1" indent="0">
              <a:buNone/>
            </a:pPr>
            <a:r>
              <a:rPr lang="fr-FR" altLang="zh-CN" sz="2200" dirty="0">
                <a:latin typeface="Verdana" charset="0"/>
                <a:ea typeface="Verdana" charset="0"/>
                <a:cs typeface="Verdana" charset="0"/>
              </a:rPr>
              <a:t>(moral graph)</a:t>
            </a:r>
            <a:endParaRPr lang="en-US" altLang="zh-CN" sz="2200" dirty="0">
              <a:latin typeface="Verdana" charset="0"/>
              <a:ea typeface="Verdana" charset="0"/>
              <a:cs typeface="Verdana" charset="0"/>
            </a:endParaRPr>
          </a:p>
        </p:txBody>
      </p:sp>
      <p:grpSp>
        <p:nvGrpSpPr>
          <p:cNvPr id="5" name="组合 36"/>
          <p:cNvGrpSpPr/>
          <p:nvPr/>
        </p:nvGrpSpPr>
        <p:grpSpPr>
          <a:xfrm>
            <a:off x="1540389" y="1536148"/>
            <a:ext cx="1216958" cy="1520486"/>
            <a:chOff x="1003637" y="765522"/>
            <a:chExt cx="1408938" cy="1760349"/>
          </a:xfrm>
        </p:grpSpPr>
        <p:cxnSp>
          <p:nvCxnSpPr>
            <p:cNvPr id="6" name="直接箭头连接符 37"/>
            <p:cNvCxnSpPr/>
            <p:nvPr/>
          </p:nvCxnSpPr>
          <p:spPr>
            <a:xfrm flipH="1">
              <a:off x="1246009" y="1179276"/>
              <a:ext cx="306302" cy="461104"/>
            </a:xfrm>
            <a:prstGeom prst="straightConnector1">
              <a:avLst/>
            </a:prstGeom>
            <a:ln>
              <a:tailEnd type="triangle" w="med" len="lg"/>
            </a:ln>
          </p:spPr>
          <p:style>
            <a:lnRef idx="1">
              <a:schemeClr val="dk1"/>
            </a:lnRef>
            <a:fillRef idx="0">
              <a:schemeClr val="dk1"/>
            </a:fillRef>
            <a:effectRef idx="0">
              <a:schemeClr val="dk1"/>
            </a:effectRef>
            <a:fontRef idx="minor">
              <a:schemeClr val="tx1"/>
            </a:fontRef>
          </p:style>
        </p:cxnSp>
        <p:sp>
          <p:nvSpPr>
            <p:cNvPr id="7" name="椭圆 6"/>
            <p:cNvSpPr/>
            <p:nvPr/>
          </p:nvSpPr>
          <p:spPr>
            <a:xfrm>
              <a:off x="1481322" y="765522"/>
              <a:ext cx="484743" cy="48474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2400" i="1" dirty="0">
                <a:latin typeface="Times New Roman" panose="02020603050405020304" pitchFamily="18" charset="0"/>
                <a:cs typeface="Times New Roman" panose="02020603050405020304" pitchFamily="18" charset="0"/>
              </a:endParaRPr>
            </a:p>
          </p:txBody>
        </p:sp>
        <p:cxnSp>
          <p:nvCxnSpPr>
            <p:cNvPr id="8" name="直接箭头连接符 39"/>
            <p:cNvCxnSpPr/>
            <p:nvPr/>
          </p:nvCxnSpPr>
          <p:spPr>
            <a:xfrm>
              <a:off x="1895076" y="1179276"/>
              <a:ext cx="275128" cy="464930"/>
            </a:xfrm>
            <a:prstGeom prst="straightConnector1">
              <a:avLst/>
            </a:prstGeom>
            <a:ln>
              <a:tailEnd type="triangle" w="med" len="lg"/>
            </a:ln>
          </p:spPr>
          <p:style>
            <a:lnRef idx="1">
              <a:schemeClr val="dk1"/>
            </a:lnRef>
            <a:fillRef idx="0">
              <a:schemeClr val="dk1"/>
            </a:fillRef>
            <a:effectRef idx="0">
              <a:schemeClr val="dk1"/>
            </a:effectRef>
            <a:fontRef idx="minor">
              <a:schemeClr val="tx1"/>
            </a:fontRef>
          </p:style>
        </p:cxnSp>
        <p:grpSp>
          <p:nvGrpSpPr>
            <p:cNvPr id="9" name="组合 40"/>
            <p:cNvGrpSpPr/>
            <p:nvPr/>
          </p:nvGrpSpPr>
          <p:grpSpPr>
            <a:xfrm>
              <a:off x="1003637" y="1640380"/>
              <a:ext cx="1408938" cy="488569"/>
              <a:chOff x="1003637" y="1754680"/>
              <a:chExt cx="1408938" cy="488569"/>
            </a:xfrm>
          </p:grpSpPr>
          <p:sp>
            <p:nvSpPr>
              <p:cNvPr id="12" name="椭圆 11"/>
              <p:cNvSpPr/>
              <p:nvPr/>
            </p:nvSpPr>
            <p:spPr>
              <a:xfrm>
                <a:off x="1927832" y="1758506"/>
                <a:ext cx="484743" cy="48474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2400" i="1" dirty="0">
                  <a:latin typeface="Times New Roman" panose="02020603050405020304" pitchFamily="18" charset="0"/>
                  <a:cs typeface="Times New Roman" panose="02020603050405020304" pitchFamily="18" charset="0"/>
                </a:endParaRPr>
              </a:p>
            </p:txBody>
          </p:sp>
          <p:sp>
            <p:nvSpPr>
              <p:cNvPr id="13" name="椭圆 12"/>
              <p:cNvSpPr/>
              <p:nvPr/>
            </p:nvSpPr>
            <p:spPr>
              <a:xfrm>
                <a:off x="1003637" y="1754680"/>
                <a:ext cx="484743" cy="48474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2400" i="1" dirty="0">
                  <a:latin typeface="Times New Roman" panose="02020603050405020304" pitchFamily="18" charset="0"/>
                  <a:cs typeface="Times New Roman" panose="02020603050405020304" pitchFamily="18" charset="0"/>
                </a:endParaRPr>
              </a:p>
            </p:txBody>
          </p:sp>
          <p:graphicFrame>
            <p:nvGraphicFramePr>
              <p:cNvPr id="14" name="对象 13"/>
              <p:cNvGraphicFramePr>
                <a:graphicFrameLocks noChangeAspect="1"/>
              </p:cNvGraphicFramePr>
              <p:nvPr/>
            </p:nvGraphicFramePr>
            <p:xfrm>
              <a:off x="1105819" y="1881461"/>
              <a:ext cx="317500" cy="288925"/>
            </p:xfrm>
            <a:graphic>
              <a:graphicData uri="http://schemas.openxmlformats.org/presentationml/2006/ole">
                <mc:AlternateContent xmlns:mc="http://schemas.openxmlformats.org/markup-compatibility/2006">
                  <mc:Choice xmlns:v="urn:schemas-microsoft-com:vml" Requires="v">
                    <p:oleObj name="Formula" r:id="rId2" imgW="142560" imgH="131040" progId="Equation.Ribbit">
                      <p:embed/>
                    </p:oleObj>
                  </mc:Choice>
                  <mc:Fallback>
                    <p:oleObj name="Formula" r:id="rId2" imgW="142560" imgH="131040" progId="Equation.Ribbit">
                      <p:embed/>
                      <p:pic>
                        <p:nvPicPr>
                          <p:cNvPr id="0" name=""/>
                          <p:cNvPicPr/>
                          <p:nvPr/>
                        </p:nvPicPr>
                        <p:blipFill>
                          <a:blip r:embed="rId3"/>
                          <a:stretch>
                            <a:fillRect/>
                          </a:stretch>
                        </p:blipFill>
                        <p:spPr>
                          <a:xfrm>
                            <a:off x="1105819" y="1881461"/>
                            <a:ext cx="317500" cy="288925"/>
                          </a:xfrm>
                          <a:prstGeom prst="rect">
                            <a:avLst/>
                          </a:prstGeom>
                        </p:spPr>
                      </p:pic>
                    </p:oleObj>
                  </mc:Fallback>
                </mc:AlternateContent>
              </a:graphicData>
            </a:graphic>
          </p:graphicFrame>
          <p:graphicFrame>
            <p:nvGraphicFramePr>
              <p:cNvPr id="15" name="对象 14"/>
              <p:cNvGraphicFramePr>
                <a:graphicFrameLocks noChangeAspect="1"/>
              </p:cNvGraphicFramePr>
              <p:nvPr/>
            </p:nvGraphicFramePr>
            <p:xfrm>
              <a:off x="2036763" y="1876425"/>
              <a:ext cx="315912" cy="288925"/>
            </p:xfrm>
            <a:graphic>
              <a:graphicData uri="http://schemas.openxmlformats.org/presentationml/2006/ole">
                <mc:AlternateContent xmlns:mc="http://schemas.openxmlformats.org/markup-compatibility/2006">
                  <mc:Choice xmlns:v="urn:schemas-microsoft-com:vml" Requires="v">
                    <p:oleObj name="Formula" r:id="rId4" imgW="143640" imgH="131040" progId="Equation.Ribbit">
                      <p:embed/>
                    </p:oleObj>
                  </mc:Choice>
                  <mc:Fallback>
                    <p:oleObj name="Formula" r:id="rId4" imgW="143640" imgH="131040" progId="Equation.Ribbit">
                      <p:embed/>
                      <p:pic>
                        <p:nvPicPr>
                          <p:cNvPr id="0" name=""/>
                          <p:cNvPicPr/>
                          <p:nvPr/>
                        </p:nvPicPr>
                        <p:blipFill>
                          <a:blip r:embed="rId5"/>
                          <a:stretch>
                            <a:fillRect/>
                          </a:stretch>
                        </p:blipFill>
                        <p:spPr>
                          <a:xfrm>
                            <a:off x="2036763" y="1876425"/>
                            <a:ext cx="315912" cy="288925"/>
                          </a:xfrm>
                          <a:prstGeom prst="rect">
                            <a:avLst/>
                          </a:prstGeom>
                        </p:spPr>
                      </p:pic>
                    </p:oleObj>
                  </mc:Fallback>
                </mc:AlternateContent>
              </a:graphicData>
            </a:graphic>
          </p:graphicFrame>
        </p:grpSp>
        <p:sp>
          <p:nvSpPr>
            <p:cNvPr id="10" name="文本框 9"/>
            <p:cNvSpPr txBox="1"/>
            <p:nvPr/>
          </p:nvSpPr>
          <p:spPr>
            <a:xfrm>
              <a:off x="1162794" y="2125761"/>
              <a:ext cx="1210588" cy="400110"/>
            </a:xfrm>
            <a:prstGeom prst="rect">
              <a:avLst/>
            </a:prstGeom>
            <a:noFill/>
          </p:spPr>
          <p:txBody>
            <a:bodyPr wrap="none" rtlCol="0">
              <a:spAutoFit/>
            </a:bodyPr>
            <a:lstStyle/>
            <a:p>
              <a:r>
                <a:rPr lang="zh-CN" altLang="en-US" sz="2000" dirty="0">
                  <a:latin typeface="楷体" panose="02010609060101010101" pitchFamily="49" charset="-122"/>
                  <a:ea typeface="楷体" panose="02010609060101010101" pitchFamily="49" charset="-122"/>
                </a:rPr>
                <a:t>同父结构</a:t>
              </a:r>
            </a:p>
          </p:txBody>
        </p:sp>
        <p:graphicFrame>
          <p:nvGraphicFramePr>
            <p:cNvPr id="11" name="对象 10"/>
            <p:cNvGraphicFramePr>
              <a:graphicFrameLocks noChangeAspect="1"/>
            </p:cNvGraphicFramePr>
            <p:nvPr/>
          </p:nvGraphicFramePr>
          <p:xfrm>
            <a:off x="1601972" y="893111"/>
            <a:ext cx="301752" cy="288288"/>
          </p:xfrm>
          <a:graphic>
            <a:graphicData uri="http://schemas.openxmlformats.org/presentationml/2006/ole">
              <mc:AlternateContent xmlns:mc="http://schemas.openxmlformats.org/markup-compatibility/2006">
                <mc:Choice xmlns:v="urn:schemas-microsoft-com:vml" Requires="v">
                  <p:oleObj name="Formula" r:id="rId6" imgW="137160" imgH="131040" progId="Equation.Ribbit">
                    <p:embed/>
                  </p:oleObj>
                </mc:Choice>
                <mc:Fallback>
                  <p:oleObj name="Formula" r:id="rId6" imgW="137160" imgH="131040" progId="Equation.Ribbit">
                    <p:embed/>
                    <p:pic>
                      <p:nvPicPr>
                        <p:cNvPr id="0" name=""/>
                        <p:cNvPicPr/>
                        <p:nvPr/>
                      </p:nvPicPr>
                      <p:blipFill>
                        <a:blip r:embed="rId7"/>
                        <a:stretch>
                          <a:fillRect/>
                        </a:stretch>
                      </p:blipFill>
                      <p:spPr>
                        <a:xfrm>
                          <a:off x="1601972" y="893111"/>
                          <a:ext cx="301752" cy="288288"/>
                        </a:xfrm>
                        <a:prstGeom prst="rect">
                          <a:avLst/>
                        </a:prstGeom>
                      </p:spPr>
                    </p:pic>
                  </p:oleObj>
                </mc:Fallback>
              </mc:AlternateContent>
            </a:graphicData>
          </a:graphic>
        </p:graphicFrame>
      </p:grpSp>
      <p:grpSp>
        <p:nvGrpSpPr>
          <p:cNvPr id="16" name="组合 47"/>
          <p:cNvGrpSpPr/>
          <p:nvPr/>
        </p:nvGrpSpPr>
        <p:grpSpPr>
          <a:xfrm>
            <a:off x="3311377" y="1580192"/>
            <a:ext cx="1201797" cy="1481109"/>
            <a:chOff x="1942480" y="84630"/>
            <a:chExt cx="1408938" cy="1736391"/>
          </a:xfrm>
        </p:grpSpPr>
        <p:cxnSp>
          <p:nvCxnSpPr>
            <p:cNvPr id="17" name="直接箭头连接符 48"/>
            <p:cNvCxnSpPr/>
            <p:nvPr/>
          </p:nvCxnSpPr>
          <p:spPr>
            <a:xfrm flipH="1" flipV="1">
              <a:off x="2184852" y="569373"/>
              <a:ext cx="306302" cy="425888"/>
            </a:xfrm>
            <a:prstGeom prst="straightConnector1">
              <a:avLst/>
            </a:prstGeom>
            <a:ln>
              <a:headEnd type="triangle" w="med" len="lg"/>
              <a:tailEnd type="none" w="med" len="med"/>
            </a:ln>
          </p:spPr>
          <p:style>
            <a:lnRef idx="1">
              <a:schemeClr val="dk1"/>
            </a:lnRef>
            <a:fillRef idx="0">
              <a:schemeClr val="dk1"/>
            </a:fillRef>
            <a:effectRef idx="0">
              <a:schemeClr val="dk1"/>
            </a:effectRef>
            <a:fontRef idx="minor">
              <a:schemeClr val="tx1"/>
            </a:fontRef>
          </p:style>
        </p:cxnSp>
        <p:sp>
          <p:nvSpPr>
            <p:cNvPr id="18" name="椭圆 17"/>
            <p:cNvSpPr/>
            <p:nvPr/>
          </p:nvSpPr>
          <p:spPr>
            <a:xfrm>
              <a:off x="2420165" y="924272"/>
              <a:ext cx="484743" cy="48474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2400" i="1" dirty="0">
                <a:latin typeface="Times New Roman" panose="02020603050405020304" pitchFamily="18" charset="0"/>
                <a:cs typeface="Times New Roman" panose="02020603050405020304" pitchFamily="18" charset="0"/>
              </a:endParaRPr>
            </a:p>
          </p:txBody>
        </p:sp>
        <p:cxnSp>
          <p:nvCxnSpPr>
            <p:cNvPr id="19" name="直接箭头连接符 50"/>
            <p:cNvCxnSpPr/>
            <p:nvPr/>
          </p:nvCxnSpPr>
          <p:spPr>
            <a:xfrm flipV="1">
              <a:off x="2833919" y="573199"/>
              <a:ext cx="275128" cy="422062"/>
            </a:xfrm>
            <a:prstGeom prst="straightConnector1">
              <a:avLst/>
            </a:prstGeom>
            <a:ln>
              <a:headEnd type="triangle" w="med" len="lg"/>
              <a:tailEnd type="none" w="med" len="med"/>
            </a:ln>
          </p:spPr>
          <p:style>
            <a:lnRef idx="1">
              <a:schemeClr val="dk1"/>
            </a:lnRef>
            <a:fillRef idx="0">
              <a:schemeClr val="dk1"/>
            </a:fillRef>
            <a:effectRef idx="0">
              <a:schemeClr val="dk1"/>
            </a:effectRef>
            <a:fontRef idx="minor">
              <a:schemeClr val="tx1"/>
            </a:fontRef>
          </p:style>
        </p:cxnSp>
        <p:grpSp>
          <p:nvGrpSpPr>
            <p:cNvPr id="20" name="组合 51"/>
            <p:cNvGrpSpPr/>
            <p:nvPr/>
          </p:nvGrpSpPr>
          <p:grpSpPr>
            <a:xfrm>
              <a:off x="1942480" y="84630"/>
              <a:ext cx="1408938" cy="488569"/>
              <a:chOff x="1003637" y="1754680"/>
              <a:chExt cx="1408938" cy="488569"/>
            </a:xfrm>
          </p:grpSpPr>
          <p:sp>
            <p:nvSpPr>
              <p:cNvPr id="23" name="椭圆 22"/>
              <p:cNvSpPr/>
              <p:nvPr/>
            </p:nvSpPr>
            <p:spPr>
              <a:xfrm>
                <a:off x="1927832" y="1758506"/>
                <a:ext cx="484743" cy="48474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2400" i="1" dirty="0">
                  <a:latin typeface="Times New Roman" panose="02020603050405020304" pitchFamily="18" charset="0"/>
                  <a:cs typeface="Times New Roman" panose="02020603050405020304" pitchFamily="18" charset="0"/>
                </a:endParaRPr>
              </a:p>
            </p:txBody>
          </p:sp>
          <p:sp>
            <p:nvSpPr>
              <p:cNvPr id="24" name="椭圆 23"/>
              <p:cNvSpPr/>
              <p:nvPr/>
            </p:nvSpPr>
            <p:spPr>
              <a:xfrm>
                <a:off x="1003637" y="1754680"/>
                <a:ext cx="484743" cy="48474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2400" i="1" dirty="0">
                  <a:latin typeface="Times New Roman" panose="02020603050405020304" pitchFamily="18" charset="0"/>
                  <a:cs typeface="Times New Roman" panose="02020603050405020304" pitchFamily="18" charset="0"/>
                </a:endParaRPr>
              </a:p>
            </p:txBody>
          </p:sp>
          <p:graphicFrame>
            <p:nvGraphicFramePr>
              <p:cNvPr id="25" name="对象 24"/>
              <p:cNvGraphicFramePr>
                <a:graphicFrameLocks noChangeAspect="1"/>
              </p:cNvGraphicFramePr>
              <p:nvPr/>
            </p:nvGraphicFramePr>
            <p:xfrm>
              <a:off x="1102682" y="1876425"/>
              <a:ext cx="303213" cy="288925"/>
            </p:xfrm>
            <a:graphic>
              <a:graphicData uri="http://schemas.openxmlformats.org/presentationml/2006/ole">
                <mc:AlternateContent xmlns:mc="http://schemas.openxmlformats.org/markup-compatibility/2006">
                  <mc:Choice xmlns:v="urn:schemas-microsoft-com:vml" Requires="v">
                    <p:oleObj name="Formula" r:id="rId8" imgW="137160" imgH="131040" progId="Equation.Ribbit">
                      <p:embed/>
                    </p:oleObj>
                  </mc:Choice>
                  <mc:Fallback>
                    <p:oleObj name="Formula" r:id="rId8" imgW="137160" imgH="131040" progId="Equation.Ribbit">
                      <p:embed/>
                      <p:pic>
                        <p:nvPicPr>
                          <p:cNvPr id="0" name=""/>
                          <p:cNvPicPr/>
                          <p:nvPr/>
                        </p:nvPicPr>
                        <p:blipFill>
                          <a:blip r:embed="rId7"/>
                          <a:stretch>
                            <a:fillRect/>
                          </a:stretch>
                        </p:blipFill>
                        <p:spPr>
                          <a:xfrm>
                            <a:off x="1102682" y="1876425"/>
                            <a:ext cx="303213" cy="288925"/>
                          </a:xfrm>
                          <a:prstGeom prst="rect">
                            <a:avLst/>
                          </a:prstGeom>
                        </p:spPr>
                      </p:pic>
                    </p:oleObj>
                  </mc:Fallback>
                </mc:AlternateContent>
              </a:graphicData>
            </a:graphic>
          </p:graphicFrame>
          <p:graphicFrame>
            <p:nvGraphicFramePr>
              <p:cNvPr id="26" name="对象 25"/>
              <p:cNvGraphicFramePr>
                <a:graphicFrameLocks noChangeAspect="1"/>
              </p:cNvGraphicFramePr>
              <p:nvPr/>
            </p:nvGraphicFramePr>
            <p:xfrm>
              <a:off x="2037720" y="1876425"/>
              <a:ext cx="312737" cy="288925"/>
            </p:xfrm>
            <a:graphic>
              <a:graphicData uri="http://schemas.openxmlformats.org/presentationml/2006/ole">
                <mc:AlternateContent xmlns:mc="http://schemas.openxmlformats.org/markup-compatibility/2006">
                  <mc:Choice xmlns:v="urn:schemas-microsoft-com:vml" Requires="v">
                    <p:oleObj name="Formula" r:id="rId9" imgW="141120" imgH="131040" progId="Equation.Ribbit">
                      <p:embed/>
                    </p:oleObj>
                  </mc:Choice>
                  <mc:Fallback>
                    <p:oleObj name="Formula" r:id="rId9" imgW="141120" imgH="131040" progId="Equation.Ribbit">
                      <p:embed/>
                      <p:pic>
                        <p:nvPicPr>
                          <p:cNvPr id="0" name=""/>
                          <p:cNvPicPr/>
                          <p:nvPr/>
                        </p:nvPicPr>
                        <p:blipFill>
                          <a:blip r:embed="rId10"/>
                          <a:stretch>
                            <a:fillRect/>
                          </a:stretch>
                        </p:blipFill>
                        <p:spPr>
                          <a:xfrm>
                            <a:off x="2037720" y="1876425"/>
                            <a:ext cx="312737" cy="288925"/>
                          </a:xfrm>
                          <a:prstGeom prst="rect">
                            <a:avLst/>
                          </a:prstGeom>
                        </p:spPr>
                      </p:pic>
                    </p:oleObj>
                  </mc:Fallback>
                </mc:AlternateContent>
              </a:graphicData>
            </a:graphic>
          </p:graphicFrame>
        </p:grpSp>
        <p:sp>
          <p:nvSpPr>
            <p:cNvPr id="21" name="文本框 20"/>
            <p:cNvSpPr txBox="1"/>
            <p:nvPr/>
          </p:nvSpPr>
          <p:spPr>
            <a:xfrm>
              <a:off x="2101637" y="1420911"/>
              <a:ext cx="1140056" cy="400110"/>
            </a:xfrm>
            <a:prstGeom prst="rect">
              <a:avLst/>
            </a:prstGeom>
            <a:noFill/>
          </p:spPr>
          <p:txBody>
            <a:bodyPr wrap="none" rtlCol="0">
              <a:spAutoFit/>
            </a:bodyPr>
            <a:lstStyle/>
            <a:p>
              <a:r>
                <a:rPr lang="en-US" altLang="zh-CN" sz="2000" dirty="0">
                  <a:latin typeface="Times New Roman" panose="02020603050405020304" pitchFamily="18" charset="0"/>
                  <a:ea typeface="楷体" panose="02010609060101010101" pitchFamily="49" charset="-122"/>
                  <a:cs typeface="Times New Roman" panose="02020603050405020304" pitchFamily="18" charset="0"/>
                </a:rPr>
                <a:t>V</a:t>
              </a:r>
              <a:r>
                <a:rPr lang="zh-CN" altLang="en-US" sz="2000" dirty="0">
                  <a:latin typeface="Times New Roman" panose="02020603050405020304" pitchFamily="18" charset="0"/>
                  <a:ea typeface="楷体" panose="02010609060101010101" pitchFamily="49" charset="-122"/>
                  <a:cs typeface="Times New Roman" panose="02020603050405020304" pitchFamily="18" charset="0"/>
                </a:rPr>
                <a:t>型结构</a:t>
              </a:r>
            </a:p>
          </p:txBody>
        </p:sp>
        <p:graphicFrame>
          <p:nvGraphicFramePr>
            <p:cNvPr id="22" name="对象 21"/>
            <p:cNvGraphicFramePr>
              <a:graphicFrameLocks noChangeAspect="1"/>
            </p:cNvGraphicFramePr>
            <p:nvPr/>
          </p:nvGraphicFramePr>
          <p:xfrm>
            <a:off x="2524125" y="1046163"/>
            <a:ext cx="315913" cy="288925"/>
          </p:xfrm>
          <a:graphic>
            <a:graphicData uri="http://schemas.openxmlformats.org/presentationml/2006/ole">
              <mc:AlternateContent xmlns:mc="http://schemas.openxmlformats.org/markup-compatibility/2006">
                <mc:Choice xmlns:v="urn:schemas-microsoft-com:vml" Requires="v">
                  <p:oleObj name="Formula" r:id="rId11" imgW="143640" imgH="131040" progId="Equation.Ribbit">
                    <p:embed/>
                  </p:oleObj>
                </mc:Choice>
                <mc:Fallback>
                  <p:oleObj name="Formula" r:id="rId11" imgW="143640" imgH="131040" progId="Equation.Ribbit">
                    <p:embed/>
                    <p:pic>
                      <p:nvPicPr>
                        <p:cNvPr id="0" name=""/>
                        <p:cNvPicPr/>
                        <p:nvPr/>
                      </p:nvPicPr>
                      <p:blipFill>
                        <a:blip r:embed="rId5"/>
                        <a:stretch>
                          <a:fillRect/>
                        </a:stretch>
                      </p:blipFill>
                      <p:spPr>
                        <a:xfrm>
                          <a:off x="2524125" y="1046163"/>
                          <a:ext cx="315913" cy="288925"/>
                        </a:xfrm>
                        <a:prstGeom prst="rect">
                          <a:avLst/>
                        </a:prstGeom>
                      </p:spPr>
                    </p:pic>
                  </p:oleObj>
                </mc:Fallback>
              </mc:AlternateContent>
            </a:graphicData>
          </a:graphic>
        </p:graphicFrame>
      </p:grpSp>
      <p:grpSp>
        <p:nvGrpSpPr>
          <p:cNvPr id="27" name="组合 58"/>
          <p:cNvGrpSpPr/>
          <p:nvPr/>
        </p:nvGrpSpPr>
        <p:grpSpPr>
          <a:xfrm>
            <a:off x="5078341" y="1551728"/>
            <a:ext cx="1176046" cy="1469370"/>
            <a:chOff x="1003637" y="765522"/>
            <a:chExt cx="1408938" cy="1760349"/>
          </a:xfrm>
        </p:grpSpPr>
        <p:cxnSp>
          <p:nvCxnSpPr>
            <p:cNvPr id="28" name="直接箭头连接符 59"/>
            <p:cNvCxnSpPr/>
            <p:nvPr/>
          </p:nvCxnSpPr>
          <p:spPr>
            <a:xfrm flipH="1">
              <a:off x="1246009" y="1179276"/>
              <a:ext cx="306302" cy="461104"/>
            </a:xfrm>
            <a:prstGeom prst="straightConnector1">
              <a:avLst/>
            </a:prstGeom>
            <a:ln>
              <a:tailEnd type="triangle" w="med" len="lg"/>
            </a:ln>
          </p:spPr>
          <p:style>
            <a:lnRef idx="1">
              <a:schemeClr val="dk1"/>
            </a:lnRef>
            <a:fillRef idx="0">
              <a:schemeClr val="dk1"/>
            </a:fillRef>
            <a:effectRef idx="0">
              <a:schemeClr val="dk1"/>
            </a:effectRef>
            <a:fontRef idx="minor">
              <a:schemeClr val="tx1"/>
            </a:fontRef>
          </p:style>
        </p:cxnSp>
        <p:sp>
          <p:nvSpPr>
            <p:cNvPr id="29" name="椭圆 28"/>
            <p:cNvSpPr/>
            <p:nvPr/>
          </p:nvSpPr>
          <p:spPr>
            <a:xfrm>
              <a:off x="1481322" y="765522"/>
              <a:ext cx="484743" cy="48474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2400" i="1" dirty="0">
                <a:latin typeface="Times New Roman" panose="02020603050405020304" pitchFamily="18" charset="0"/>
                <a:cs typeface="Times New Roman" panose="02020603050405020304" pitchFamily="18" charset="0"/>
              </a:endParaRPr>
            </a:p>
          </p:txBody>
        </p:sp>
        <p:cxnSp>
          <p:nvCxnSpPr>
            <p:cNvPr id="30" name="直接箭头连接符 61"/>
            <p:cNvCxnSpPr/>
            <p:nvPr/>
          </p:nvCxnSpPr>
          <p:spPr>
            <a:xfrm flipH="1" flipV="1">
              <a:off x="1895076" y="1179276"/>
              <a:ext cx="275128" cy="464930"/>
            </a:xfrm>
            <a:prstGeom prst="straightConnector1">
              <a:avLst/>
            </a:prstGeom>
            <a:ln>
              <a:tailEnd type="triangle" w="med" len="lg"/>
            </a:ln>
          </p:spPr>
          <p:style>
            <a:lnRef idx="1">
              <a:schemeClr val="dk1"/>
            </a:lnRef>
            <a:fillRef idx="0">
              <a:schemeClr val="dk1"/>
            </a:fillRef>
            <a:effectRef idx="0">
              <a:schemeClr val="dk1"/>
            </a:effectRef>
            <a:fontRef idx="minor">
              <a:schemeClr val="tx1"/>
            </a:fontRef>
          </p:style>
        </p:cxnSp>
        <p:grpSp>
          <p:nvGrpSpPr>
            <p:cNvPr id="31" name="组合 62"/>
            <p:cNvGrpSpPr/>
            <p:nvPr/>
          </p:nvGrpSpPr>
          <p:grpSpPr>
            <a:xfrm>
              <a:off x="1003637" y="1640380"/>
              <a:ext cx="1408938" cy="488569"/>
              <a:chOff x="1003637" y="1754680"/>
              <a:chExt cx="1408938" cy="488569"/>
            </a:xfrm>
          </p:grpSpPr>
          <p:sp>
            <p:nvSpPr>
              <p:cNvPr id="34" name="椭圆 33"/>
              <p:cNvSpPr/>
              <p:nvPr/>
            </p:nvSpPr>
            <p:spPr>
              <a:xfrm>
                <a:off x="1927832" y="1758506"/>
                <a:ext cx="484743" cy="48474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2400" i="1" dirty="0">
                  <a:latin typeface="Times New Roman" panose="02020603050405020304" pitchFamily="18" charset="0"/>
                  <a:cs typeface="Times New Roman" panose="02020603050405020304" pitchFamily="18" charset="0"/>
                </a:endParaRPr>
              </a:p>
            </p:txBody>
          </p:sp>
          <p:sp>
            <p:nvSpPr>
              <p:cNvPr id="35" name="椭圆 34"/>
              <p:cNvSpPr/>
              <p:nvPr/>
            </p:nvSpPr>
            <p:spPr>
              <a:xfrm>
                <a:off x="1003637" y="1754680"/>
                <a:ext cx="484743" cy="48474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2400" i="1" dirty="0">
                  <a:latin typeface="Times New Roman" panose="02020603050405020304" pitchFamily="18" charset="0"/>
                  <a:cs typeface="Times New Roman" panose="02020603050405020304" pitchFamily="18" charset="0"/>
                </a:endParaRPr>
              </a:p>
            </p:txBody>
          </p:sp>
          <p:graphicFrame>
            <p:nvGraphicFramePr>
              <p:cNvPr id="36" name="对象 35"/>
              <p:cNvGraphicFramePr>
                <a:graphicFrameLocks noChangeAspect="1"/>
              </p:cNvGraphicFramePr>
              <p:nvPr/>
            </p:nvGraphicFramePr>
            <p:xfrm>
              <a:off x="1149934" y="1851025"/>
              <a:ext cx="180975" cy="288925"/>
            </p:xfrm>
            <a:graphic>
              <a:graphicData uri="http://schemas.openxmlformats.org/presentationml/2006/ole">
                <mc:AlternateContent xmlns:mc="http://schemas.openxmlformats.org/markup-compatibility/2006">
                  <mc:Choice xmlns:v="urn:schemas-microsoft-com:vml" Requires="v">
                    <p:oleObj name="Formula" r:id="rId12" imgW="81360" imgH="131040" progId="Equation.Ribbit">
                      <p:embed/>
                    </p:oleObj>
                  </mc:Choice>
                  <mc:Fallback>
                    <p:oleObj name="Formula" r:id="rId12" imgW="81360" imgH="131040" progId="Equation.Ribbit">
                      <p:embed/>
                      <p:pic>
                        <p:nvPicPr>
                          <p:cNvPr id="0" name=""/>
                          <p:cNvPicPr/>
                          <p:nvPr/>
                        </p:nvPicPr>
                        <p:blipFill>
                          <a:blip r:embed="rId13"/>
                          <a:stretch>
                            <a:fillRect/>
                          </a:stretch>
                        </p:blipFill>
                        <p:spPr>
                          <a:xfrm>
                            <a:off x="1149934" y="1851025"/>
                            <a:ext cx="180975" cy="288925"/>
                          </a:xfrm>
                          <a:prstGeom prst="rect">
                            <a:avLst/>
                          </a:prstGeom>
                        </p:spPr>
                      </p:pic>
                    </p:oleObj>
                  </mc:Fallback>
                </mc:AlternateContent>
              </a:graphicData>
            </a:graphic>
          </p:graphicFrame>
          <p:graphicFrame>
            <p:nvGraphicFramePr>
              <p:cNvPr id="37" name="对象 36"/>
              <p:cNvGraphicFramePr>
                <a:graphicFrameLocks noChangeAspect="1"/>
              </p:cNvGraphicFramePr>
              <p:nvPr/>
            </p:nvGraphicFramePr>
            <p:xfrm>
              <a:off x="2076399" y="1879918"/>
              <a:ext cx="168275" cy="284162"/>
            </p:xfrm>
            <a:graphic>
              <a:graphicData uri="http://schemas.openxmlformats.org/presentationml/2006/ole">
                <mc:AlternateContent xmlns:mc="http://schemas.openxmlformats.org/markup-compatibility/2006">
                  <mc:Choice xmlns:v="urn:schemas-microsoft-com:vml" Requires="v">
                    <p:oleObj name="Formula" r:id="rId14" imgW="76320" imgH="129600" progId="Equation.Ribbit">
                      <p:embed/>
                    </p:oleObj>
                  </mc:Choice>
                  <mc:Fallback>
                    <p:oleObj name="Formula" r:id="rId14" imgW="76320" imgH="129600" progId="Equation.Ribbit">
                      <p:embed/>
                      <p:pic>
                        <p:nvPicPr>
                          <p:cNvPr id="0" name=""/>
                          <p:cNvPicPr/>
                          <p:nvPr/>
                        </p:nvPicPr>
                        <p:blipFill>
                          <a:blip r:embed="rId15"/>
                          <a:stretch>
                            <a:fillRect/>
                          </a:stretch>
                        </p:blipFill>
                        <p:spPr>
                          <a:xfrm>
                            <a:off x="2076399" y="1879918"/>
                            <a:ext cx="168275" cy="284162"/>
                          </a:xfrm>
                          <a:prstGeom prst="rect">
                            <a:avLst/>
                          </a:prstGeom>
                        </p:spPr>
                      </p:pic>
                    </p:oleObj>
                  </mc:Fallback>
                </mc:AlternateContent>
              </a:graphicData>
            </a:graphic>
          </p:graphicFrame>
        </p:grpSp>
        <p:sp>
          <p:nvSpPr>
            <p:cNvPr id="32" name="文本框 31"/>
            <p:cNvSpPr txBox="1"/>
            <p:nvPr/>
          </p:nvSpPr>
          <p:spPr>
            <a:xfrm>
              <a:off x="1162794" y="2125761"/>
              <a:ext cx="1210588" cy="400110"/>
            </a:xfrm>
            <a:prstGeom prst="rect">
              <a:avLst/>
            </a:prstGeom>
            <a:noFill/>
          </p:spPr>
          <p:txBody>
            <a:bodyPr wrap="none" rtlCol="0">
              <a:spAutoFit/>
            </a:bodyPr>
            <a:lstStyle/>
            <a:p>
              <a:r>
                <a:rPr lang="zh-CN" altLang="en-US" sz="2000" dirty="0">
                  <a:latin typeface="楷体" panose="02010609060101010101" pitchFamily="49" charset="-122"/>
                  <a:ea typeface="楷体" panose="02010609060101010101" pitchFamily="49" charset="-122"/>
                </a:rPr>
                <a:t>顺序结构</a:t>
              </a:r>
            </a:p>
          </p:txBody>
        </p:sp>
        <p:graphicFrame>
          <p:nvGraphicFramePr>
            <p:cNvPr id="33" name="对象 32"/>
            <p:cNvGraphicFramePr>
              <a:graphicFrameLocks noChangeAspect="1"/>
            </p:cNvGraphicFramePr>
            <p:nvPr/>
          </p:nvGraphicFramePr>
          <p:xfrm>
            <a:off x="1626819" y="897890"/>
            <a:ext cx="188913" cy="285750"/>
          </p:xfrm>
          <a:graphic>
            <a:graphicData uri="http://schemas.openxmlformats.org/presentationml/2006/ole">
              <mc:AlternateContent xmlns:mc="http://schemas.openxmlformats.org/markup-compatibility/2006">
                <mc:Choice xmlns:v="urn:schemas-microsoft-com:vml" Requires="v">
                  <p:oleObj name="Formula" r:id="rId16" imgW="86400" imgH="129600" progId="Equation.Ribbit">
                    <p:embed/>
                  </p:oleObj>
                </mc:Choice>
                <mc:Fallback>
                  <p:oleObj name="Formula" r:id="rId16" imgW="86400" imgH="129600" progId="Equation.Ribbit">
                    <p:embed/>
                    <p:pic>
                      <p:nvPicPr>
                        <p:cNvPr id="0" name=""/>
                        <p:cNvPicPr/>
                        <p:nvPr/>
                      </p:nvPicPr>
                      <p:blipFill>
                        <a:blip r:embed="rId17"/>
                        <a:stretch>
                          <a:fillRect/>
                        </a:stretch>
                      </p:blipFill>
                      <p:spPr>
                        <a:xfrm>
                          <a:off x="1626819" y="897890"/>
                          <a:ext cx="188913" cy="285750"/>
                        </a:xfrm>
                        <a:prstGeom prst="rect">
                          <a:avLst/>
                        </a:prstGeom>
                      </p:spPr>
                    </p:pic>
                  </p:oleObj>
                </mc:Fallback>
              </mc:AlternateContent>
            </a:graphicData>
          </a:graphic>
        </p:graphicFrame>
      </p:grpSp>
      <p:grpSp>
        <p:nvGrpSpPr>
          <p:cNvPr id="38" name="组合 69"/>
          <p:cNvGrpSpPr/>
          <p:nvPr/>
        </p:nvGrpSpPr>
        <p:grpSpPr>
          <a:xfrm>
            <a:off x="4742675" y="4156136"/>
            <a:ext cx="3777647" cy="1399681"/>
            <a:chOff x="1631156" y="306805"/>
            <a:chExt cx="3777647" cy="1399681"/>
          </a:xfrm>
        </p:grpSpPr>
        <p:cxnSp>
          <p:nvCxnSpPr>
            <p:cNvPr id="39" name="直接箭头连接符 70"/>
            <p:cNvCxnSpPr/>
            <p:nvPr/>
          </p:nvCxnSpPr>
          <p:spPr>
            <a:xfrm flipH="1">
              <a:off x="3150851" y="544512"/>
              <a:ext cx="734714" cy="1243"/>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0" name="直接箭头连接符 71"/>
            <p:cNvCxnSpPr/>
            <p:nvPr/>
          </p:nvCxnSpPr>
          <p:spPr>
            <a:xfrm>
              <a:off x="2948036" y="697370"/>
              <a:ext cx="472169" cy="582078"/>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1" name="直接箭头连接符 72"/>
            <p:cNvCxnSpPr/>
            <p:nvPr/>
          </p:nvCxnSpPr>
          <p:spPr>
            <a:xfrm flipH="1">
              <a:off x="2104622" y="650450"/>
              <a:ext cx="571922" cy="607767"/>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grpSp>
          <p:nvGrpSpPr>
            <p:cNvPr id="42" name="组合 73"/>
            <p:cNvGrpSpPr/>
            <p:nvPr/>
          </p:nvGrpSpPr>
          <p:grpSpPr>
            <a:xfrm>
              <a:off x="2346399" y="321572"/>
              <a:ext cx="1001746" cy="427038"/>
              <a:chOff x="4669205" y="1872418"/>
              <a:chExt cx="1001746" cy="427038"/>
            </a:xfrm>
          </p:grpSpPr>
          <p:sp>
            <p:nvSpPr>
              <p:cNvPr id="61" name="椭圆 60"/>
              <p:cNvSpPr/>
              <p:nvPr/>
            </p:nvSpPr>
            <p:spPr>
              <a:xfrm>
                <a:off x="4669205" y="1872418"/>
                <a:ext cx="954584" cy="42703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i="1" dirty="0">
                  <a:latin typeface="楷体" panose="02010609060101010101" pitchFamily="49" charset="-122"/>
                  <a:ea typeface="楷体" panose="02010609060101010101" pitchFamily="49" charset="-122"/>
                  <a:cs typeface="Times New Roman" panose="02020603050405020304" pitchFamily="18" charset="0"/>
                </a:endParaRPr>
              </a:p>
            </p:txBody>
          </p:sp>
          <p:sp>
            <p:nvSpPr>
              <p:cNvPr id="62" name="文本框 61"/>
              <p:cNvSpPr txBox="1"/>
              <p:nvPr/>
            </p:nvSpPr>
            <p:spPr>
              <a:xfrm>
                <a:off x="4870732" y="1878884"/>
                <a:ext cx="800219" cy="369332"/>
              </a:xfrm>
              <a:prstGeom prst="rect">
                <a:avLst/>
              </a:prstGeom>
              <a:noFill/>
            </p:spPr>
            <p:txBody>
              <a:bodyPr wrap="none" rtlCol="0">
                <a:spAutoFit/>
              </a:bodyPr>
              <a:lstStyle/>
              <a:p>
                <a:r>
                  <a:rPr lang="en-US" altLang="zh-CN" dirty="0">
                    <a:latin typeface="Times" panose="02020603060405020304" pitchFamily="18" charset="0"/>
                    <a:ea typeface="楷体" panose="02010609060101010101" pitchFamily="49" charset="-122"/>
                    <a:cs typeface="Times New Roman" panose="02020603050405020304" pitchFamily="18" charset="0"/>
                  </a:rPr>
                  <a:t>(</a:t>
                </a:r>
                <a:r>
                  <a:rPr lang="zh-CN" altLang="en-US" dirty="0">
                    <a:latin typeface="Times" panose="02020603060405020304" pitchFamily="18" charset="0"/>
                    <a:ea typeface="楷体" panose="02010609060101010101" pitchFamily="49" charset="-122"/>
                    <a:cs typeface="Times New Roman" panose="02020603050405020304" pitchFamily="18" charset="0"/>
                  </a:rPr>
                  <a:t>好瓜</a:t>
                </a:r>
                <a:r>
                  <a:rPr lang="en-US" altLang="zh-CN" dirty="0">
                    <a:latin typeface="Times" panose="02020603060405020304" pitchFamily="18" charset="0"/>
                    <a:ea typeface="楷体" panose="02010609060101010101" pitchFamily="49" charset="-122"/>
                    <a:cs typeface="Times New Roman" panose="02020603050405020304" pitchFamily="18" charset="0"/>
                  </a:rPr>
                  <a:t>)</a:t>
                </a:r>
                <a:endParaRPr lang="zh-CN" altLang="en-US" dirty="0">
                  <a:latin typeface="Times" panose="02020603060405020304" pitchFamily="18" charset="0"/>
                  <a:ea typeface="楷体" panose="02010609060101010101" pitchFamily="49" charset="-122"/>
                  <a:cs typeface="Times New Roman" panose="02020603050405020304" pitchFamily="18" charset="0"/>
                </a:endParaRPr>
              </a:p>
            </p:txBody>
          </p:sp>
        </p:grpSp>
        <p:sp>
          <p:nvSpPr>
            <p:cNvPr id="43" name="椭圆 42"/>
            <p:cNvSpPr/>
            <p:nvPr/>
          </p:nvSpPr>
          <p:spPr>
            <a:xfrm>
              <a:off x="1631156" y="1258217"/>
              <a:ext cx="946931" cy="42703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i="1" dirty="0">
                <a:latin typeface="楷体" panose="02010609060101010101" pitchFamily="49" charset="-122"/>
                <a:ea typeface="楷体" panose="02010609060101010101" pitchFamily="49" charset="-122"/>
                <a:cs typeface="Times New Roman" panose="02020603050405020304" pitchFamily="18" charset="0"/>
              </a:endParaRPr>
            </a:p>
          </p:txBody>
        </p:sp>
        <p:sp>
          <p:nvSpPr>
            <p:cNvPr id="44" name="文本框 43"/>
            <p:cNvSpPr txBox="1"/>
            <p:nvPr/>
          </p:nvSpPr>
          <p:spPr>
            <a:xfrm>
              <a:off x="1824038" y="1269924"/>
              <a:ext cx="808624" cy="369332"/>
            </a:xfrm>
            <a:prstGeom prst="rect">
              <a:avLst/>
            </a:prstGeom>
            <a:noFill/>
          </p:spPr>
          <p:txBody>
            <a:bodyPr wrap="square" rtlCol="0">
              <a:spAutoFit/>
            </a:bodyPr>
            <a:lstStyle/>
            <a:p>
              <a:r>
                <a:rPr lang="en-US" altLang="zh-CN"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dirty="0">
                  <a:latin typeface="Times New Roman" panose="02020603050405020304" pitchFamily="18" charset="0"/>
                  <a:ea typeface="楷体" panose="02010609060101010101" pitchFamily="49" charset="-122"/>
                  <a:cs typeface="Times New Roman" panose="02020603050405020304" pitchFamily="18" charset="0"/>
                </a:rPr>
                <a:t>敲声</a:t>
              </a:r>
              <a:r>
                <a:rPr lang="en-US" altLang="zh-CN" dirty="0">
                  <a:latin typeface="Times New Roman" panose="02020603050405020304" pitchFamily="18" charset="0"/>
                  <a:ea typeface="楷体" panose="02010609060101010101" pitchFamily="49" charset="-122"/>
                  <a:cs typeface="Times New Roman" panose="02020603050405020304" pitchFamily="18" charset="0"/>
                </a:rPr>
                <a:t>)</a:t>
              </a:r>
              <a:endParaRPr lang="zh-CN" altLang="en-US" dirty="0">
                <a:latin typeface="Times New Roman" panose="02020603050405020304" pitchFamily="18" charset="0"/>
                <a:ea typeface="楷体" panose="02010609060101010101" pitchFamily="49" charset="-122"/>
                <a:cs typeface="Times New Roman" panose="02020603050405020304" pitchFamily="18" charset="0"/>
              </a:endParaRPr>
            </a:p>
          </p:txBody>
        </p:sp>
        <p:grpSp>
          <p:nvGrpSpPr>
            <p:cNvPr id="45" name="组合 76"/>
            <p:cNvGrpSpPr/>
            <p:nvPr/>
          </p:nvGrpSpPr>
          <p:grpSpPr>
            <a:xfrm>
              <a:off x="3782347" y="306805"/>
              <a:ext cx="1036051" cy="427038"/>
              <a:chOff x="4802559" y="1862892"/>
              <a:chExt cx="767887" cy="427038"/>
            </a:xfrm>
          </p:grpSpPr>
          <p:sp>
            <p:nvSpPr>
              <p:cNvPr id="59" name="椭圆 58"/>
              <p:cNvSpPr/>
              <p:nvPr/>
            </p:nvSpPr>
            <p:spPr>
              <a:xfrm>
                <a:off x="4802559" y="1862892"/>
                <a:ext cx="726663" cy="42703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i="1" dirty="0">
                  <a:latin typeface="楷体" panose="02010609060101010101" pitchFamily="49" charset="-122"/>
                  <a:ea typeface="楷体" panose="02010609060101010101" pitchFamily="49" charset="-122"/>
                  <a:cs typeface="Times New Roman" panose="02020603050405020304" pitchFamily="18" charset="0"/>
                </a:endParaRPr>
              </a:p>
            </p:txBody>
          </p:sp>
          <p:sp>
            <p:nvSpPr>
              <p:cNvPr id="60" name="文本框 59"/>
              <p:cNvSpPr txBox="1"/>
              <p:nvPr/>
            </p:nvSpPr>
            <p:spPr>
              <a:xfrm>
                <a:off x="4953842" y="1886504"/>
                <a:ext cx="616604" cy="369332"/>
              </a:xfrm>
              <a:prstGeom prst="rect">
                <a:avLst/>
              </a:prstGeom>
              <a:noFill/>
            </p:spPr>
            <p:txBody>
              <a:bodyPr wrap="square" rtlCol="0">
                <a:spAutoFit/>
              </a:bodyPr>
              <a:lstStyle/>
              <a:p>
                <a:r>
                  <a:rPr lang="en-US" altLang="zh-CN" dirty="0">
                    <a:latin typeface="Times" panose="02020603060405020304" pitchFamily="18" charset="0"/>
                    <a:ea typeface="楷体" panose="02010609060101010101" pitchFamily="49" charset="-122"/>
                    <a:cs typeface="Times New Roman" panose="02020603050405020304" pitchFamily="18" charset="0"/>
                  </a:rPr>
                  <a:t>(</a:t>
                </a:r>
                <a:r>
                  <a:rPr lang="zh-CN" altLang="en-US" dirty="0">
                    <a:latin typeface="Times" panose="02020603060405020304" pitchFamily="18" charset="0"/>
                    <a:ea typeface="楷体" panose="02010609060101010101" pitchFamily="49" charset="-122"/>
                    <a:cs typeface="Times New Roman" panose="02020603050405020304" pitchFamily="18" charset="0"/>
                  </a:rPr>
                  <a:t>甜度</a:t>
                </a:r>
                <a:r>
                  <a:rPr lang="en-US" altLang="zh-CN" dirty="0">
                    <a:latin typeface="Times" panose="02020603060405020304" pitchFamily="18" charset="0"/>
                    <a:ea typeface="楷体" panose="02010609060101010101" pitchFamily="49" charset="-122"/>
                    <a:cs typeface="Times New Roman" panose="02020603050405020304" pitchFamily="18" charset="0"/>
                  </a:rPr>
                  <a:t>)</a:t>
                </a:r>
                <a:endParaRPr lang="zh-CN" altLang="en-US" dirty="0">
                  <a:latin typeface="Times" panose="02020603060405020304" pitchFamily="18" charset="0"/>
                  <a:ea typeface="楷体" panose="02010609060101010101" pitchFamily="49" charset="-122"/>
                  <a:cs typeface="Times New Roman" panose="02020603050405020304" pitchFamily="18" charset="0"/>
                </a:endParaRPr>
              </a:p>
            </p:txBody>
          </p:sp>
        </p:grpSp>
        <p:grpSp>
          <p:nvGrpSpPr>
            <p:cNvPr id="46" name="组合 77"/>
            <p:cNvGrpSpPr/>
            <p:nvPr/>
          </p:nvGrpSpPr>
          <p:grpSpPr>
            <a:xfrm>
              <a:off x="2931984" y="1279448"/>
              <a:ext cx="1005552" cy="427038"/>
              <a:chOff x="4802559" y="1862892"/>
              <a:chExt cx="1005552" cy="427038"/>
            </a:xfrm>
          </p:grpSpPr>
          <p:sp>
            <p:nvSpPr>
              <p:cNvPr id="57" name="椭圆 56"/>
              <p:cNvSpPr/>
              <p:nvPr/>
            </p:nvSpPr>
            <p:spPr>
              <a:xfrm>
                <a:off x="4802559" y="1862892"/>
                <a:ext cx="976441" cy="42703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i="1" dirty="0">
                  <a:latin typeface="楷体" panose="02010609060101010101" pitchFamily="49" charset="-122"/>
                  <a:ea typeface="楷体" panose="02010609060101010101" pitchFamily="49" charset="-122"/>
                  <a:cs typeface="Times New Roman" panose="02020603050405020304" pitchFamily="18" charset="0"/>
                </a:endParaRPr>
              </a:p>
            </p:txBody>
          </p:sp>
          <p:sp>
            <p:nvSpPr>
              <p:cNvPr id="58" name="文本框 57"/>
              <p:cNvSpPr txBox="1"/>
              <p:nvPr/>
            </p:nvSpPr>
            <p:spPr>
              <a:xfrm>
                <a:off x="5007892" y="1863644"/>
                <a:ext cx="800219" cy="369332"/>
              </a:xfrm>
              <a:prstGeom prst="rect">
                <a:avLst/>
              </a:prstGeom>
              <a:noFill/>
            </p:spPr>
            <p:txBody>
              <a:bodyPr wrap="none" rtlCol="0">
                <a:spAutoFit/>
              </a:bodyPr>
              <a:lstStyle/>
              <a:p>
                <a:r>
                  <a:rPr lang="en-US" altLang="zh-CN"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dirty="0">
                    <a:latin typeface="Times New Roman" panose="02020603050405020304" pitchFamily="18" charset="0"/>
                    <a:ea typeface="楷体" panose="02010609060101010101" pitchFamily="49" charset="-122"/>
                    <a:cs typeface="Times New Roman" panose="02020603050405020304" pitchFamily="18" charset="0"/>
                  </a:rPr>
                  <a:t>色泽</a:t>
                </a:r>
                <a:r>
                  <a:rPr lang="en-US" altLang="zh-CN" dirty="0">
                    <a:latin typeface="Times New Roman" panose="02020603050405020304" pitchFamily="18" charset="0"/>
                    <a:ea typeface="楷体" panose="02010609060101010101" pitchFamily="49" charset="-122"/>
                    <a:cs typeface="Times New Roman" panose="02020603050405020304" pitchFamily="18" charset="0"/>
                  </a:rPr>
                  <a:t>)</a:t>
                </a:r>
                <a:endParaRPr lang="zh-CN" altLang="en-US" dirty="0">
                  <a:latin typeface="Times New Roman" panose="02020603050405020304" pitchFamily="18" charset="0"/>
                  <a:ea typeface="楷体" panose="02010609060101010101" pitchFamily="49" charset="-122"/>
                  <a:cs typeface="Times New Roman" panose="02020603050405020304" pitchFamily="18" charset="0"/>
                </a:endParaRPr>
              </a:p>
            </p:txBody>
          </p:sp>
        </p:grpSp>
        <p:grpSp>
          <p:nvGrpSpPr>
            <p:cNvPr id="47" name="组合 78"/>
            <p:cNvGrpSpPr/>
            <p:nvPr/>
          </p:nvGrpSpPr>
          <p:grpSpPr>
            <a:xfrm>
              <a:off x="4386639" y="1245354"/>
              <a:ext cx="1022164" cy="427038"/>
              <a:chOff x="4802559" y="1862892"/>
              <a:chExt cx="747949" cy="427038"/>
            </a:xfrm>
          </p:grpSpPr>
          <p:sp>
            <p:nvSpPr>
              <p:cNvPr id="55" name="椭圆 54"/>
              <p:cNvSpPr/>
              <p:nvPr/>
            </p:nvSpPr>
            <p:spPr>
              <a:xfrm>
                <a:off x="4802559" y="1862892"/>
                <a:ext cx="726663" cy="42703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i="1" dirty="0">
                  <a:latin typeface="楷体" panose="02010609060101010101" pitchFamily="49" charset="-122"/>
                  <a:ea typeface="楷体" panose="02010609060101010101" pitchFamily="49" charset="-122"/>
                  <a:cs typeface="Times New Roman" panose="02020603050405020304" pitchFamily="18" charset="0"/>
                </a:endParaRPr>
              </a:p>
            </p:txBody>
          </p:sp>
          <p:sp>
            <p:nvSpPr>
              <p:cNvPr id="56" name="文本框 55"/>
              <p:cNvSpPr txBox="1"/>
              <p:nvPr/>
            </p:nvSpPr>
            <p:spPr>
              <a:xfrm>
                <a:off x="4964964" y="1878884"/>
                <a:ext cx="585544" cy="369332"/>
              </a:xfrm>
              <a:prstGeom prst="rect">
                <a:avLst/>
              </a:prstGeom>
              <a:noFill/>
            </p:spPr>
            <p:txBody>
              <a:bodyPr wrap="none" rtlCol="0">
                <a:spAutoFit/>
              </a:bodyPr>
              <a:lstStyle/>
              <a:p>
                <a:r>
                  <a:rPr lang="en-US" altLang="zh-CN"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dirty="0">
                    <a:latin typeface="Times New Roman" panose="02020603050405020304" pitchFamily="18" charset="0"/>
                    <a:ea typeface="楷体" panose="02010609060101010101" pitchFamily="49" charset="-122"/>
                    <a:cs typeface="Times New Roman" panose="02020603050405020304" pitchFamily="18" charset="0"/>
                  </a:rPr>
                  <a:t>根蒂</a:t>
                </a:r>
                <a:r>
                  <a:rPr lang="en-US" altLang="zh-CN" dirty="0">
                    <a:latin typeface="Times New Roman" panose="02020603050405020304" pitchFamily="18" charset="0"/>
                    <a:ea typeface="楷体" panose="02010609060101010101" pitchFamily="49" charset="-122"/>
                    <a:cs typeface="Times New Roman" panose="02020603050405020304" pitchFamily="18" charset="0"/>
                  </a:rPr>
                  <a:t>)</a:t>
                </a:r>
                <a:endParaRPr lang="zh-CN" altLang="en-US" dirty="0">
                  <a:latin typeface="Times New Roman" panose="02020603050405020304" pitchFamily="18" charset="0"/>
                  <a:ea typeface="楷体" panose="02010609060101010101" pitchFamily="49" charset="-122"/>
                  <a:cs typeface="Times New Roman" panose="02020603050405020304" pitchFamily="18" charset="0"/>
                </a:endParaRPr>
              </a:p>
            </p:txBody>
          </p:sp>
        </p:grpSp>
        <p:cxnSp>
          <p:nvCxnSpPr>
            <p:cNvPr id="48" name="直接箭头连接符 79"/>
            <p:cNvCxnSpPr/>
            <p:nvPr/>
          </p:nvCxnSpPr>
          <p:spPr>
            <a:xfrm>
              <a:off x="4443266" y="731917"/>
              <a:ext cx="439910" cy="513437"/>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9" name="直接箭头连接符 80"/>
            <p:cNvCxnSpPr/>
            <p:nvPr/>
          </p:nvCxnSpPr>
          <p:spPr>
            <a:xfrm flipH="1">
              <a:off x="3537427" y="699749"/>
              <a:ext cx="569401" cy="580451"/>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graphicFrame>
          <p:nvGraphicFramePr>
            <p:cNvPr id="50" name="对象 49"/>
            <p:cNvGraphicFramePr>
              <a:graphicFrameLocks noChangeAspect="1"/>
            </p:cNvGraphicFramePr>
            <p:nvPr/>
          </p:nvGraphicFramePr>
          <p:xfrm>
            <a:off x="2424113" y="460375"/>
            <a:ext cx="211137" cy="185738"/>
          </p:xfrm>
          <a:graphic>
            <a:graphicData uri="http://schemas.openxmlformats.org/presentationml/2006/ole">
              <mc:AlternateContent xmlns:mc="http://schemas.openxmlformats.org/markup-compatibility/2006">
                <mc:Choice xmlns:v="urn:schemas-microsoft-com:vml" Requires="v">
                  <p:oleObj name="Formula" r:id="rId18" imgW="140040" imgH="124560" progId="Equation.Ribbit">
                    <p:embed/>
                  </p:oleObj>
                </mc:Choice>
                <mc:Fallback>
                  <p:oleObj name="Formula" r:id="rId18" imgW="140040" imgH="124560" progId="Equation.Ribbit">
                    <p:embed/>
                    <p:pic>
                      <p:nvPicPr>
                        <p:cNvPr id="0" name=""/>
                        <p:cNvPicPr/>
                        <p:nvPr/>
                      </p:nvPicPr>
                      <p:blipFill>
                        <a:blip r:embed="rId19"/>
                        <a:stretch>
                          <a:fillRect/>
                        </a:stretch>
                      </p:blipFill>
                      <p:spPr>
                        <a:xfrm>
                          <a:off x="2424113" y="460375"/>
                          <a:ext cx="211137" cy="185738"/>
                        </a:xfrm>
                        <a:prstGeom prst="rect">
                          <a:avLst/>
                        </a:prstGeom>
                      </p:spPr>
                    </p:pic>
                  </p:oleObj>
                </mc:Fallback>
              </mc:AlternateContent>
            </a:graphicData>
          </a:graphic>
        </p:graphicFrame>
        <p:graphicFrame>
          <p:nvGraphicFramePr>
            <p:cNvPr id="51" name="对象 50"/>
            <p:cNvGraphicFramePr>
              <a:graphicFrameLocks noChangeAspect="1"/>
            </p:cNvGraphicFramePr>
            <p:nvPr/>
          </p:nvGraphicFramePr>
          <p:xfrm>
            <a:off x="3844925" y="434975"/>
            <a:ext cx="215900" cy="188913"/>
          </p:xfrm>
          <a:graphic>
            <a:graphicData uri="http://schemas.openxmlformats.org/presentationml/2006/ole">
              <mc:AlternateContent xmlns:mc="http://schemas.openxmlformats.org/markup-compatibility/2006">
                <mc:Choice xmlns:v="urn:schemas-microsoft-com:vml" Requires="v">
                  <p:oleObj name="Formula" r:id="rId20" imgW="142560" imgH="124560" progId="Equation.Ribbit">
                    <p:embed/>
                  </p:oleObj>
                </mc:Choice>
                <mc:Fallback>
                  <p:oleObj name="Formula" r:id="rId20" imgW="142560" imgH="124560" progId="Equation.Ribbit">
                    <p:embed/>
                    <p:pic>
                      <p:nvPicPr>
                        <p:cNvPr id="0" name=""/>
                        <p:cNvPicPr/>
                        <p:nvPr/>
                      </p:nvPicPr>
                      <p:blipFill>
                        <a:blip r:embed="rId21"/>
                        <a:stretch>
                          <a:fillRect/>
                        </a:stretch>
                      </p:blipFill>
                      <p:spPr>
                        <a:xfrm>
                          <a:off x="3844925" y="434975"/>
                          <a:ext cx="215900" cy="188913"/>
                        </a:xfrm>
                        <a:prstGeom prst="rect">
                          <a:avLst/>
                        </a:prstGeom>
                      </p:spPr>
                    </p:pic>
                  </p:oleObj>
                </mc:Fallback>
              </mc:AlternateContent>
            </a:graphicData>
          </a:graphic>
        </p:graphicFrame>
        <p:graphicFrame>
          <p:nvGraphicFramePr>
            <p:cNvPr id="52" name="对象 51"/>
            <p:cNvGraphicFramePr>
              <a:graphicFrameLocks noChangeAspect="1"/>
            </p:cNvGraphicFramePr>
            <p:nvPr/>
          </p:nvGraphicFramePr>
          <p:xfrm>
            <a:off x="1693863" y="1382713"/>
            <a:ext cx="217487" cy="188912"/>
          </p:xfrm>
          <a:graphic>
            <a:graphicData uri="http://schemas.openxmlformats.org/presentationml/2006/ole">
              <mc:AlternateContent xmlns:mc="http://schemas.openxmlformats.org/markup-compatibility/2006">
                <mc:Choice xmlns:v="urn:schemas-microsoft-com:vml" Requires="v">
                  <p:oleObj name="Formula" r:id="rId22" imgW="142560" imgH="124560" progId="Equation.Ribbit">
                    <p:embed/>
                  </p:oleObj>
                </mc:Choice>
                <mc:Fallback>
                  <p:oleObj name="Formula" r:id="rId22" imgW="142560" imgH="124560" progId="Equation.Ribbit">
                    <p:embed/>
                    <p:pic>
                      <p:nvPicPr>
                        <p:cNvPr id="0" name=""/>
                        <p:cNvPicPr/>
                        <p:nvPr/>
                      </p:nvPicPr>
                      <p:blipFill>
                        <a:blip r:embed="rId23"/>
                        <a:stretch>
                          <a:fillRect/>
                        </a:stretch>
                      </p:blipFill>
                      <p:spPr>
                        <a:xfrm>
                          <a:off x="1693863" y="1382713"/>
                          <a:ext cx="217487" cy="188912"/>
                        </a:xfrm>
                        <a:prstGeom prst="rect">
                          <a:avLst/>
                        </a:prstGeom>
                      </p:spPr>
                    </p:pic>
                  </p:oleObj>
                </mc:Fallback>
              </mc:AlternateContent>
            </a:graphicData>
          </a:graphic>
        </p:graphicFrame>
        <p:graphicFrame>
          <p:nvGraphicFramePr>
            <p:cNvPr id="53" name="对象 52"/>
            <p:cNvGraphicFramePr>
              <a:graphicFrameLocks noChangeAspect="1"/>
            </p:cNvGraphicFramePr>
            <p:nvPr/>
          </p:nvGraphicFramePr>
          <p:xfrm>
            <a:off x="2999740" y="1398588"/>
            <a:ext cx="220663" cy="188912"/>
          </p:xfrm>
          <a:graphic>
            <a:graphicData uri="http://schemas.openxmlformats.org/presentationml/2006/ole">
              <mc:AlternateContent xmlns:mc="http://schemas.openxmlformats.org/markup-compatibility/2006">
                <mc:Choice xmlns:v="urn:schemas-microsoft-com:vml" Requires="v">
                  <p:oleObj name="Formula" r:id="rId24" imgW="145080" imgH="124560" progId="Equation.Ribbit">
                    <p:embed/>
                  </p:oleObj>
                </mc:Choice>
                <mc:Fallback>
                  <p:oleObj name="Formula" r:id="rId24" imgW="145080" imgH="124560" progId="Equation.Ribbit">
                    <p:embed/>
                    <p:pic>
                      <p:nvPicPr>
                        <p:cNvPr id="0" name=""/>
                        <p:cNvPicPr/>
                        <p:nvPr/>
                      </p:nvPicPr>
                      <p:blipFill>
                        <a:blip r:embed="rId25"/>
                        <a:stretch>
                          <a:fillRect/>
                        </a:stretch>
                      </p:blipFill>
                      <p:spPr>
                        <a:xfrm>
                          <a:off x="2999740" y="1398588"/>
                          <a:ext cx="220663" cy="188912"/>
                        </a:xfrm>
                        <a:prstGeom prst="rect">
                          <a:avLst/>
                        </a:prstGeom>
                      </p:spPr>
                    </p:pic>
                  </p:oleObj>
                </mc:Fallback>
              </mc:AlternateContent>
            </a:graphicData>
          </a:graphic>
        </p:graphicFrame>
        <p:graphicFrame>
          <p:nvGraphicFramePr>
            <p:cNvPr id="54" name="对象 53"/>
            <p:cNvGraphicFramePr>
              <a:graphicFrameLocks noChangeAspect="1"/>
            </p:cNvGraphicFramePr>
            <p:nvPr/>
          </p:nvGraphicFramePr>
          <p:xfrm>
            <a:off x="4463733" y="1383030"/>
            <a:ext cx="217487" cy="188913"/>
          </p:xfrm>
          <a:graphic>
            <a:graphicData uri="http://schemas.openxmlformats.org/presentationml/2006/ole">
              <mc:AlternateContent xmlns:mc="http://schemas.openxmlformats.org/markup-compatibility/2006">
                <mc:Choice xmlns:v="urn:schemas-microsoft-com:vml" Requires="v">
                  <p:oleObj name="Formula" r:id="rId26" imgW="142560" imgH="124560" progId="Equation.Ribbit">
                    <p:embed/>
                  </p:oleObj>
                </mc:Choice>
                <mc:Fallback>
                  <p:oleObj name="Formula" r:id="rId26" imgW="142560" imgH="124560" progId="Equation.Ribbit">
                    <p:embed/>
                    <p:pic>
                      <p:nvPicPr>
                        <p:cNvPr id="0" name=""/>
                        <p:cNvPicPr/>
                        <p:nvPr/>
                      </p:nvPicPr>
                      <p:blipFill>
                        <a:blip r:embed="rId27"/>
                        <a:stretch>
                          <a:fillRect/>
                        </a:stretch>
                      </p:blipFill>
                      <p:spPr>
                        <a:xfrm>
                          <a:off x="4463733" y="1383030"/>
                          <a:ext cx="217487" cy="188913"/>
                        </a:xfrm>
                        <a:prstGeom prst="rect">
                          <a:avLst/>
                        </a:prstGeom>
                      </p:spPr>
                    </p:pic>
                  </p:oleObj>
                </mc:Fallback>
              </mc:AlternateContent>
            </a:graphicData>
          </a:graphic>
        </p:graphicFrame>
      </p:grpSp>
    </p:spTree>
    <p:extLst>
      <p:ext uri="{BB962C8B-B14F-4D97-AF65-F5344CB8AC3E}">
        <p14:creationId xmlns:p14="http://schemas.microsoft.com/office/powerpoint/2010/main" val="288737805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latin typeface="+mj-ea"/>
                <a:ea typeface="+mj-ea"/>
                <a:cs typeface="黑体"/>
              </a:rPr>
              <a:t>贝叶斯网：学习</a:t>
            </a:r>
            <a:endParaRPr lang="zh-CN" altLang="en-US" dirty="0">
              <a:latin typeface="+mj-ea"/>
              <a:ea typeface="+mj-ea"/>
            </a:endParaRPr>
          </a:p>
        </p:txBody>
      </p:sp>
      <p:sp>
        <p:nvSpPr>
          <p:cNvPr id="2" name="内容占位符 1"/>
          <p:cNvSpPr>
            <a:spLocks noGrp="1"/>
          </p:cNvSpPr>
          <p:nvPr>
            <p:ph sz="quarter" idx="14"/>
          </p:nvPr>
        </p:nvSpPr>
        <p:spPr>
          <a:xfrm>
            <a:off x="173851" y="1040891"/>
            <a:ext cx="8808103" cy="5579365"/>
          </a:xfrm>
        </p:spPr>
        <p:txBody>
          <a:bodyPr>
            <a:normAutofit/>
          </a:bodyPr>
          <a:lstStyle/>
          <a:p>
            <a:r>
              <a:rPr lang="zh-CN" altLang="en-US" dirty="0">
                <a:latin typeface="+mn-ea"/>
                <a:ea typeface="+mn-ea"/>
              </a:rPr>
              <a:t>贝叶斯网络首要任务：根据训练集找出结构最“恰当”的贝叶斯网。</a:t>
            </a:r>
          </a:p>
          <a:p>
            <a:r>
              <a:rPr lang="zh-CN" altLang="en-US" dirty="0">
                <a:latin typeface="+mn-ea"/>
                <a:ea typeface="+mn-ea"/>
                <a:cs typeface="宋体"/>
              </a:rPr>
              <a:t>我们用评分函数评估贝叶斯网与训练数据的契合程度。</a:t>
            </a:r>
          </a:p>
          <a:p>
            <a:pPr lvl="1"/>
            <a:r>
              <a:rPr lang="zh-CN" altLang="en-US" dirty="0">
                <a:latin typeface="+mn-ea"/>
                <a:ea typeface="+mn-ea"/>
                <a:cs typeface="宋体"/>
              </a:rPr>
              <a:t>“最小描述长度”（</a:t>
            </a:r>
            <a:r>
              <a:rPr lang="en-US" altLang="zh-CN" dirty="0">
                <a:latin typeface="+mj-lt"/>
                <a:ea typeface="+mn-ea"/>
                <a:cs typeface="Times"/>
              </a:rPr>
              <a:t>Minimal Description Length, MDL</a:t>
            </a:r>
            <a:r>
              <a:rPr lang="zh-CN" altLang="en-US" dirty="0">
                <a:latin typeface="+mn-ea"/>
                <a:ea typeface="+mn-ea"/>
                <a:cs typeface="宋体"/>
              </a:rPr>
              <a:t>）综合编码长度（包括描述网路和编码数据）最短</a:t>
            </a:r>
          </a:p>
          <a:p>
            <a:pPr lvl="1"/>
            <a:endParaRPr lang="zh-CN" altLang="en-US" dirty="0">
              <a:latin typeface="宋体"/>
              <a:ea typeface="宋体"/>
              <a:cs typeface="宋体"/>
            </a:endParaRPr>
          </a:p>
          <a:p>
            <a:pPr lvl="1"/>
            <a:endParaRPr lang="en-US" altLang="zh-CN" dirty="0">
              <a:latin typeface="宋体"/>
              <a:ea typeface="宋体"/>
              <a:cs typeface="宋体"/>
            </a:endParaRPr>
          </a:p>
          <a:p>
            <a:pPr lvl="1"/>
            <a:endParaRPr lang="en-US" altLang="zh-CN" dirty="0">
              <a:latin typeface="宋体"/>
              <a:ea typeface="宋体"/>
              <a:cs typeface="宋体"/>
            </a:endParaRPr>
          </a:p>
          <a:p>
            <a:endParaRPr kumimoji="1" lang="zh-CN" altLang="en-US" dirty="0">
              <a:latin typeface="+mn-ea"/>
              <a:ea typeface="+mn-ea"/>
            </a:endParaRPr>
          </a:p>
        </p:txBody>
      </p:sp>
    </p:spTree>
    <p:extLst>
      <p:ext uri="{BB962C8B-B14F-4D97-AF65-F5344CB8AC3E}">
        <p14:creationId xmlns:p14="http://schemas.microsoft.com/office/powerpoint/2010/main" val="127751698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latin typeface="+mj-ea"/>
                <a:ea typeface="+mj-ea"/>
                <a:cs typeface="黑体"/>
              </a:rPr>
              <a:t>贝叶斯网：学习</a:t>
            </a:r>
            <a:endParaRPr lang="zh-CN" altLang="en-US" dirty="0">
              <a:latin typeface="+mj-ea"/>
              <a:ea typeface="+mj-ea"/>
            </a:endParaRPr>
          </a:p>
        </p:txBody>
      </p:sp>
      <p:sp>
        <p:nvSpPr>
          <p:cNvPr id="2" name="内容占位符 1"/>
          <p:cNvSpPr>
            <a:spLocks noGrp="1"/>
          </p:cNvSpPr>
          <p:nvPr>
            <p:ph sz="quarter" idx="14"/>
          </p:nvPr>
        </p:nvSpPr>
        <p:spPr>
          <a:xfrm>
            <a:off x="173851" y="1040891"/>
            <a:ext cx="8808103" cy="5579365"/>
          </a:xfrm>
        </p:spPr>
        <p:txBody>
          <a:bodyPr>
            <a:normAutofit/>
          </a:bodyPr>
          <a:lstStyle/>
          <a:p>
            <a:r>
              <a:rPr lang="zh-CN" altLang="en-US" dirty="0">
                <a:latin typeface="+mn-ea"/>
                <a:ea typeface="+mn-ea"/>
              </a:rPr>
              <a:t>贝叶斯网络首要任务：根据训练集找出结构最“恰当”的贝叶斯网。</a:t>
            </a:r>
          </a:p>
          <a:p>
            <a:r>
              <a:rPr lang="zh-CN" altLang="en-US" dirty="0">
                <a:latin typeface="+mn-ea"/>
                <a:ea typeface="+mn-ea"/>
              </a:rPr>
              <a:t>我们用评分函数评估贝叶斯网与训练数据的契合程度。</a:t>
            </a:r>
          </a:p>
          <a:p>
            <a:pPr lvl="1"/>
            <a:r>
              <a:rPr lang="zh-CN" altLang="en-US" dirty="0">
                <a:latin typeface="+mn-ea"/>
                <a:ea typeface="+mn-ea"/>
                <a:cs typeface="宋体"/>
              </a:rPr>
              <a:t>“最小描述长度”</a:t>
            </a:r>
            <a:r>
              <a:rPr lang="zh-CN" altLang="en-US" dirty="0">
                <a:latin typeface="+mj-lt"/>
                <a:ea typeface="+mn-ea"/>
                <a:cs typeface="Times"/>
              </a:rPr>
              <a:t>（</a:t>
            </a:r>
            <a:r>
              <a:rPr lang="en-US" altLang="zh-CN" dirty="0">
                <a:latin typeface="+mj-lt"/>
                <a:ea typeface="+mn-ea"/>
                <a:cs typeface="Times"/>
              </a:rPr>
              <a:t>Minimal Description Length, MDL</a:t>
            </a:r>
            <a:r>
              <a:rPr lang="zh-CN" altLang="en-US" dirty="0">
                <a:latin typeface="+mj-lt"/>
                <a:ea typeface="+mn-ea"/>
                <a:cs typeface="Times"/>
              </a:rPr>
              <a:t>）</a:t>
            </a:r>
            <a:r>
              <a:rPr lang="zh-CN" altLang="en-US" dirty="0">
                <a:latin typeface="+mn-ea"/>
                <a:ea typeface="+mn-ea"/>
                <a:cs typeface="宋体"/>
              </a:rPr>
              <a:t>综合编码长度（包括描述网络和编码数据）最短</a:t>
            </a:r>
          </a:p>
          <a:p>
            <a:pPr lvl="1"/>
            <a:endParaRPr lang="zh-CN" altLang="en-US" dirty="0">
              <a:latin typeface="宋体"/>
              <a:ea typeface="宋体"/>
              <a:cs typeface="宋体"/>
            </a:endParaRPr>
          </a:p>
          <a:p>
            <a:r>
              <a:rPr lang="zh-CN" altLang="en-US" dirty="0">
                <a:latin typeface="+mn-ea"/>
                <a:ea typeface="+mn-ea"/>
                <a:cs typeface="宋体"/>
              </a:rPr>
              <a:t>给定训练集                  ，贝叶斯网</a:t>
            </a:r>
            <a:r>
              <a:rPr lang="en-US" altLang="zh-CN" dirty="0">
                <a:latin typeface="+mn-ea"/>
                <a:ea typeface="+mn-ea"/>
                <a:cs typeface="宋体"/>
              </a:rPr>
              <a:t>        </a:t>
            </a:r>
            <a:r>
              <a:rPr lang="zh-CN" altLang="en-US" dirty="0">
                <a:latin typeface="+mn-ea"/>
                <a:ea typeface="+mn-ea"/>
                <a:cs typeface="宋体"/>
              </a:rPr>
              <a:t>   在</a:t>
            </a:r>
            <a:r>
              <a:rPr lang="en-US" altLang="zh-CN" dirty="0">
                <a:latin typeface="+mn-ea"/>
                <a:ea typeface="+mn-ea"/>
                <a:cs typeface="宋体"/>
              </a:rPr>
              <a:t>  </a:t>
            </a:r>
            <a:r>
              <a:rPr lang="zh-CN" altLang="en-US" dirty="0">
                <a:latin typeface="+mn-ea"/>
                <a:ea typeface="+mn-ea"/>
                <a:cs typeface="宋体"/>
              </a:rPr>
              <a:t>上的评分函数可以写为</a:t>
            </a:r>
            <a:endParaRPr lang="en-US" altLang="zh-CN" dirty="0">
              <a:latin typeface="+mn-ea"/>
              <a:ea typeface="+mn-ea"/>
              <a:cs typeface="宋体"/>
            </a:endParaRPr>
          </a:p>
          <a:p>
            <a:pPr lvl="1"/>
            <a:endParaRPr lang="zh-CN" altLang="en-US" dirty="0">
              <a:latin typeface="+mn-ea"/>
              <a:ea typeface="+mn-ea"/>
              <a:cs typeface="宋体"/>
            </a:endParaRPr>
          </a:p>
          <a:p>
            <a:pPr lvl="1"/>
            <a:endParaRPr lang="zh-CN" altLang="en-US" dirty="0">
              <a:latin typeface="+mn-ea"/>
              <a:ea typeface="+mn-ea"/>
              <a:cs typeface="宋体"/>
            </a:endParaRPr>
          </a:p>
          <a:p>
            <a:pPr lvl="1"/>
            <a:r>
              <a:rPr lang="zh-CN" altLang="en-US" dirty="0">
                <a:latin typeface="+mn-ea"/>
                <a:ea typeface="+mn-ea"/>
                <a:cs typeface="宋体"/>
              </a:rPr>
              <a:t>其中， </a:t>
            </a:r>
            <a:r>
              <a:rPr lang="en-US" altLang="zh-CN" dirty="0">
                <a:latin typeface="+mn-ea"/>
                <a:ea typeface="+mn-ea"/>
                <a:cs typeface="宋体"/>
              </a:rPr>
              <a:t>  </a:t>
            </a:r>
            <a:r>
              <a:rPr lang="zh-CN" altLang="en-US" dirty="0">
                <a:latin typeface="+mn-ea"/>
                <a:ea typeface="+mn-ea"/>
                <a:cs typeface="宋体"/>
              </a:rPr>
              <a:t>是贝叶斯网的参数个数； </a:t>
            </a:r>
            <a:r>
              <a:rPr lang="en-US" altLang="zh-CN" dirty="0">
                <a:latin typeface="+mn-ea"/>
                <a:ea typeface="+mn-ea"/>
                <a:cs typeface="宋体"/>
              </a:rPr>
              <a:t>   </a:t>
            </a:r>
            <a:r>
              <a:rPr lang="zh-CN" altLang="en-US" dirty="0">
                <a:latin typeface="+mn-ea"/>
                <a:ea typeface="+mn-ea"/>
                <a:cs typeface="宋体"/>
              </a:rPr>
              <a:t>表示描述每个参数  </a:t>
            </a:r>
            <a:r>
              <a:rPr lang="en-US" altLang="zh-CN" dirty="0">
                <a:latin typeface="+mn-ea"/>
                <a:ea typeface="+mn-ea"/>
                <a:cs typeface="宋体"/>
              </a:rPr>
              <a:t> </a:t>
            </a:r>
            <a:r>
              <a:rPr lang="zh-CN" altLang="en-US" dirty="0">
                <a:latin typeface="+mn-ea"/>
                <a:ea typeface="+mn-ea"/>
                <a:cs typeface="宋体"/>
              </a:rPr>
              <a:t>所需的编码位数，而</a:t>
            </a:r>
            <a:br>
              <a:rPr lang="en-US" altLang="zh-CN" dirty="0">
                <a:latin typeface="+mn-ea"/>
                <a:ea typeface="+mn-ea"/>
                <a:cs typeface="宋体"/>
              </a:rPr>
            </a:br>
            <a:br>
              <a:rPr lang="en-US" altLang="zh-CN" dirty="0">
                <a:latin typeface="+mn-ea"/>
                <a:ea typeface="+mn-ea"/>
                <a:cs typeface="宋体"/>
              </a:rPr>
            </a:br>
            <a:br>
              <a:rPr lang="en-US" altLang="zh-CN" dirty="0">
                <a:latin typeface="+mn-ea"/>
                <a:ea typeface="+mn-ea"/>
                <a:cs typeface="宋体"/>
              </a:rPr>
            </a:br>
            <a:br>
              <a:rPr lang="en-US" altLang="zh-CN" dirty="0">
                <a:latin typeface="+mn-ea"/>
                <a:ea typeface="+mn-ea"/>
                <a:cs typeface="宋体"/>
              </a:rPr>
            </a:br>
            <a:br>
              <a:rPr lang="en-US" altLang="zh-CN" dirty="0">
                <a:latin typeface="+mn-ea"/>
                <a:ea typeface="+mn-ea"/>
                <a:cs typeface="宋体"/>
              </a:rPr>
            </a:br>
            <a:r>
              <a:rPr lang="zh-CN" altLang="en-US" dirty="0">
                <a:latin typeface="+mn-ea"/>
                <a:ea typeface="+mn-ea"/>
                <a:cs typeface="宋体"/>
              </a:rPr>
              <a:t>是贝叶斯网的对数似然。</a:t>
            </a:r>
            <a:endParaRPr lang="en-US" altLang="zh-CN" dirty="0">
              <a:latin typeface="+mn-ea"/>
              <a:ea typeface="+mn-ea"/>
              <a:cs typeface="宋体"/>
            </a:endParaRPr>
          </a:p>
          <a:p>
            <a:pPr lvl="1"/>
            <a:endParaRPr lang="en-US" altLang="zh-CN" dirty="0">
              <a:latin typeface="宋体"/>
              <a:ea typeface="宋体"/>
              <a:cs typeface="宋体"/>
            </a:endParaRPr>
          </a:p>
          <a:p>
            <a:pPr lvl="1"/>
            <a:endParaRPr lang="en-US" altLang="zh-CN" dirty="0">
              <a:latin typeface="宋体"/>
              <a:ea typeface="宋体"/>
              <a:cs typeface="宋体"/>
            </a:endParaRPr>
          </a:p>
          <a:p>
            <a:endParaRPr kumimoji="1" lang="zh-CN" altLang="en-US" dirty="0">
              <a:latin typeface="+mn-ea"/>
              <a:ea typeface="+mn-ea"/>
            </a:endParaRPr>
          </a:p>
        </p:txBody>
      </p:sp>
      <p:pic>
        <p:nvPicPr>
          <p:cNvPr id="8" name="Picture 9"/>
          <p:cNvPicPr>
            <a:picLocks noChangeAspect="1"/>
          </p:cNvPicPr>
          <p:nvPr/>
        </p:nvPicPr>
        <p:blipFill>
          <a:blip r:embed="rId2"/>
          <a:stretch>
            <a:fillRect/>
          </a:stretch>
        </p:blipFill>
        <p:spPr>
          <a:xfrm>
            <a:off x="6591973" y="3624437"/>
            <a:ext cx="749300" cy="334941"/>
          </a:xfrm>
          <a:prstGeom prst="rect">
            <a:avLst/>
          </a:prstGeom>
        </p:spPr>
      </p:pic>
      <p:graphicFrame>
        <p:nvGraphicFramePr>
          <p:cNvPr id="17" name="对象 16"/>
          <p:cNvGraphicFramePr>
            <a:graphicFrameLocks noChangeAspect="1"/>
          </p:cNvGraphicFramePr>
          <p:nvPr>
            <p:extLst>
              <p:ext uri="{D42A27DB-BD31-4B8C-83A1-F6EECF244321}">
                <p14:modId xmlns:p14="http://schemas.microsoft.com/office/powerpoint/2010/main" val="581092304"/>
              </p:ext>
            </p:extLst>
          </p:nvPr>
        </p:nvGraphicFramePr>
        <p:xfrm>
          <a:off x="2131542" y="2909370"/>
          <a:ext cx="2330450" cy="299588"/>
        </p:xfrm>
        <a:graphic>
          <a:graphicData uri="http://schemas.openxmlformats.org/presentationml/2006/ole">
            <mc:AlternateContent xmlns:mc="http://schemas.openxmlformats.org/markup-compatibility/2006">
              <mc:Choice xmlns:v="urn:schemas-microsoft-com:vml" Requires="v">
                <p:oleObj name="Formula" r:id="rId3" imgW="1378080" imgH="177840" progId="Equation.Ribbit">
                  <p:embed/>
                </p:oleObj>
              </mc:Choice>
              <mc:Fallback>
                <p:oleObj name="Formula" r:id="rId3" imgW="1378080" imgH="177840" progId="Equation.Ribbit">
                  <p:embed/>
                  <p:pic>
                    <p:nvPicPr>
                      <p:cNvPr id="0" name=""/>
                      <p:cNvPicPr/>
                      <p:nvPr/>
                    </p:nvPicPr>
                    <p:blipFill>
                      <a:blip r:embed="rId4"/>
                      <a:stretch>
                        <a:fillRect/>
                      </a:stretch>
                    </p:blipFill>
                    <p:spPr>
                      <a:xfrm>
                        <a:off x="2131542" y="2909370"/>
                        <a:ext cx="2330450" cy="299588"/>
                      </a:xfrm>
                      <a:prstGeom prst="rect">
                        <a:avLst/>
                      </a:prstGeom>
                    </p:spPr>
                  </p:pic>
                </p:oleObj>
              </mc:Fallback>
            </mc:AlternateContent>
          </a:graphicData>
        </a:graphic>
      </p:graphicFrame>
      <p:graphicFrame>
        <p:nvGraphicFramePr>
          <p:cNvPr id="18" name="对象 17"/>
          <p:cNvGraphicFramePr>
            <a:graphicFrameLocks noChangeAspect="1"/>
          </p:cNvGraphicFramePr>
          <p:nvPr/>
        </p:nvGraphicFramePr>
        <p:xfrm>
          <a:off x="6080395" y="2915998"/>
          <a:ext cx="1311275" cy="317500"/>
        </p:xfrm>
        <a:graphic>
          <a:graphicData uri="http://schemas.openxmlformats.org/presentationml/2006/ole">
            <mc:AlternateContent xmlns:mc="http://schemas.openxmlformats.org/markup-compatibility/2006">
              <mc:Choice xmlns:v="urn:schemas-microsoft-com:vml" Requires="v">
                <p:oleObj name="Formula" r:id="rId5" imgW="727920" imgH="177840" progId="Equation.Ribbit">
                  <p:embed/>
                </p:oleObj>
              </mc:Choice>
              <mc:Fallback>
                <p:oleObj name="Formula" r:id="rId5" imgW="727920" imgH="177840" progId="Equation.Ribbit">
                  <p:embed/>
                  <p:pic>
                    <p:nvPicPr>
                      <p:cNvPr id="0" name=""/>
                      <p:cNvPicPr/>
                      <p:nvPr/>
                    </p:nvPicPr>
                    <p:blipFill>
                      <a:blip r:embed="rId6"/>
                      <a:stretch>
                        <a:fillRect/>
                      </a:stretch>
                    </p:blipFill>
                    <p:spPr>
                      <a:xfrm>
                        <a:off x="6080395" y="2915998"/>
                        <a:ext cx="1311275" cy="317500"/>
                      </a:xfrm>
                      <a:prstGeom prst="rect">
                        <a:avLst/>
                      </a:prstGeom>
                    </p:spPr>
                  </p:pic>
                </p:oleObj>
              </mc:Fallback>
            </mc:AlternateContent>
          </a:graphicData>
        </a:graphic>
      </p:graphicFrame>
      <p:graphicFrame>
        <p:nvGraphicFramePr>
          <p:cNvPr id="19" name="对象 18"/>
          <p:cNvGraphicFramePr>
            <a:graphicFrameLocks noChangeAspect="1"/>
          </p:cNvGraphicFramePr>
          <p:nvPr>
            <p:extLst>
              <p:ext uri="{D42A27DB-BD31-4B8C-83A1-F6EECF244321}">
                <p14:modId xmlns:p14="http://schemas.microsoft.com/office/powerpoint/2010/main" val="3555999059"/>
              </p:ext>
            </p:extLst>
          </p:nvPr>
        </p:nvGraphicFramePr>
        <p:xfrm>
          <a:off x="7781744" y="2946896"/>
          <a:ext cx="228600" cy="277813"/>
        </p:xfrm>
        <a:graphic>
          <a:graphicData uri="http://schemas.openxmlformats.org/presentationml/2006/ole">
            <mc:AlternateContent xmlns:mc="http://schemas.openxmlformats.org/markup-compatibility/2006">
              <mc:Choice xmlns:v="urn:schemas-microsoft-com:vml" Requires="v">
                <p:oleObj name="Formula" r:id="rId7" imgW="127080" imgH="155160" progId="Equation.Ribbit">
                  <p:embed/>
                </p:oleObj>
              </mc:Choice>
              <mc:Fallback>
                <p:oleObj name="Formula" r:id="rId7" imgW="127080" imgH="155160" progId="Equation.Ribbit">
                  <p:embed/>
                  <p:pic>
                    <p:nvPicPr>
                      <p:cNvPr id="0" name=""/>
                      <p:cNvPicPr/>
                      <p:nvPr/>
                    </p:nvPicPr>
                    <p:blipFill>
                      <a:blip r:embed="rId8"/>
                      <a:stretch>
                        <a:fillRect/>
                      </a:stretch>
                    </p:blipFill>
                    <p:spPr>
                      <a:xfrm>
                        <a:off x="7781744" y="2946896"/>
                        <a:ext cx="228600" cy="277813"/>
                      </a:xfrm>
                      <a:prstGeom prst="rect">
                        <a:avLst/>
                      </a:prstGeom>
                    </p:spPr>
                  </p:pic>
                </p:oleObj>
              </mc:Fallback>
            </mc:AlternateContent>
          </a:graphicData>
        </a:graphic>
      </p:graphicFrame>
      <p:graphicFrame>
        <p:nvGraphicFramePr>
          <p:cNvPr id="20" name="对象 19"/>
          <p:cNvGraphicFramePr>
            <a:graphicFrameLocks noChangeAspect="1"/>
          </p:cNvGraphicFramePr>
          <p:nvPr/>
        </p:nvGraphicFramePr>
        <p:xfrm>
          <a:off x="1773561" y="3671823"/>
          <a:ext cx="4440087" cy="365439"/>
        </p:xfrm>
        <a:graphic>
          <a:graphicData uri="http://schemas.openxmlformats.org/presentationml/2006/ole">
            <mc:AlternateContent xmlns:mc="http://schemas.openxmlformats.org/markup-compatibility/2006">
              <mc:Choice xmlns:v="urn:schemas-microsoft-com:vml" Requires="v">
                <p:oleObj name="Formula" r:id="rId9" imgW="2142720" imgH="177840" progId="Equation.Ribbit">
                  <p:embed/>
                </p:oleObj>
              </mc:Choice>
              <mc:Fallback>
                <p:oleObj name="Formula" r:id="rId9" imgW="2142720" imgH="177840" progId="Equation.Ribbit">
                  <p:embed/>
                  <p:pic>
                    <p:nvPicPr>
                      <p:cNvPr id="0" name=""/>
                      <p:cNvPicPr/>
                      <p:nvPr/>
                    </p:nvPicPr>
                    <p:blipFill>
                      <a:blip r:embed="rId10"/>
                      <a:stretch>
                        <a:fillRect/>
                      </a:stretch>
                    </p:blipFill>
                    <p:spPr>
                      <a:xfrm>
                        <a:off x="1773561" y="3671823"/>
                        <a:ext cx="4440087" cy="365439"/>
                      </a:xfrm>
                      <a:prstGeom prst="rect">
                        <a:avLst/>
                      </a:prstGeom>
                    </p:spPr>
                  </p:pic>
                </p:oleObj>
              </mc:Fallback>
            </mc:AlternateContent>
          </a:graphicData>
        </a:graphic>
      </p:graphicFrame>
      <p:graphicFrame>
        <p:nvGraphicFramePr>
          <p:cNvPr id="21" name="对象 20"/>
          <p:cNvGraphicFramePr>
            <a:graphicFrameLocks noChangeAspect="1"/>
          </p:cNvGraphicFramePr>
          <p:nvPr/>
        </p:nvGraphicFramePr>
        <p:xfrm>
          <a:off x="1649413" y="4235887"/>
          <a:ext cx="328613" cy="317500"/>
        </p:xfrm>
        <a:graphic>
          <a:graphicData uri="http://schemas.openxmlformats.org/presentationml/2006/ole">
            <mc:AlternateContent xmlns:mc="http://schemas.openxmlformats.org/markup-compatibility/2006">
              <mc:Choice xmlns:v="urn:schemas-microsoft-com:vml" Requires="v">
                <p:oleObj name="Formula" r:id="rId11" imgW="181800" imgH="177840" progId="Equation.Ribbit">
                  <p:embed/>
                </p:oleObj>
              </mc:Choice>
              <mc:Fallback>
                <p:oleObj name="Formula" r:id="rId11" imgW="181800" imgH="177840" progId="Equation.Ribbit">
                  <p:embed/>
                  <p:pic>
                    <p:nvPicPr>
                      <p:cNvPr id="0" name=""/>
                      <p:cNvPicPr/>
                      <p:nvPr/>
                    </p:nvPicPr>
                    <p:blipFill>
                      <a:blip r:embed="rId12"/>
                      <a:stretch>
                        <a:fillRect/>
                      </a:stretch>
                    </p:blipFill>
                    <p:spPr>
                      <a:xfrm>
                        <a:off x="1649413" y="4235887"/>
                        <a:ext cx="328613" cy="317500"/>
                      </a:xfrm>
                      <a:prstGeom prst="rect">
                        <a:avLst/>
                      </a:prstGeom>
                    </p:spPr>
                  </p:pic>
                </p:oleObj>
              </mc:Fallback>
            </mc:AlternateContent>
          </a:graphicData>
        </a:graphic>
      </p:graphicFrame>
      <p:graphicFrame>
        <p:nvGraphicFramePr>
          <p:cNvPr id="22" name="对象 21"/>
          <p:cNvGraphicFramePr>
            <a:graphicFrameLocks noChangeAspect="1"/>
          </p:cNvGraphicFramePr>
          <p:nvPr/>
        </p:nvGraphicFramePr>
        <p:xfrm>
          <a:off x="4894580" y="4252080"/>
          <a:ext cx="482600" cy="314325"/>
        </p:xfrm>
        <a:graphic>
          <a:graphicData uri="http://schemas.openxmlformats.org/presentationml/2006/ole">
            <mc:AlternateContent xmlns:mc="http://schemas.openxmlformats.org/markup-compatibility/2006">
              <mc:Choice xmlns:v="urn:schemas-microsoft-com:vml" Requires="v">
                <p:oleObj name="Formula" r:id="rId13" imgW="268200" imgH="176760" progId="Equation.Ribbit">
                  <p:embed/>
                </p:oleObj>
              </mc:Choice>
              <mc:Fallback>
                <p:oleObj name="Formula" r:id="rId13" imgW="268200" imgH="176760" progId="Equation.Ribbit">
                  <p:embed/>
                  <p:pic>
                    <p:nvPicPr>
                      <p:cNvPr id="0" name=""/>
                      <p:cNvPicPr/>
                      <p:nvPr/>
                    </p:nvPicPr>
                    <p:blipFill>
                      <a:blip r:embed="rId14"/>
                      <a:stretch>
                        <a:fillRect/>
                      </a:stretch>
                    </p:blipFill>
                    <p:spPr>
                      <a:xfrm>
                        <a:off x="4894580" y="4252080"/>
                        <a:ext cx="482600" cy="314325"/>
                      </a:xfrm>
                      <a:prstGeom prst="rect">
                        <a:avLst/>
                      </a:prstGeom>
                    </p:spPr>
                  </p:pic>
                </p:oleObj>
              </mc:Fallback>
            </mc:AlternateContent>
          </a:graphicData>
        </a:graphic>
      </p:graphicFrame>
      <p:graphicFrame>
        <p:nvGraphicFramePr>
          <p:cNvPr id="23" name="对象 22"/>
          <p:cNvGraphicFramePr>
            <a:graphicFrameLocks noChangeAspect="1"/>
          </p:cNvGraphicFramePr>
          <p:nvPr>
            <p:extLst>
              <p:ext uri="{D42A27DB-BD31-4B8C-83A1-F6EECF244321}">
                <p14:modId xmlns:p14="http://schemas.microsoft.com/office/powerpoint/2010/main" val="1704052299"/>
              </p:ext>
            </p:extLst>
          </p:nvPr>
        </p:nvGraphicFramePr>
        <p:xfrm>
          <a:off x="7529099" y="4276651"/>
          <a:ext cx="133350" cy="285750"/>
        </p:xfrm>
        <a:graphic>
          <a:graphicData uri="http://schemas.openxmlformats.org/presentationml/2006/ole">
            <mc:AlternateContent xmlns:mc="http://schemas.openxmlformats.org/markup-compatibility/2006">
              <mc:Choice xmlns:v="urn:schemas-microsoft-com:vml" Requires="v">
                <p:oleObj name="Formula" r:id="rId15" imgW="75240" imgH="160200" progId="Equation.Ribbit">
                  <p:embed/>
                </p:oleObj>
              </mc:Choice>
              <mc:Fallback>
                <p:oleObj name="Formula" r:id="rId15" imgW="75240" imgH="160200" progId="Equation.Ribbit">
                  <p:embed/>
                  <p:pic>
                    <p:nvPicPr>
                      <p:cNvPr id="0" name=""/>
                      <p:cNvPicPr/>
                      <p:nvPr/>
                    </p:nvPicPr>
                    <p:blipFill>
                      <a:blip r:embed="rId16"/>
                      <a:stretch>
                        <a:fillRect/>
                      </a:stretch>
                    </p:blipFill>
                    <p:spPr>
                      <a:xfrm>
                        <a:off x="7529099" y="4276651"/>
                        <a:ext cx="133350" cy="285750"/>
                      </a:xfrm>
                      <a:prstGeom prst="rect">
                        <a:avLst/>
                      </a:prstGeom>
                    </p:spPr>
                  </p:pic>
                </p:oleObj>
              </mc:Fallback>
            </mc:AlternateContent>
          </a:graphicData>
        </a:graphic>
      </p:graphicFrame>
      <p:grpSp>
        <p:nvGrpSpPr>
          <p:cNvPr id="5" name="组合 4"/>
          <p:cNvGrpSpPr/>
          <p:nvPr/>
        </p:nvGrpSpPr>
        <p:grpSpPr>
          <a:xfrm>
            <a:off x="2253462" y="4867599"/>
            <a:ext cx="5053059" cy="878430"/>
            <a:chOff x="2253462" y="4867599"/>
            <a:chExt cx="5053059" cy="878430"/>
          </a:xfrm>
        </p:grpSpPr>
        <p:graphicFrame>
          <p:nvGraphicFramePr>
            <p:cNvPr id="24" name="对象 23"/>
            <p:cNvGraphicFramePr>
              <a:graphicFrameLocks noChangeAspect="1"/>
            </p:cNvGraphicFramePr>
            <p:nvPr/>
          </p:nvGraphicFramePr>
          <p:xfrm>
            <a:off x="2253462" y="4867599"/>
            <a:ext cx="3592117" cy="878430"/>
          </p:xfrm>
          <a:graphic>
            <a:graphicData uri="http://schemas.openxmlformats.org/presentationml/2006/ole">
              <mc:AlternateContent xmlns:mc="http://schemas.openxmlformats.org/markup-compatibility/2006">
                <mc:Choice xmlns:v="urn:schemas-microsoft-com:vml" Requires="v">
                  <p:oleObj name="Formula" r:id="rId17" imgW="1778040" imgH="438480" progId="Equation.Ribbit">
                    <p:embed/>
                  </p:oleObj>
                </mc:Choice>
                <mc:Fallback>
                  <p:oleObj name="Formula" r:id="rId17" imgW="1778040" imgH="438480" progId="Equation.Ribbit">
                    <p:embed/>
                    <p:pic>
                      <p:nvPicPr>
                        <p:cNvPr id="0" name=""/>
                        <p:cNvPicPr/>
                        <p:nvPr/>
                      </p:nvPicPr>
                      <p:blipFill>
                        <a:blip r:embed="rId18"/>
                        <a:stretch>
                          <a:fillRect/>
                        </a:stretch>
                      </p:blipFill>
                      <p:spPr>
                        <a:xfrm>
                          <a:off x="2253462" y="4867599"/>
                          <a:ext cx="3592117" cy="878430"/>
                        </a:xfrm>
                        <a:prstGeom prst="rect">
                          <a:avLst/>
                        </a:prstGeom>
                      </p:spPr>
                    </p:pic>
                  </p:oleObj>
                </mc:Fallback>
              </mc:AlternateContent>
            </a:graphicData>
          </a:graphic>
        </p:graphicFrame>
        <p:pic>
          <p:nvPicPr>
            <p:cNvPr id="3" name="图片 2"/>
            <p:cNvPicPr>
              <a:picLocks noChangeAspect="1"/>
            </p:cNvPicPr>
            <p:nvPr/>
          </p:nvPicPr>
          <p:blipFill>
            <a:blip r:embed="rId19"/>
            <a:stretch>
              <a:fillRect/>
            </a:stretch>
          </p:blipFill>
          <p:spPr>
            <a:xfrm>
              <a:off x="6591973" y="5148911"/>
              <a:ext cx="714548" cy="315805"/>
            </a:xfrm>
            <a:prstGeom prst="rect">
              <a:avLst/>
            </a:prstGeom>
          </p:spPr>
        </p:pic>
      </p:grpSp>
    </p:spTree>
    <p:extLst>
      <p:ext uri="{BB962C8B-B14F-4D97-AF65-F5344CB8AC3E}">
        <p14:creationId xmlns:p14="http://schemas.microsoft.com/office/powerpoint/2010/main" val="84980843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latin typeface="+mj-ea"/>
                <a:ea typeface="+mj-ea"/>
                <a:cs typeface="黑体"/>
              </a:rPr>
              <a:t>贝叶斯网：推断</a:t>
            </a:r>
            <a:endParaRPr lang="zh-CN" altLang="en-US" dirty="0">
              <a:latin typeface="+mj-ea"/>
              <a:ea typeface="+mj-ea"/>
            </a:endParaRPr>
          </a:p>
        </p:txBody>
      </p:sp>
      <p:sp>
        <p:nvSpPr>
          <p:cNvPr id="2" name="内容占位符 1"/>
          <p:cNvSpPr>
            <a:spLocks noGrp="1"/>
          </p:cNvSpPr>
          <p:nvPr>
            <p:ph sz="quarter" idx="14"/>
          </p:nvPr>
        </p:nvSpPr>
        <p:spPr>
          <a:xfrm>
            <a:off x="173851" y="1040891"/>
            <a:ext cx="8723013" cy="5817109"/>
          </a:xfrm>
        </p:spPr>
        <p:txBody>
          <a:bodyPr>
            <a:normAutofit/>
          </a:bodyPr>
          <a:lstStyle/>
          <a:p>
            <a:r>
              <a:rPr lang="zh-CN" altLang="en-US" dirty="0">
                <a:latin typeface="+mj-ea"/>
                <a:ea typeface="+mj-ea"/>
                <a:cs typeface="宋体"/>
              </a:rPr>
              <a:t>通过已知变量观测值来推测待推测查询变量的过程称为“推断” </a:t>
            </a:r>
            <a:r>
              <a:rPr lang="en-US" altLang="zh-CN" dirty="0">
                <a:latin typeface="+mj-lt"/>
                <a:ea typeface="+mj-ea"/>
              </a:rPr>
              <a:t>(</a:t>
            </a:r>
            <a:r>
              <a:rPr lang="en-US" altLang="en-US" dirty="0">
                <a:latin typeface="+mj-lt"/>
                <a:ea typeface="+mj-ea"/>
              </a:rPr>
              <a:t>inference</a:t>
            </a:r>
            <a:r>
              <a:rPr lang="zh-CN" altLang="en-US" dirty="0">
                <a:latin typeface="+mj-lt"/>
                <a:ea typeface="+mj-ea"/>
              </a:rPr>
              <a:t>）</a:t>
            </a:r>
            <a:r>
              <a:rPr lang="zh-CN" altLang="en-US" dirty="0">
                <a:latin typeface="+mj-ea"/>
                <a:cs typeface="宋体"/>
              </a:rPr>
              <a:t>，</a:t>
            </a:r>
            <a:r>
              <a:rPr lang="zh-CN" altLang="en-US" dirty="0">
                <a:latin typeface="+mj-ea"/>
                <a:ea typeface="+mj-ea"/>
                <a:cs typeface="宋体"/>
              </a:rPr>
              <a:t>已知变量观测值称为“证据” </a:t>
            </a:r>
            <a:r>
              <a:rPr lang="en-US" altLang="zh-CN" dirty="0">
                <a:latin typeface="+mj-lt"/>
                <a:ea typeface="+mj-ea"/>
              </a:rPr>
              <a:t>(evidence)</a:t>
            </a:r>
            <a:r>
              <a:rPr lang="zh-CN" altLang="en-US" dirty="0">
                <a:latin typeface="+mj-ea"/>
                <a:ea typeface="+mj-ea"/>
                <a:cs typeface="宋体"/>
              </a:rPr>
              <a:t>。</a:t>
            </a:r>
            <a:endParaRPr lang="en-US" altLang="zh-CN" dirty="0">
              <a:latin typeface="+mj-ea"/>
              <a:ea typeface="+mj-ea"/>
              <a:cs typeface="宋体"/>
            </a:endParaRPr>
          </a:p>
          <a:p>
            <a:r>
              <a:rPr lang="zh-CN" altLang="en-US" dirty="0">
                <a:latin typeface="+mj-ea"/>
                <a:ea typeface="+mj-ea"/>
                <a:cs typeface="宋体"/>
              </a:rPr>
              <a:t>最理想的是根据贝叶斯网络定义的联合概率分布来精确计算后验概率，在现实应用中，贝叶斯网的近似推断常使用吉布斯采样</a:t>
            </a:r>
            <a:r>
              <a:rPr lang="en-US" altLang="zh-CN" dirty="0">
                <a:latin typeface="+mj-lt"/>
                <a:ea typeface="+mj-ea"/>
              </a:rPr>
              <a:t>(Gibbs sampling)</a:t>
            </a:r>
            <a:r>
              <a:rPr lang="zh-CN" altLang="en-US" dirty="0">
                <a:latin typeface="+mj-ea"/>
                <a:ea typeface="+mj-ea"/>
                <a:cs typeface="宋体"/>
              </a:rPr>
              <a:t>来完成</a:t>
            </a:r>
            <a:r>
              <a:rPr lang="zh-CN" altLang="zh-CN" dirty="0">
                <a:latin typeface="+mj-ea"/>
                <a:ea typeface="+mj-ea"/>
                <a:cs typeface="宋体"/>
              </a:rPr>
              <a:t>。</a:t>
            </a:r>
            <a:endParaRPr lang="en-US" altLang="zh-CN" dirty="0">
              <a:latin typeface="+mj-ea"/>
              <a:ea typeface="+mj-ea"/>
              <a:cs typeface="宋体"/>
            </a:endParaRPr>
          </a:p>
          <a:p>
            <a:endParaRPr lang="en-US" altLang="zh-CN" dirty="0">
              <a:latin typeface="+mj-ea"/>
              <a:ea typeface="+mj-ea"/>
              <a:cs typeface="宋体"/>
            </a:endParaRPr>
          </a:p>
          <a:p>
            <a:endParaRPr kumimoji="1" lang="zh-CN" altLang="en-US" dirty="0">
              <a:latin typeface="+mj-ea"/>
              <a:ea typeface="+mj-ea"/>
            </a:endParaRPr>
          </a:p>
        </p:txBody>
      </p:sp>
    </p:spTree>
    <p:extLst>
      <p:ext uri="{BB962C8B-B14F-4D97-AF65-F5344CB8AC3E}">
        <p14:creationId xmlns:p14="http://schemas.microsoft.com/office/powerpoint/2010/main" val="14216737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t>2.</a:t>
            </a:r>
            <a:r>
              <a:rPr lang="zh-CN" altLang="en-US" dirty="0"/>
              <a:t>朴素贝叶斯算法核心思想</a:t>
            </a:r>
          </a:p>
        </p:txBody>
      </p:sp>
      <p:sp>
        <p:nvSpPr>
          <p:cNvPr id="4" name="内容占位符 3"/>
          <p:cNvSpPr>
            <a:spLocks noGrp="1"/>
          </p:cNvSpPr>
          <p:nvPr>
            <p:ph idx="1"/>
          </p:nvPr>
        </p:nvSpPr>
        <p:spPr>
          <a:xfrm>
            <a:off x="260350" y="912805"/>
            <a:ext cx="8433290" cy="2000593"/>
          </a:xfrm>
        </p:spPr>
        <p:txBody>
          <a:bodyPr>
            <a:noAutofit/>
          </a:bodyPr>
          <a:lstStyle/>
          <a:p>
            <a:pPr marL="342900" indent="-342900">
              <a:lnSpc>
                <a:spcPct val="150000"/>
              </a:lnSpc>
              <a:spcBef>
                <a:spcPts val="0"/>
              </a:spcBef>
              <a:buFont typeface="Wingdings" pitchFamily="2" charset="2"/>
              <a:buChar char="Ø"/>
            </a:pPr>
            <a:r>
              <a:rPr lang="zh-CN" altLang="en-US" sz="1800" b="1" i="0" dirty="0">
                <a:effectLst/>
                <a:latin typeface="Microsoft YaHei" panose="020B0503020204020204" pitchFamily="34" charset="-122"/>
                <a:ea typeface="Microsoft YaHei" panose="020B0503020204020204" pitchFamily="34" charset="-122"/>
              </a:rPr>
              <a:t>例子</a:t>
            </a:r>
            <a:r>
              <a:rPr lang="zh-CN" altLang="en-US" sz="1800" i="0" dirty="0">
                <a:effectLst/>
                <a:latin typeface="Microsoft YaHei" panose="020B0503020204020204" pitchFamily="34" charset="-122"/>
                <a:ea typeface="Microsoft YaHei" panose="020B0503020204020204" pitchFamily="34" charset="-122"/>
              </a:rPr>
              <a:t>：</a:t>
            </a:r>
            <a:r>
              <a:rPr lang="zh-CN" altLang="en-US" sz="1600" i="0" dirty="0">
                <a:effectLst/>
                <a:latin typeface="Microsoft YaHei" panose="020B0503020204020204" pitchFamily="34" charset="-122"/>
                <a:ea typeface="Microsoft YaHei" panose="020B0503020204020204" pitchFamily="34" charset="-122"/>
              </a:rPr>
              <a:t>眼前有</a:t>
            </a:r>
            <a:r>
              <a:rPr lang="en-US" altLang="zh-CN" sz="1600" i="0" dirty="0">
                <a:effectLst/>
                <a:latin typeface="Microsoft YaHei" panose="020B0503020204020204" pitchFamily="34" charset="-122"/>
                <a:ea typeface="Microsoft YaHei" panose="020B0503020204020204" pitchFamily="34" charset="-122"/>
              </a:rPr>
              <a:t>100</a:t>
            </a:r>
            <a:r>
              <a:rPr lang="zh-CN" altLang="en-US" sz="1600" i="0" dirty="0">
                <a:effectLst/>
                <a:latin typeface="Microsoft YaHei" panose="020B0503020204020204" pitchFamily="34" charset="-122"/>
                <a:ea typeface="Microsoft YaHei" panose="020B0503020204020204" pitchFamily="34" charset="-122"/>
              </a:rPr>
              <a:t>个西瓜，好瓜和坏瓜个数差不多，现在要用这些西瓜来训练一个「坏瓜识别器」，要怎么办？</a:t>
            </a:r>
            <a:endParaRPr lang="en-US" altLang="zh-CN" sz="1600" i="0" dirty="0">
              <a:effectLst/>
              <a:latin typeface="Microsoft YaHei" panose="020B0503020204020204" pitchFamily="34" charset="-122"/>
              <a:ea typeface="Microsoft YaHei" panose="020B0503020204020204" pitchFamily="34" charset="-122"/>
            </a:endParaRPr>
          </a:p>
          <a:p>
            <a:pPr marL="342900" indent="-342900">
              <a:lnSpc>
                <a:spcPct val="150000"/>
              </a:lnSpc>
              <a:spcBef>
                <a:spcPts val="0"/>
              </a:spcBef>
              <a:buFont typeface="Wingdings" pitchFamily="2" charset="2"/>
              <a:buChar char="Ø"/>
            </a:pPr>
            <a:r>
              <a:rPr lang="zh-CN" altLang="en-US" sz="1600" b="0" i="0" dirty="0">
                <a:effectLst/>
                <a:latin typeface="Microsoft YaHei" panose="020B0503020204020204" pitchFamily="34" charset="-122"/>
                <a:ea typeface="Microsoft YaHei" panose="020B0503020204020204" pitchFamily="34" charset="-122"/>
              </a:rPr>
              <a:t>一般挑西瓜时通常要「敲一敲」，</a:t>
            </a:r>
            <a:r>
              <a:rPr lang="zh-CN" altLang="en-US" sz="1600" b="1" i="0" dirty="0">
                <a:solidFill>
                  <a:srgbClr val="002060"/>
                </a:solidFill>
                <a:effectLst/>
                <a:latin typeface="Microsoft YaHei" panose="020B0503020204020204" pitchFamily="34" charset="-122"/>
                <a:ea typeface="Microsoft YaHei" panose="020B0503020204020204" pitchFamily="34" charset="-122"/>
              </a:rPr>
              <a:t>听听声音，是清脆声、浊响声、还是沉闷声</a:t>
            </a:r>
            <a:r>
              <a:rPr lang="zh-CN" altLang="en-US" sz="1600" b="0" i="0" dirty="0">
                <a:effectLst/>
                <a:latin typeface="Microsoft YaHei" panose="020B0503020204020204" pitchFamily="34" charset="-122"/>
                <a:ea typeface="Microsoft YaHei" panose="020B0503020204020204" pitchFamily="34" charset="-122"/>
              </a:rPr>
              <a:t>。所以，我们先简单点考虑这个问题，</a:t>
            </a:r>
            <a:r>
              <a:rPr lang="zh-CN" altLang="en-US" sz="1600" b="1" i="0" dirty="0">
                <a:solidFill>
                  <a:srgbClr val="C00000"/>
                </a:solidFill>
                <a:effectLst/>
                <a:latin typeface="Microsoft YaHei" panose="020B0503020204020204" pitchFamily="34" charset="-122"/>
                <a:ea typeface="Microsoft YaHei" panose="020B0503020204020204" pitchFamily="34" charset="-122"/>
              </a:rPr>
              <a:t>只用敲击的声音来辨别西瓜的好坏</a:t>
            </a:r>
            <a:r>
              <a:rPr lang="zh-CN" altLang="en-US" sz="1600" b="0" i="0" dirty="0">
                <a:effectLst/>
                <a:latin typeface="Microsoft YaHei" panose="020B0503020204020204" pitchFamily="34" charset="-122"/>
                <a:ea typeface="Microsoft YaHei" panose="020B0503020204020204" pitchFamily="34" charset="-122"/>
              </a:rPr>
              <a:t>。根据经验，敲击声</a:t>
            </a:r>
            <a:r>
              <a:rPr lang="zh-CN" altLang="en-US" sz="1600" b="1" i="0" dirty="0">
                <a:solidFill>
                  <a:srgbClr val="00B050"/>
                </a:solidFill>
                <a:effectLst/>
                <a:latin typeface="Microsoft YaHei" panose="020B0503020204020204" pitchFamily="34" charset="-122"/>
                <a:ea typeface="Microsoft YaHei" panose="020B0503020204020204" pitchFamily="34" charset="-122"/>
              </a:rPr>
              <a:t>「清脆」说明西瓜还不够熟</a:t>
            </a:r>
            <a:r>
              <a:rPr lang="zh-CN" altLang="en-US" sz="1600" b="0" i="0" dirty="0">
                <a:effectLst/>
                <a:latin typeface="Microsoft YaHei" panose="020B0503020204020204" pitchFamily="34" charset="-122"/>
                <a:ea typeface="Microsoft YaHei" panose="020B0503020204020204" pitchFamily="34" charset="-122"/>
              </a:rPr>
              <a:t>，</a:t>
            </a:r>
            <a:r>
              <a:rPr lang="zh-CN" altLang="en-US" sz="1600" b="1" i="0" dirty="0">
                <a:solidFill>
                  <a:srgbClr val="00B050"/>
                </a:solidFill>
                <a:effectLst/>
                <a:latin typeface="Microsoft YaHei" panose="020B0503020204020204" pitchFamily="34" charset="-122"/>
                <a:ea typeface="Microsoft YaHei" panose="020B0503020204020204" pitchFamily="34" charset="-122"/>
              </a:rPr>
              <a:t>敲击声「沉闷」说明西瓜成熟度好</a:t>
            </a:r>
            <a:r>
              <a:rPr lang="zh-CN" altLang="en-US" sz="1600" b="0" i="0" dirty="0">
                <a:effectLst/>
                <a:latin typeface="Microsoft YaHei" panose="020B0503020204020204" pitchFamily="34" charset="-122"/>
                <a:ea typeface="Microsoft YaHei" panose="020B0503020204020204" pitchFamily="34" charset="-122"/>
              </a:rPr>
              <a:t>，更甜更好吃</a:t>
            </a:r>
            <a:endParaRPr lang="en-US" altLang="zh-CN" sz="1600" b="0" i="0" dirty="0">
              <a:effectLst/>
              <a:latin typeface="Microsoft YaHei" panose="020B0503020204020204" pitchFamily="34" charset="-122"/>
              <a:ea typeface="Microsoft YaHei" panose="020B0503020204020204" pitchFamily="34" charset="-122"/>
            </a:endParaRPr>
          </a:p>
          <a:p>
            <a:pPr marL="342900" indent="-342900">
              <a:lnSpc>
                <a:spcPct val="150000"/>
              </a:lnSpc>
              <a:spcBef>
                <a:spcPts val="0"/>
              </a:spcBef>
              <a:buFont typeface="Wingdings" pitchFamily="2" charset="2"/>
              <a:buChar char="Ø"/>
            </a:pPr>
            <a:endParaRPr lang="zh-CN" altLang="en-US" sz="2000" dirty="0"/>
          </a:p>
        </p:txBody>
      </p:sp>
      <p:sp>
        <p:nvSpPr>
          <p:cNvPr id="5" name="AutoShape 2" descr="公式">
            <a:extLst>
              <a:ext uri="{FF2B5EF4-FFF2-40B4-BE49-F238E27FC236}">
                <a16:creationId xmlns:a16="http://schemas.microsoft.com/office/drawing/2014/main" id="{8F2F6B33-C009-DD6B-C7B3-5B8ADD0B380D}"/>
              </a:ext>
            </a:extLst>
          </p:cNvPr>
          <p:cNvSpPr>
            <a:spLocks noChangeAspect="1" noChangeArrowheads="1"/>
          </p:cNvSpPr>
          <p:nvPr/>
        </p:nvSpPr>
        <p:spPr bwMode="auto">
          <a:xfrm>
            <a:off x="2935288"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AutoShape 3" descr="公式">
            <a:extLst>
              <a:ext uri="{FF2B5EF4-FFF2-40B4-BE49-F238E27FC236}">
                <a16:creationId xmlns:a16="http://schemas.microsoft.com/office/drawing/2014/main" id="{EEDB6069-BB8D-77A1-EF5D-BCC53B7EC311}"/>
              </a:ext>
            </a:extLst>
          </p:cNvPr>
          <p:cNvSpPr>
            <a:spLocks noChangeAspect="1" noChangeArrowheads="1"/>
          </p:cNvSpPr>
          <p:nvPr/>
        </p:nvSpPr>
        <p:spPr bwMode="auto">
          <a:xfrm>
            <a:off x="6510338"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89090" name="Picture 2" descr="朴素贝叶斯算法; 算法核心思想; 基于概率的预测;">
            <a:extLst>
              <a:ext uri="{FF2B5EF4-FFF2-40B4-BE49-F238E27FC236}">
                <a16:creationId xmlns:a16="http://schemas.microsoft.com/office/drawing/2014/main" id="{0C58D3C9-7B23-08D5-AF56-54CA6F820B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913398"/>
            <a:ext cx="9144000" cy="3479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982978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latin typeface="+mj-ea"/>
                <a:ea typeface="+mj-ea"/>
                <a:cs typeface="黑体"/>
              </a:rPr>
              <a:t>贝叶斯网：推断</a:t>
            </a:r>
            <a:endParaRPr lang="zh-CN" altLang="en-US" dirty="0">
              <a:latin typeface="+mj-ea"/>
              <a:ea typeface="+mj-ea"/>
            </a:endParaRPr>
          </a:p>
        </p:txBody>
      </p:sp>
      <p:sp>
        <p:nvSpPr>
          <p:cNvPr id="2" name="内容占位符 1"/>
          <p:cNvSpPr>
            <a:spLocks noGrp="1"/>
          </p:cNvSpPr>
          <p:nvPr>
            <p:ph sz="quarter" idx="14"/>
          </p:nvPr>
        </p:nvSpPr>
        <p:spPr>
          <a:xfrm>
            <a:off x="173851" y="1040891"/>
            <a:ext cx="8723013" cy="5817109"/>
          </a:xfrm>
        </p:spPr>
        <p:txBody>
          <a:bodyPr>
            <a:normAutofit/>
          </a:bodyPr>
          <a:lstStyle/>
          <a:p>
            <a:r>
              <a:rPr lang="zh-CN" altLang="en-US" dirty="0">
                <a:latin typeface="+mj-ea"/>
                <a:cs typeface="宋体"/>
              </a:rPr>
              <a:t>通过已知变量观测值来推测待推测查询变量的过程称为“推断” </a:t>
            </a:r>
            <a:r>
              <a:rPr lang="en-US" altLang="zh-CN" dirty="0"/>
              <a:t>(</a:t>
            </a:r>
            <a:r>
              <a:rPr lang="en-US" altLang="en-US" dirty="0"/>
              <a:t>inference</a:t>
            </a:r>
            <a:r>
              <a:rPr lang="zh-CN" altLang="en-US" dirty="0"/>
              <a:t>）</a:t>
            </a:r>
            <a:r>
              <a:rPr lang="zh-CN" altLang="en-US" dirty="0">
                <a:latin typeface="+mj-ea"/>
                <a:cs typeface="宋体"/>
              </a:rPr>
              <a:t>，已知变量观测值称为“证据” </a:t>
            </a:r>
            <a:r>
              <a:rPr lang="en-US" altLang="zh-CN" dirty="0"/>
              <a:t>(evidence)</a:t>
            </a:r>
            <a:r>
              <a:rPr lang="zh-CN" altLang="en-US" dirty="0">
                <a:latin typeface="+mj-ea"/>
                <a:cs typeface="宋体"/>
              </a:rPr>
              <a:t>。</a:t>
            </a:r>
            <a:endParaRPr lang="en-US" altLang="zh-CN" dirty="0">
              <a:latin typeface="+mj-ea"/>
              <a:cs typeface="宋体"/>
            </a:endParaRPr>
          </a:p>
          <a:p>
            <a:r>
              <a:rPr lang="zh-CN" altLang="en-US" dirty="0">
                <a:latin typeface="+mj-ea"/>
                <a:cs typeface="宋体"/>
              </a:rPr>
              <a:t>最理想的是根据贝叶斯网络定义的联合概率分布来精确计算后验概率，在现实应用中，贝叶斯网的近似推断常使用吉布斯采样</a:t>
            </a:r>
            <a:r>
              <a:rPr lang="en-US" altLang="zh-CN" dirty="0"/>
              <a:t>(Gibbs sampling)</a:t>
            </a:r>
            <a:r>
              <a:rPr lang="zh-CN" altLang="en-US" dirty="0">
                <a:latin typeface="+mj-ea"/>
                <a:cs typeface="宋体"/>
              </a:rPr>
              <a:t>来完成</a:t>
            </a:r>
            <a:r>
              <a:rPr lang="zh-CN" altLang="zh-CN" dirty="0">
                <a:latin typeface="+mj-ea"/>
                <a:cs typeface="宋体"/>
              </a:rPr>
              <a:t>。</a:t>
            </a:r>
            <a:endParaRPr lang="en-US" altLang="zh-CN" dirty="0">
              <a:latin typeface="+mj-ea"/>
              <a:cs typeface="宋体"/>
            </a:endParaRPr>
          </a:p>
          <a:p>
            <a:endParaRPr lang="en-US" altLang="zh-CN" dirty="0">
              <a:latin typeface="+mj-ea"/>
              <a:ea typeface="+mj-ea"/>
              <a:cs typeface="宋体"/>
            </a:endParaRPr>
          </a:p>
          <a:p>
            <a:r>
              <a:rPr lang="zh-CN" altLang="en-US" dirty="0">
                <a:latin typeface="+mj-ea"/>
                <a:ea typeface="+mj-ea"/>
                <a:cs typeface="宋体"/>
              </a:rPr>
              <a:t>吉布斯采样随机产生一个与证据 </a:t>
            </a:r>
            <a:r>
              <a:rPr lang="en-US" altLang="zh-CN" dirty="0">
                <a:latin typeface="+mj-ea"/>
                <a:ea typeface="+mj-ea"/>
                <a:cs typeface="宋体"/>
              </a:rPr>
              <a:t>     </a:t>
            </a:r>
            <a:r>
              <a:rPr lang="zh-CN" altLang="en-US" dirty="0">
                <a:latin typeface="+mj-ea"/>
                <a:ea typeface="+mj-ea"/>
                <a:cs typeface="宋体"/>
              </a:rPr>
              <a:t>一致的样本  </a:t>
            </a:r>
            <a:r>
              <a:rPr lang="en-US" altLang="zh-CN" dirty="0">
                <a:latin typeface="+mj-ea"/>
                <a:ea typeface="+mj-ea"/>
                <a:cs typeface="宋体"/>
              </a:rPr>
              <a:t> </a:t>
            </a:r>
            <a:r>
              <a:rPr lang="zh-CN" altLang="en-US" dirty="0">
                <a:latin typeface="+mj-ea"/>
                <a:ea typeface="+mj-ea"/>
                <a:cs typeface="宋体"/>
              </a:rPr>
              <a:t>作为初始点，然后每步从当前样本出发产生下一个样本。假定经过</a:t>
            </a:r>
            <a:r>
              <a:rPr lang="en-US" altLang="zh-CN" dirty="0">
                <a:latin typeface="+mj-ea"/>
                <a:ea typeface="+mj-ea"/>
                <a:cs typeface="Times"/>
              </a:rPr>
              <a:t>  </a:t>
            </a:r>
            <a:r>
              <a:rPr lang="zh-CN" altLang="en-US" dirty="0">
                <a:latin typeface="+mj-ea"/>
                <a:ea typeface="+mj-ea"/>
                <a:cs typeface="宋体"/>
              </a:rPr>
              <a:t>次采样的得到与</a:t>
            </a:r>
            <a:r>
              <a:rPr lang="en-US" altLang="zh-CN" dirty="0">
                <a:latin typeface="+mj-ea"/>
                <a:ea typeface="+mj-ea"/>
                <a:cs typeface="Times"/>
              </a:rPr>
              <a:t>  </a:t>
            </a:r>
            <a:r>
              <a:rPr lang="zh-CN" altLang="en-US" dirty="0">
                <a:latin typeface="+mj-ea"/>
                <a:ea typeface="+mj-ea"/>
                <a:cs typeface="宋体"/>
              </a:rPr>
              <a:t>一致的样本共有 </a:t>
            </a:r>
            <a:r>
              <a:rPr lang="en-US" altLang="zh-CN" dirty="0">
                <a:latin typeface="+mj-ea"/>
                <a:ea typeface="+mj-ea"/>
                <a:cs typeface="Times"/>
              </a:rPr>
              <a:t> </a:t>
            </a:r>
            <a:r>
              <a:rPr lang="zh-CN" altLang="en-US" dirty="0">
                <a:latin typeface="+mj-ea"/>
                <a:ea typeface="+mj-ea"/>
                <a:cs typeface="宋体"/>
              </a:rPr>
              <a:t>个，则可近似估算出后验概率</a:t>
            </a:r>
          </a:p>
          <a:p>
            <a:endParaRPr lang="zh-CN" altLang="en-US" baseline="30000" dirty="0">
              <a:latin typeface="+mj-ea"/>
              <a:ea typeface="+mj-ea"/>
              <a:cs typeface="宋体"/>
            </a:endParaRPr>
          </a:p>
          <a:p>
            <a:endParaRPr lang="zh-CN" altLang="en-US" baseline="30000" dirty="0">
              <a:latin typeface="+mj-ea"/>
              <a:ea typeface="+mj-ea"/>
              <a:cs typeface="宋体"/>
            </a:endParaRPr>
          </a:p>
          <a:p>
            <a:endParaRPr lang="zh-CN" altLang="en-US" baseline="30000" dirty="0">
              <a:latin typeface="+mj-ea"/>
              <a:ea typeface="+mj-ea"/>
              <a:cs typeface="宋体"/>
            </a:endParaRPr>
          </a:p>
          <a:p>
            <a:r>
              <a:rPr lang="zh-CN" altLang="en-US" dirty="0">
                <a:latin typeface="+mj-ea"/>
                <a:ea typeface="+mj-ea"/>
                <a:cs typeface="Times"/>
              </a:rPr>
              <a:t>吉布斯采样可以看做每一步仅依赖于前一步的状态，这是一个“马尔可夫链”</a:t>
            </a:r>
            <a:r>
              <a:rPr lang="en-US" altLang="zh-CN" dirty="0"/>
              <a:t>(Markov Chain)</a:t>
            </a:r>
            <a:r>
              <a:rPr lang="zh-CN" altLang="en-US" dirty="0">
                <a:latin typeface="+mj-ea"/>
                <a:ea typeface="+mj-ea"/>
                <a:cs typeface="Times"/>
              </a:rPr>
              <a:t>。更多马尔可夫链和吉布斯采样内容参见</a:t>
            </a:r>
            <a:r>
              <a:rPr lang="en-US" altLang="zh-CN" dirty="0">
                <a:latin typeface="+mj-ea"/>
                <a:ea typeface="+mj-ea"/>
                <a:cs typeface="Times"/>
              </a:rPr>
              <a:t>14.5</a:t>
            </a:r>
            <a:r>
              <a:rPr lang="zh-CN" altLang="en-US" dirty="0">
                <a:latin typeface="+mj-ea"/>
                <a:ea typeface="+mj-ea"/>
                <a:cs typeface="Times"/>
              </a:rPr>
              <a:t>章节。</a:t>
            </a:r>
            <a:endParaRPr lang="en-US" altLang="zh-CN" baseline="30000" dirty="0">
              <a:latin typeface="+mj-ea"/>
              <a:ea typeface="+mj-ea"/>
              <a:cs typeface="宋体"/>
            </a:endParaRPr>
          </a:p>
          <a:p>
            <a:endParaRPr kumimoji="1" lang="zh-CN" altLang="en-US" dirty="0">
              <a:latin typeface="+mj-ea"/>
              <a:ea typeface="+mj-ea"/>
            </a:endParaRPr>
          </a:p>
        </p:txBody>
      </p:sp>
      <p:graphicFrame>
        <p:nvGraphicFramePr>
          <p:cNvPr id="6" name="对象 5"/>
          <p:cNvGraphicFramePr>
            <a:graphicFrameLocks noChangeAspect="1"/>
          </p:cNvGraphicFramePr>
          <p:nvPr/>
        </p:nvGraphicFramePr>
        <p:xfrm>
          <a:off x="4594543" y="3316161"/>
          <a:ext cx="700087" cy="277813"/>
        </p:xfrm>
        <a:graphic>
          <a:graphicData uri="http://schemas.openxmlformats.org/presentationml/2006/ole">
            <mc:AlternateContent xmlns:mc="http://schemas.openxmlformats.org/markup-compatibility/2006">
              <mc:Choice xmlns:v="urn:schemas-microsoft-com:vml" Requires="v">
                <p:oleObj name="Formula" r:id="rId2" imgW="388800" imgH="156240" progId="Equation.Ribbit">
                  <p:embed/>
                </p:oleObj>
              </mc:Choice>
              <mc:Fallback>
                <p:oleObj name="Formula" r:id="rId2" imgW="388800" imgH="156240" progId="Equation.Ribbit">
                  <p:embed/>
                  <p:pic>
                    <p:nvPicPr>
                      <p:cNvPr id="0" name=""/>
                      <p:cNvPicPr/>
                      <p:nvPr/>
                    </p:nvPicPr>
                    <p:blipFill>
                      <a:blip r:embed="rId3"/>
                      <a:stretch>
                        <a:fillRect/>
                      </a:stretch>
                    </p:blipFill>
                    <p:spPr>
                      <a:xfrm>
                        <a:off x="4594543" y="3316161"/>
                        <a:ext cx="700087" cy="277813"/>
                      </a:xfrm>
                      <a:prstGeom prst="rect">
                        <a:avLst/>
                      </a:prstGeom>
                    </p:spPr>
                  </p:pic>
                </p:oleObj>
              </mc:Fallback>
            </mc:AlternateContent>
          </a:graphicData>
        </a:graphic>
      </p:graphicFrame>
      <p:graphicFrame>
        <p:nvGraphicFramePr>
          <p:cNvPr id="7" name="对象 6"/>
          <p:cNvGraphicFramePr>
            <a:graphicFrameLocks noChangeAspect="1"/>
          </p:cNvGraphicFramePr>
          <p:nvPr/>
        </p:nvGraphicFramePr>
        <p:xfrm>
          <a:off x="6863971" y="3258154"/>
          <a:ext cx="231775" cy="325438"/>
        </p:xfrm>
        <a:graphic>
          <a:graphicData uri="http://schemas.openxmlformats.org/presentationml/2006/ole">
            <mc:AlternateContent xmlns:mc="http://schemas.openxmlformats.org/markup-compatibility/2006">
              <mc:Choice xmlns:v="urn:schemas-microsoft-com:vml" Requires="v">
                <p:oleObj name="Formula" r:id="rId4" imgW="128520" imgH="182880" progId="Equation.Ribbit">
                  <p:embed/>
                </p:oleObj>
              </mc:Choice>
              <mc:Fallback>
                <p:oleObj name="Formula" r:id="rId4" imgW="128520" imgH="182880" progId="Equation.Ribbit">
                  <p:embed/>
                  <p:pic>
                    <p:nvPicPr>
                      <p:cNvPr id="0" name=""/>
                      <p:cNvPicPr/>
                      <p:nvPr/>
                    </p:nvPicPr>
                    <p:blipFill>
                      <a:blip r:embed="rId5"/>
                      <a:stretch>
                        <a:fillRect/>
                      </a:stretch>
                    </p:blipFill>
                    <p:spPr>
                      <a:xfrm>
                        <a:off x="6863971" y="3258154"/>
                        <a:ext cx="231775" cy="325438"/>
                      </a:xfrm>
                      <a:prstGeom prst="rect">
                        <a:avLst/>
                      </a:prstGeom>
                    </p:spPr>
                  </p:pic>
                </p:oleObj>
              </mc:Fallback>
            </mc:AlternateContent>
          </a:graphicData>
        </a:graphic>
      </p:graphicFrame>
      <p:graphicFrame>
        <p:nvGraphicFramePr>
          <p:cNvPr id="8" name="对象 7"/>
          <p:cNvGraphicFramePr>
            <a:graphicFrameLocks noChangeAspect="1"/>
          </p:cNvGraphicFramePr>
          <p:nvPr/>
        </p:nvGraphicFramePr>
        <p:xfrm>
          <a:off x="6968050" y="3633725"/>
          <a:ext cx="180380" cy="239141"/>
        </p:xfrm>
        <a:graphic>
          <a:graphicData uri="http://schemas.openxmlformats.org/presentationml/2006/ole">
            <mc:AlternateContent xmlns:mc="http://schemas.openxmlformats.org/markup-compatibility/2006">
              <mc:Choice xmlns:v="urn:schemas-microsoft-com:vml" Requires="v">
                <p:oleObj name="Formula" r:id="rId6" imgW="115920" imgH="155160" progId="Equation.Ribbit">
                  <p:embed/>
                </p:oleObj>
              </mc:Choice>
              <mc:Fallback>
                <p:oleObj name="Formula" r:id="rId6" imgW="115920" imgH="155160" progId="Equation.Ribbit">
                  <p:embed/>
                  <p:pic>
                    <p:nvPicPr>
                      <p:cNvPr id="0" name=""/>
                      <p:cNvPicPr/>
                      <p:nvPr/>
                    </p:nvPicPr>
                    <p:blipFill>
                      <a:blip r:embed="rId7"/>
                      <a:stretch>
                        <a:fillRect/>
                      </a:stretch>
                    </p:blipFill>
                    <p:spPr>
                      <a:xfrm>
                        <a:off x="6968050" y="3633725"/>
                        <a:ext cx="180380" cy="239141"/>
                      </a:xfrm>
                      <a:prstGeom prst="rect">
                        <a:avLst/>
                      </a:prstGeom>
                    </p:spPr>
                  </p:pic>
                </p:oleObj>
              </mc:Fallback>
            </mc:AlternateContent>
          </a:graphicData>
        </a:graphic>
      </p:graphicFrame>
      <p:graphicFrame>
        <p:nvGraphicFramePr>
          <p:cNvPr id="9" name="对象 8"/>
          <p:cNvGraphicFramePr>
            <a:graphicFrameLocks noChangeAspect="1"/>
          </p:cNvGraphicFramePr>
          <p:nvPr/>
        </p:nvGraphicFramePr>
        <p:xfrm>
          <a:off x="1173480" y="3949445"/>
          <a:ext cx="133350" cy="212725"/>
        </p:xfrm>
        <a:graphic>
          <a:graphicData uri="http://schemas.openxmlformats.org/presentationml/2006/ole">
            <mc:AlternateContent xmlns:mc="http://schemas.openxmlformats.org/markup-compatibility/2006">
              <mc:Choice xmlns:v="urn:schemas-microsoft-com:vml" Requires="v">
                <p:oleObj name="Formula" r:id="rId8" imgW="75240" imgH="118440" progId="Equation.Ribbit">
                  <p:embed/>
                </p:oleObj>
              </mc:Choice>
              <mc:Fallback>
                <p:oleObj name="Formula" r:id="rId8" imgW="75240" imgH="118440" progId="Equation.Ribbit">
                  <p:embed/>
                  <p:pic>
                    <p:nvPicPr>
                      <p:cNvPr id="0" name=""/>
                      <p:cNvPicPr/>
                      <p:nvPr/>
                    </p:nvPicPr>
                    <p:blipFill>
                      <a:blip r:embed="rId9"/>
                      <a:stretch>
                        <a:fillRect/>
                      </a:stretch>
                    </p:blipFill>
                    <p:spPr>
                      <a:xfrm>
                        <a:off x="1173480" y="3949445"/>
                        <a:ext cx="133350" cy="212725"/>
                      </a:xfrm>
                      <a:prstGeom prst="rect">
                        <a:avLst/>
                      </a:prstGeom>
                    </p:spPr>
                  </p:pic>
                </p:oleObj>
              </mc:Fallback>
            </mc:AlternateContent>
          </a:graphicData>
        </a:graphic>
      </p:graphicFrame>
      <p:graphicFrame>
        <p:nvGraphicFramePr>
          <p:cNvPr id="10" name="对象 9"/>
          <p:cNvGraphicFramePr>
            <a:graphicFrameLocks noChangeAspect="1"/>
          </p:cNvGraphicFramePr>
          <p:nvPr/>
        </p:nvGraphicFramePr>
        <p:xfrm>
          <a:off x="3311741" y="3952938"/>
          <a:ext cx="265113" cy="234950"/>
        </p:xfrm>
        <a:graphic>
          <a:graphicData uri="http://schemas.openxmlformats.org/presentationml/2006/ole">
            <mc:AlternateContent xmlns:mc="http://schemas.openxmlformats.org/markup-compatibility/2006">
              <mc:Choice xmlns:v="urn:schemas-microsoft-com:vml" Requires="v">
                <p:oleObj name="Formula" r:id="rId10" imgW="147600" imgH="132120" progId="Equation.Ribbit">
                  <p:embed/>
                </p:oleObj>
              </mc:Choice>
              <mc:Fallback>
                <p:oleObj name="Formula" r:id="rId10" imgW="147600" imgH="132120" progId="Equation.Ribbit">
                  <p:embed/>
                  <p:pic>
                    <p:nvPicPr>
                      <p:cNvPr id="0" name=""/>
                      <p:cNvPicPr/>
                      <p:nvPr/>
                    </p:nvPicPr>
                    <p:blipFill>
                      <a:blip r:embed="rId11"/>
                      <a:stretch>
                        <a:fillRect/>
                      </a:stretch>
                    </p:blipFill>
                    <p:spPr>
                      <a:xfrm>
                        <a:off x="3311741" y="3952938"/>
                        <a:ext cx="265113" cy="234950"/>
                      </a:xfrm>
                      <a:prstGeom prst="rect">
                        <a:avLst/>
                      </a:prstGeom>
                    </p:spPr>
                  </p:pic>
                </p:oleObj>
              </mc:Fallback>
            </mc:AlternateContent>
          </a:graphicData>
        </a:graphic>
      </p:graphicFrame>
      <p:grpSp>
        <p:nvGrpSpPr>
          <p:cNvPr id="5" name="组合 4"/>
          <p:cNvGrpSpPr/>
          <p:nvPr/>
        </p:nvGrpSpPr>
        <p:grpSpPr>
          <a:xfrm>
            <a:off x="3063875" y="4523929"/>
            <a:ext cx="4479925" cy="533400"/>
            <a:chOff x="3063875" y="4523929"/>
            <a:chExt cx="4479925" cy="533400"/>
          </a:xfrm>
        </p:grpSpPr>
        <p:graphicFrame>
          <p:nvGraphicFramePr>
            <p:cNvPr id="11" name="对象 10"/>
            <p:cNvGraphicFramePr>
              <a:graphicFrameLocks noChangeAspect="1"/>
            </p:cNvGraphicFramePr>
            <p:nvPr/>
          </p:nvGraphicFramePr>
          <p:xfrm>
            <a:off x="3063875" y="4523929"/>
            <a:ext cx="2711450" cy="533400"/>
          </p:xfrm>
          <a:graphic>
            <a:graphicData uri="http://schemas.openxmlformats.org/presentationml/2006/ole">
              <mc:AlternateContent xmlns:mc="http://schemas.openxmlformats.org/markup-compatibility/2006">
                <mc:Choice xmlns:v="urn:schemas-microsoft-com:vml" Requires="v">
                  <p:oleObj name="Formula" r:id="rId12" imgW="1506240" imgH="298800" progId="Equation.Ribbit">
                    <p:embed/>
                  </p:oleObj>
                </mc:Choice>
                <mc:Fallback>
                  <p:oleObj name="Formula" r:id="rId12" imgW="1506240" imgH="298800" progId="Equation.Ribbit">
                    <p:embed/>
                    <p:pic>
                      <p:nvPicPr>
                        <p:cNvPr id="0" name=""/>
                        <p:cNvPicPr/>
                        <p:nvPr/>
                      </p:nvPicPr>
                      <p:blipFill>
                        <a:blip r:embed="rId13"/>
                        <a:stretch>
                          <a:fillRect/>
                        </a:stretch>
                      </p:blipFill>
                      <p:spPr>
                        <a:xfrm>
                          <a:off x="3063875" y="4523929"/>
                          <a:ext cx="2711450" cy="533400"/>
                        </a:xfrm>
                        <a:prstGeom prst="rect">
                          <a:avLst/>
                        </a:prstGeom>
                      </p:spPr>
                    </p:pic>
                  </p:oleObj>
                </mc:Fallback>
              </mc:AlternateContent>
            </a:graphicData>
          </a:graphic>
        </p:graphicFrame>
        <p:pic>
          <p:nvPicPr>
            <p:cNvPr id="3" name="图片 2"/>
            <p:cNvPicPr>
              <a:picLocks noChangeAspect="1"/>
            </p:cNvPicPr>
            <p:nvPr/>
          </p:nvPicPr>
          <p:blipFill>
            <a:blip r:embed="rId14"/>
            <a:stretch>
              <a:fillRect/>
            </a:stretch>
          </p:blipFill>
          <p:spPr>
            <a:xfrm>
              <a:off x="6863971" y="4634489"/>
              <a:ext cx="679829" cy="289997"/>
            </a:xfrm>
            <a:prstGeom prst="rect">
              <a:avLst/>
            </a:prstGeom>
          </p:spPr>
        </p:pic>
      </p:grpSp>
    </p:spTree>
    <p:extLst>
      <p:ext uri="{BB962C8B-B14F-4D97-AF65-F5344CB8AC3E}">
        <p14:creationId xmlns:p14="http://schemas.microsoft.com/office/powerpoint/2010/main" val="29099213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3"/>
          <p:cNvSpPr txBox="1">
            <a:spLocks/>
          </p:cNvSpPr>
          <p:nvPr/>
        </p:nvSpPr>
        <p:spPr>
          <a:xfrm>
            <a:off x="173851" y="79022"/>
            <a:ext cx="7194550" cy="7874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kern="1200" baseline="0">
                <a:solidFill>
                  <a:schemeClr val="bg1"/>
                </a:solidFill>
                <a:latin typeface="Verdana" panose="020B0604030504040204" pitchFamily="34" charset="0"/>
                <a:ea typeface="幼圆" panose="02010509060101010101" pitchFamily="49" charset="-122"/>
                <a:cs typeface="+mj-cs"/>
              </a:defRPr>
            </a:lvl1pPr>
          </a:lstStyle>
          <a:p>
            <a:r>
              <a:rPr lang="zh-CN" altLang="en-US">
                <a:latin typeface="+mj-ea"/>
                <a:ea typeface="+mj-ea"/>
                <a:cs typeface="黑体"/>
              </a:rPr>
              <a:t>贝叶斯网：推断</a:t>
            </a:r>
            <a:endParaRPr lang="zh-CN" altLang="en-US" dirty="0">
              <a:latin typeface="+mj-ea"/>
              <a:ea typeface="+mj-ea"/>
            </a:endParaRPr>
          </a:p>
        </p:txBody>
      </p:sp>
      <p:pic>
        <p:nvPicPr>
          <p:cNvPr id="7" name="Picture 4"/>
          <p:cNvPicPr>
            <a:picLocks noChangeAspect="1"/>
          </p:cNvPicPr>
          <p:nvPr/>
        </p:nvPicPr>
        <p:blipFill>
          <a:blip r:embed="rId2"/>
          <a:stretch>
            <a:fillRect/>
          </a:stretch>
        </p:blipFill>
        <p:spPr>
          <a:xfrm>
            <a:off x="173851" y="1030566"/>
            <a:ext cx="6093912" cy="4037719"/>
          </a:xfrm>
          <a:prstGeom prst="rect">
            <a:avLst/>
          </a:prstGeom>
        </p:spPr>
      </p:pic>
      <p:pic>
        <p:nvPicPr>
          <p:cNvPr id="9" name="图片 8"/>
          <p:cNvPicPr>
            <a:picLocks noChangeAspect="1"/>
          </p:cNvPicPr>
          <p:nvPr/>
        </p:nvPicPr>
        <p:blipFill>
          <a:blip r:embed="rId3"/>
          <a:stretch>
            <a:fillRect/>
          </a:stretch>
        </p:blipFill>
        <p:spPr>
          <a:xfrm>
            <a:off x="5145320" y="2316361"/>
            <a:ext cx="3571125" cy="1466127"/>
          </a:xfrm>
          <a:prstGeom prst="rect">
            <a:avLst/>
          </a:prstGeom>
        </p:spPr>
      </p:pic>
      <p:sp>
        <p:nvSpPr>
          <p:cNvPr id="10" name="文本框 9"/>
          <p:cNvSpPr txBox="1"/>
          <p:nvPr/>
        </p:nvSpPr>
        <p:spPr>
          <a:xfrm>
            <a:off x="2496636" y="5153285"/>
            <a:ext cx="4150728" cy="369332"/>
          </a:xfrm>
          <a:prstGeom prst="rect">
            <a:avLst/>
          </a:prstGeom>
          <a:noFill/>
        </p:spPr>
        <p:txBody>
          <a:bodyPr wrap="square" rtlCol="0">
            <a:spAutoFit/>
          </a:bodyPr>
          <a:lstStyle/>
          <a:p>
            <a:pPr algn="ctr"/>
            <a:r>
              <a:rPr kumimoji="1" lang="zh-CN" altLang="en-US" dirty="0"/>
              <a:t>图</a:t>
            </a:r>
            <a:r>
              <a:rPr kumimoji="1" lang="en-US" altLang="zh-CN" dirty="0"/>
              <a:t>7.5</a:t>
            </a:r>
            <a:r>
              <a:rPr kumimoji="1" lang="zh-CN" altLang="en-US" dirty="0"/>
              <a:t> 吉布斯采样算法</a:t>
            </a:r>
          </a:p>
        </p:txBody>
      </p:sp>
    </p:spTree>
    <p:extLst>
      <p:ext uri="{BB962C8B-B14F-4D97-AF65-F5344CB8AC3E}">
        <p14:creationId xmlns:p14="http://schemas.microsoft.com/office/powerpoint/2010/main" val="177439762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章节目录</a:t>
            </a:r>
          </a:p>
        </p:txBody>
      </p:sp>
      <p:sp>
        <p:nvSpPr>
          <p:cNvPr id="4" name="内容占位符 3"/>
          <p:cNvSpPr>
            <a:spLocks noGrp="1"/>
          </p:cNvSpPr>
          <p:nvPr>
            <p:ph idx="1"/>
          </p:nvPr>
        </p:nvSpPr>
        <p:spPr>
          <a:xfrm>
            <a:off x="260350" y="1242562"/>
            <a:ext cx="8616950" cy="3698081"/>
          </a:xfrm>
        </p:spPr>
        <p:txBody>
          <a:bodyPr>
            <a:noAutofit/>
          </a:bodyPr>
          <a:lstStyle/>
          <a:p>
            <a:pPr>
              <a:lnSpc>
                <a:spcPct val="150000"/>
              </a:lnSpc>
            </a:pPr>
            <a:r>
              <a:rPr lang="zh-CN" altLang="en-US" b="1" dirty="0">
                <a:solidFill>
                  <a:schemeClr val="bg1">
                    <a:lumMod val="85000"/>
                  </a:schemeClr>
                </a:solidFill>
                <a:latin typeface="+mn-ea"/>
                <a:ea typeface="+mn-ea"/>
                <a:cs typeface="宋体"/>
              </a:rPr>
              <a:t>贝叶斯决策论</a:t>
            </a:r>
            <a:endParaRPr lang="en-US" altLang="zh-CN" b="1" dirty="0">
              <a:solidFill>
                <a:schemeClr val="bg1">
                  <a:lumMod val="85000"/>
                </a:schemeClr>
              </a:solidFill>
              <a:latin typeface="+mn-ea"/>
              <a:ea typeface="+mn-ea"/>
              <a:cs typeface="宋体"/>
            </a:endParaRPr>
          </a:p>
          <a:p>
            <a:pPr>
              <a:lnSpc>
                <a:spcPct val="150000"/>
              </a:lnSpc>
            </a:pPr>
            <a:r>
              <a:rPr lang="zh-CN" altLang="en-US" b="1" dirty="0">
                <a:solidFill>
                  <a:schemeClr val="bg1">
                    <a:lumMod val="85000"/>
                  </a:schemeClr>
                </a:solidFill>
                <a:latin typeface="+mn-ea"/>
                <a:ea typeface="+mn-ea"/>
                <a:cs typeface="宋体"/>
              </a:rPr>
              <a:t>极大似然估计</a:t>
            </a:r>
            <a:endParaRPr lang="en-US" altLang="zh-CN" b="1" dirty="0">
              <a:solidFill>
                <a:schemeClr val="bg1">
                  <a:lumMod val="85000"/>
                </a:schemeClr>
              </a:solidFill>
              <a:latin typeface="+mn-ea"/>
              <a:ea typeface="+mn-ea"/>
              <a:cs typeface="宋体"/>
            </a:endParaRPr>
          </a:p>
          <a:p>
            <a:pPr>
              <a:lnSpc>
                <a:spcPct val="150000"/>
              </a:lnSpc>
            </a:pPr>
            <a:r>
              <a:rPr lang="zh-CN" altLang="en-US" b="1" dirty="0">
                <a:solidFill>
                  <a:schemeClr val="bg1">
                    <a:lumMod val="85000"/>
                  </a:schemeClr>
                </a:solidFill>
                <a:latin typeface="+mn-ea"/>
                <a:ea typeface="+mn-ea"/>
                <a:cs typeface="宋体"/>
              </a:rPr>
              <a:t>朴素贝叶斯分类器</a:t>
            </a:r>
            <a:endParaRPr lang="en-US" altLang="zh-CN" b="1" dirty="0">
              <a:solidFill>
                <a:schemeClr val="bg1">
                  <a:lumMod val="85000"/>
                </a:schemeClr>
              </a:solidFill>
              <a:latin typeface="+mn-ea"/>
              <a:ea typeface="+mn-ea"/>
              <a:cs typeface="宋体"/>
            </a:endParaRPr>
          </a:p>
          <a:p>
            <a:pPr>
              <a:lnSpc>
                <a:spcPct val="150000"/>
              </a:lnSpc>
            </a:pPr>
            <a:r>
              <a:rPr lang="zh-CN" altLang="en-US" b="1" dirty="0">
                <a:solidFill>
                  <a:schemeClr val="bg1">
                    <a:lumMod val="85000"/>
                  </a:schemeClr>
                </a:solidFill>
                <a:latin typeface="+mn-ea"/>
                <a:ea typeface="+mn-ea"/>
                <a:cs typeface="宋体"/>
              </a:rPr>
              <a:t>半朴素贝叶斯分类器</a:t>
            </a:r>
            <a:endParaRPr lang="en-US" altLang="zh-CN" b="1" dirty="0">
              <a:solidFill>
                <a:schemeClr val="bg1">
                  <a:lumMod val="85000"/>
                </a:schemeClr>
              </a:solidFill>
              <a:latin typeface="+mn-ea"/>
              <a:ea typeface="+mn-ea"/>
              <a:cs typeface="宋体"/>
            </a:endParaRPr>
          </a:p>
          <a:p>
            <a:pPr>
              <a:lnSpc>
                <a:spcPct val="150000"/>
              </a:lnSpc>
            </a:pPr>
            <a:r>
              <a:rPr lang="zh-CN" altLang="en-US" b="1" dirty="0">
                <a:solidFill>
                  <a:schemeClr val="bg1">
                    <a:lumMod val="85000"/>
                  </a:schemeClr>
                </a:solidFill>
                <a:latin typeface="+mn-ea"/>
                <a:ea typeface="+mn-ea"/>
                <a:cs typeface="宋体"/>
              </a:rPr>
              <a:t>贝叶斯网</a:t>
            </a:r>
            <a:endParaRPr lang="en-US" altLang="zh-CN" b="1" dirty="0">
              <a:solidFill>
                <a:schemeClr val="bg1">
                  <a:lumMod val="85000"/>
                </a:schemeClr>
              </a:solidFill>
              <a:latin typeface="+mn-ea"/>
              <a:ea typeface="+mn-ea"/>
              <a:cs typeface="宋体"/>
            </a:endParaRPr>
          </a:p>
          <a:p>
            <a:pPr>
              <a:lnSpc>
                <a:spcPct val="150000"/>
              </a:lnSpc>
            </a:pPr>
            <a:r>
              <a:rPr lang="en-US" altLang="zh-CN" b="1" dirty="0">
                <a:latin typeface="Verdana" charset="0"/>
                <a:ea typeface="Verdana" charset="0"/>
                <a:cs typeface="Verdana" charset="0"/>
              </a:rPr>
              <a:t>EM</a:t>
            </a:r>
            <a:r>
              <a:rPr lang="zh-CN" altLang="en-US" b="1" dirty="0">
                <a:latin typeface="+mn-ea"/>
                <a:ea typeface="+mn-ea"/>
                <a:cs typeface="宋体"/>
              </a:rPr>
              <a:t>算法</a:t>
            </a:r>
            <a:endParaRPr lang="en-US" altLang="zh-CN" b="1" dirty="0">
              <a:latin typeface="+mn-ea"/>
              <a:ea typeface="+mn-ea"/>
              <a:cs typeface="宋体"/>
            </a:endParaRPr>
          </a:p>
        </p:txBody>
      </p:sp>
    </p:spTree>
    <p:extLst>
      <p:ext uri="{BB962C8B-B14F-4D97-AF65-F5344CB8AC3E}">
        <p14:creationId xmlns:p14="http://schemas.microsoft.com/office/powerpoint/2010/main" val="53334918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a:latin typeface="+mj-lt"/>
                <a:cs typeface="Verdana" charset="0"/>
              </a:rPr>
              <a:t>EM</a:t>
            </a:r>
            <a:r>
              <a:rPr lang="zh-CN" altLang="en-US" dirty="0">
                <a:latin typeface="幼圆" panose="02010509060101010101" pitchFamily="49" charset="-122"/>
                <a:cs typeface="黑体"/>
              </a:rPr>
              <a:t>算法</a:t>
            </a:r>
            <a:endParaRPr lang="zh-CN" altLang="en-US" dirty="0">
              <a:latin typeface="幼圆" panose="02010509060101010101" pitchFamily="49" charset="-122"/>
            </a:endParaRPr>
          </a:p>
        </p:txBody>
      </p:sp>
      <p:sp>
        <p:nvSpPr>
          <p:cNvPr id="2" name="内容占位符 1"/>
          <p:cNvSpPr>
            <a:spLocks noGrp="1"/>
          </p:cNvSpPr>
          <p:nvPr>
            <p:ph sz="quarter" idx="14"/>
          </p:nvPr>
        </p:nvSpPr>
        <p:spPr>
          <a:xfrm>
            <a:off x="173851" y="1040891"/>
            <a:ext cx="8723013" cy="5174557"/>
          </a:xfrm>
        </p:spPr>
        <p:txBody>
          <a:bodyPr>
            <a:normAutofit/>
          </a:bodyPr>
          <a:lstStyle/>
          <a:p>
            <a:pPr marL="228600" lvl="1">
              <a:spcBef>
                <a:spcPts val="1000"/>
              </a:spcBef>
              <a:buSzPct val="120000"/>
              <a:buFont typeface="Wingdings" panose="05000000000000000000" pitchFamily="2" charset="2"/>
              <a:buChar char="p"/>
            </a:pPr>
            <a:r>
              <a:rPr lang="zh-CN" altLang="en-US" sz="2200" dirty="0">
                <a:latin typeface="+mn-ea"/>
                <a:ea typeface="+mn-ea"/>
                <a:cs typeface="Times"/>
              </a:rPr>
              <a:t>“不完整”的样本：西瓜已经脱落的根蒂，无法看出是“蜷缩”还是“坚挺”</a:t>
            </a:r>
            <a:r>
              <a:rPr lang="en-US" altLang="zh-CN" sz="2200" dirty="0">
                <a:latin typeface="+mn-ea"/>
                <a:ea typeface="+mn-ea"/>
                <a:cs typeface="Times"/>
              </a:rPr>
              <a:t>,</a:t>
            </a:r>
            <a:r>
              <a:rPr lang="zh-CN" altLang="en-US" sz="2200" dirty="0">
                <a:latin typeface="+mn-ea"/>
                <a:ea typeface="+mn-ea"/>
                <a:cs typeface="Times"/>
              </a:rPr>
              <a:t>则训练样本的“根蒂”属性变量值未知，如何计算？</a:t>
            </a:r>
          </a:p>
          <a:p>
            <a:pPr marL="0" lvl="1" indent="0">
              <a:spcBef>
                <a:spcPts val="1000"/>
              </a:spcBef>
              <a:buSzPct val="120000"/>
              <a:buNone/>
            </a:pPr>
            <a:endParaRPr lang="en-US" altLang="zh-CN" sz="2200" dirty="0">
              <a:latin typeface="+mn-ea"/>
              <a:ea typeface="+mn-ea"/>
              <a:cs typeface="Times"/>
            </a:endParaRPr>
          </a:p>
          <a:p>
            <a:pPr marL="228600" lvl="1">
              <a:spcBef>
                <a:spcPts val="1000"/>
              </a:spcBef>
              <a:buSzPct val="120000"/>
              <a:buFont typeface="Wingdings" panose="05000000000000000000" pitchFamily="2" charset="2"/>
              <a:buChar char="p"/>
            </a:pPr>
            <a:endParaRPr lang="en-US" altLang="zh-CN" sz="2200" dirty="0">
              <a:latin typeface="+mn-ea"/>
              <a:ea typeface="+mn-ea"/>
              <a:cs typeface="宋体"/>
            </a:endParaRPr>
          </a:p>
          <a:p>
            <a:endParaRPr kumimoji="1" lang="zh-CN" altLang="en-US" dirty="0">
              <a:latin typeface="+mn-ea"/>
              <a:ea typeface="+mn-ea"/>
            </a:endParaRPr>
          </a:p>
        </p:txBody>
      </p:sp>
    </p:spTree>
    <p:extLst>
      <p:ext uri="{BB962C8B-B14F-4D97-AF65-F5344CB8AC3E}">
        <p14:creationId xmlns:p14="http://schemas.microsoft.com/office/powerpoint/2010/main" val="86167609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a:latin typeface="+mj-lt"/>
                <a:cs typeface="Verdana" charset="0"/>
              </a:rPr>
              <a:t>EM</a:t>
            </a:r>
            <a:r>
              <a:rPr lang="zh-CN" altLang="en-US" dirty="0">
                <a:latin typeface="幼圆" panose="02010509060101010101" pitchFamily="49" charset="-122"/>
                <a:cs typeface="黑体"/>
              </a:rPr>
              <a:t>算法</a:t>
            </a:r>
            <a:endParaRPr lang="zh-CN" altLang="en-US" dirty="0">
              <a:latin typeface="幼圆" panose="02010509060101010101" pitchFamily="49" charset="-122"/>
            </a:endParaRPr>
          </a:p>
        </p:txBody>
      </p:sp>
      <p:sp>
        <p:nvSpPr>
          <p:cNvPr id="2" name="内容占位符 1"/>
          <p:cNvSpPr>
            <a:spLocks noGrp="1"/>
          </p:cNvSpPr>
          <p:nvPr>
            <p:ph sz="quarter" idx="14"/>
          </p:nvPr>
        </p:nvSpPr>
        <p:spPr>
          <a:xfrm>
            <a:off x="173851" y="1040891"/>
            <a:ext cx="8723013" cy="5174557"/>
          </a:xfrm>
        </p:spPr>
        <p:txBody>
          <a:bodyPr>
            <a:normAutofit/>
          </a:bodyPr>
          <a:lstStyle/>
          <a:p>
            <a:pPr marL="228600" lvl="1">
              <a:spcBef>
                <a:spcPts val="1000"/>
              </a:spcBef>
              <a:buSzPct val="120000"/>
              <a:buFont typeface="Wingdings" panose="05000000000000000000" pitchFamily="2" charset="2"/>
              <a:buChar char="p"/>
            </a:pPr>
            <a:r>
              <a:rPr lang="zh-CN" altLang="en-US" sz="2200" dirty="0">
                <a:latin typeface="+mn-ea"/>
                <a:ea typeface="+mn-ea"/>
                <a:cs typeface="Times"/>
              </a:rPr>
              <a:t>“不完整”的样本：西瓜已经脱落的根蒂，无法看出是“蜷缩”还是“坚挺”</a:t>
            </a:r>
            <a:r>
              <a:rPr lang="en-US" altLang="zh-CN" sz="2200" dirty="0">
                <a:latin typeface="+mn-ea"/>
                <a:ea typeface="+mn-ea"/>
                <a:cs typeface="Times"/>
              </a:rPr>
              <a:t>,</a:t>
            </a:r>
            <a:r>
              <a:rPr lang="zh-CN" altLang="en-US" sz="2200" dirty="0">
                <a:latin typeface="+mn-ea"/>
                <a:ea typeface="+mn-ea"/>
                <a:cs typeface="Times"/>
              </a:rPr>
              <a:t>则训练样本的“根蒂”属性变量值未知，如何计算？</a:t>
            </a:r>
          </a:p>
          <a:p>
            <a:pPr marL="0" lvl="1" indent="0">
              <a:spcBef>
                <a:spcPts val="1000"/>
              </a:spcBef>
              <a:buSzPct val="120000"/>
              <a:buNone/>
            </a:pPr>
            <a:endParaRPr lang="en-US" altLang="zh-CN" sz="2200" dirty="0">
              <a:latin typeface="+mn-ea"/>
              <a:ea typeface="+mn-ea"/>
              <a:cs typeface="Times"/>
            </a:endParaRPr>
          </a:p>
          <a:p>
            <a:pPr marL="228600" lvl="1">
              <a:spcBef>
                <a:spcPts val="1000"/>
              </a:spcBef>
              <a:buSzPct val="120000"/>
              <a:buFont typeface="Wingdings" panose="05000000000000000000" pitchFamily="2" charset="2"/>
              <a:buChar char="p"/>
            </a:pPr>
            <a:r>
              <a:rPr lang="zh-CN" altLang="en-US" sz="2200" dirty="0">
                <a:latin typeface="+mn-ea"/>
                <a:ea typeface="+mn-ea"/>
                <a:cs typeface="宋体"/>
              </a:rPr>
              <a:t>未观测的变量称为“隐变量”</a:t>
            </a:r>
            <a:r>
              <a:rPr lang="en-US" altLang="zh-CN" sz="2200" dirty="0">
                <a:latin typeface="+mj-lt"/>
                <a:ea typeface="+mn-ea"/>
                <a:cs typeface="Times"/>
              </a:rPr>
              <a:t>(latent variable)</a:t>
            </a:r>
            <a:r>
              <a:rPr lang="zh-CN" altLang="en-US" sz="2200" dirty="0">
                <a:latin typeface="+mn-ea"/>
                <a:ea typeface="+mn-ea"/>
                <a:cs typeface="宋体"/>
              </a:rPr>
              <a:t>。令</a:t>
            </a:r>
            <a:r>
              <a:rPr lang="en-US" altLang="zh-CN" sz="2200" dirty="0">
                <a:latin typeface="Times" charset="0"/>
                <a:ea typeface="+mn-ea"/>
                <a:cs typeface="Times" charset="0"/>
              </a:rPr>
              <a:t>     </a:t>
            </a:r>
            <a:r>
              <a:rPr lang="zh-CN" altLang="en-US" sz="2200" dirty="0">
                <a:latin typeface="+mn-ea"/>
                <a:ea typeface="+mn-ea"/>
                <a:cs typeface="Times"/>
              </a:rPr>
              <a:t>表示已观测变量集，</a:t>
            </a:r>
            <a:r>
              <a:rPr lang="en-US" altLang="zh-CN" sz="2200" dirty="0">
                <a:latin typeface="Times" charset="0"/>
                <a:ea typeface="+mn-ea"/>
                <a:cs typeface="Times" charset="0"/>
              </a:rPr>
              <a:t>   </a:t>
            </a:r>
            <a:r>
              <a:rPr lang="zh-CN" altLang="en-US" sz="2200" dirty="0">
                <a:latin typeface="+mn-ea"/>
                <a:ea typeface="+mn-ea"/>
                <a:cs typeface="Times"/>
              </a:rPr>
              <a:t>表示隐变量集，若预对模型参数</a:t>
            </a:r>
            <a:r>
              <a:rPr lang="en-US" altLang="zh-CN" sz="2200" dirty="0">
                <a:latin typeface="+mn-ea"/>
                <a:ea typeface="+mn-ea"/>
                <a:cs typeface="Times"/>
              </a:rPr>
              <a:t>  </a:t>
            </a:r>
            <a:r>
              <a:rPr lang="zh-CN" altLang="en-US" sz="2200" dirty="0">
                <a:latin typeface="+mn-ea"/>
                <a:ea typeface="+mn-ea"/>
                <a:cs typeface="Times"/>
              </a:rPr>
              <a:t> 做极大似然估计，</a:t>
            </a:r>
            <a:r>
              <a:rPr lang="zh-CN" altLang="en-US" sz="2200" dirty="0">
                <a:latin typeface="+mn-ea"/>
                <a:ea typeface="+mn-ea"/>
                <a:cs typeface="宋体"/>
              </a:rPr>
              <a:t>则应最大化对数似然函数</a:t>
            </a:r>
          </a:p>
          <a:p>
            <a:pPr marL="228600" lvl="1">
              <a:spcBef>
                <a:spcPts val="1000"/>
              </a:spcBef>
              <a:buSzPct val="120000"/>
              <a:buFont typeface="Wingdings" panose="05000000000000000000" pitchFamily="2" charset="2"/>
              <a:buChar char="p"/>
            </a:pPr>
            <a:endParaRPr lang="zh-CN" altLang="en-US" sz="2200" dirty="0">
              <a:latin typeface="+mn-ea"/>
              <a:ea typeface="+mn-ea"/>
              <a:cs typeface="宋体"/>
            </a:endParaRPr>
          </a:p>
          <a:p>
            <a:pPr marL="228600" lvl="1">
              <a:spcBef>
                <a:spcPts val="1000"/>
              </a:spcBef>
              <a:buSzPct val="120000"/>
              <a:buFont typeface="Wingdings" panose="05000000000000000000" pitchFamily="2" charset="2"/>
              <a:buChar char="p"/>
            </a:pPr>
            <a:endParaRPr lang="zh-CN" altLang="en-US" sz="2200" dirty="0">
              <a:latin typeface="+mn-ea"/>
              <a:ea typeface="+mn-ea"/>
              <a:cs typeface="宋体"/>
            </a:endParaRPr>
          </a:p>
          <a:p>
            <a:pPr marL="228600" lvl="1">
              <a:spcBef>
                <a:spcPts val="1000"/>
              </a:spcBef>
              <a:buSzPct val="120000"/>
              <a:buFont typeface="Wingdings" panose="05000000000000000000" pitchFamily="2" charset="2"/>
              <a:buChar char="p"/>
            </a:pPr>
            <a:endParaRPr lang="en-US" altLang="zh-CN" sz="2200" dirty="0">
              <a:latin typeface="+mn-ea"/>
              <a:ea typeface="+mn-ea"/>
              <a:cs typeface="宋体"/>
            </a:endParaRPr>
          </a:p>
          <a:p>
            <a:endParaRPr kumimoji="1" lang="zh-CN" altLang="en-US" dirty="0">
              <a:latin typeface="+mn-ea"/>
              <a:ea typeface="+mn-ea"/>
            </a:endParaRPr>
          </a:p>
        </p:txBody>
      </p:sp>
      <p:grpSp>
        <p:nvGrpSpPr>
          <p:cNvPr id="3" name="组合 2"/>
          <p:cNvGrpSpPr/>
          <p:nvPr/>
        </p:nvGrpSpPr>
        <p:grpSpPr>
          <a:xfrm>
            <a:off x="1927225" y="3461005"/>
            <a:ext cx="6204405" cy="404558"/>
            <a:chOff x="1927225" y="3461005"/>
            <a:chExt cx="6204405" cy="404558"/>
          </a:xfrm>
        </p:grpSpPr>
        <p:pic>
          <p:nvPicPr>
            <p:cNvPr id="8" name="Picture 2"/>
            <p:cNvPicPr>
              <a:picLocks noChangeAspect="1"/>
            </p:cNvPicPr>
            <p:nvPr/>
          </p:nvPicPr>
          <p:blipFill>
            <a:blip r:embed="rId2"/>
            <a:stretch>
              <a:fillRect/>
            </a:stretch>
          </p:blipFill>
          <p:spPr>
            <a:xfrm>
              <a:off x="7380900" y="3461005"/>
              <a:ext cx="750730" cy="337664"/>
            </a:xfrm>
            <a:prstGeom prst="rect">
              <a:avLst/>
            </a:prstGeom>
          </p:spPr>
        </p:pic>
        <p:graphicFrame>
          <p:nvGraphicFramePr>
            <p:cNvPr id="14" name="对象 13"/>
            <p:cNvGraphicFramePr>
              <a:graphicFrameLocks noChangeAspect="1"/>
            </p:cNvGraphicFramePr>
            <p:nvPr/>
          </p:nvGraphicFramePr>
          <p:xfrm>
            <a:off x="1927225" y="3476625"/>
            <a:ext cx="4416425" cy="388938"/>
          </p:xfrm>
          <a:graphic>
            <a:graphicData uri="http://schemas.openxmlformats.org/presentationml/2006/ole">
              <mc:AlternateContent xmlns:mc="http://schemas.openxmlformats.org/markup-compatibility/2006">
                <mc:Choice xmlns:v="urn:schemas-microsoft-com:vml" Requires="v">
                  <p:oleObj name="Formula" r:id="rId3" imgW="2010600" imgH="177840" progId="Equation.Ribbit">
                    <p:embed/>
                  </p:oleObj>
                </mc:Choice>
                <mc:Fallback>
                  <p:oleObj name="Formula" r:id="rId3" imgW="2010600" imgH="177840" progId="Equation.Ribbit">
                    <p:embed/>
                    <p:pic>
                      <p:nvPicPr>
                        <p:cNvPr id="0" name=""/>
                        <p:cNvPicPr/>
                        <p:nvPr/>
                      </p:nvPicPr>
                      <p:blipFill>
                        <a:blip r:embed="rId4"/>
                        <a:stretch>
                          <a:fillRect/>
                        </a:stretch>
                      </p:blipFill>
                      <p:spPr>
                        <a:xfrm>
                          <a:off x="1927225" y="3476625"/>
                          <a:ext cx="4416425" cy="388938"/>
                        </a:xfrm>
                        <a:prstGeom prst="rect">
                          <a:avLst/>
                        </a:prstGeom>
                      </p:spPr>
                    </p:pic>
                  </p:oleObj>
                </mc:Fallback>
              </mc:AlternateContent>
            </a:graphicData>
          </a:graphic>
        </p:graphicFrame>
      </p:grpSp>
      <p:graphicFrame>
        <p:nvGraphicFramePr>
          <p:cNvPr id="16" name="对象 15"/>
          <p:cNvGraphicFramePr>
            <a:graphicFrameLocks noChangeAspect="1"/>
          </p:cNvGraphicFramePr>
          <p:nvPr/>
        </p:nvGraphicFramePr>
        <p:xfrm>
          <a:off x="6105525" y="2574979"/>
          <a:ext cx="238125" cy="338138"/>
        </p:xfrm>
        <a:graphic>
          <a:graphicData uri="http://schemas.openxmlformats.org/presentationml/2006/ole">
            <mc:AlternateContent xmlns:mc="http://schemas.openxmlformats.org/markup-compatibility/2006">
              <mc:Choice xmlns:v="urn:schemas-microsoft-com:vml" Requires="v">
                <p:oleObj name="Formula" r:id="rId5" imgW="113040" imgH="160200" progId="Equation.Ribbit">
                  <p:embed/>
                </p:oleObj>
              </mc:Choice>
              <mc:Fallback>
                <p:oleObj name="Formula" r:id="rId5" imgW="113040" imgH="160200" progId="Equation.Ribbit">
                  <p:embed/>
                  <p:pic>
                    <p:nvPicPr>
                      <p:cNvPr id="0" name=""/>
                      <p:cNvPicPr/>
                      <p:nvPr/>
                    </p:nvPicPr>
                    <p:blipFill>
                      <a:blip r:embed="rId6"/>
                      <a:stretch>
                        <a:fillRect/>
                      </a:stretch>
                    </p:blipFill>
                    <p:spPr>
                      <a:xfrm>
                        <a:off x="6105525" y="2574979"/>
                        <a:ext cx="238125" cy="338138"/>
                      </a:xfrm>
                      <a:prstGeom prst="rect">
                        <a:avLst/>
                      </a:prstGeom>
                    </p:spPr>
                  </p:pic>
                </p:oleObj>
              </mc:Fallback>
            </mc:AlternateContent>
          </a:graphicData>
        </a:graphic>
      </p:graphicFrame>
      <p:graphicFrame>
        <p:nvGraphicFramePr>
          <p:cNvPr id="9" name="对象 8"/>
          <p:cNvGraphicFramePr>
            <a:graphicFrameLocks noChangeAspect="1"/>
          </p:cNvGraphicFramePr>
          <p:nvPr/>
        </p:nvGraphicFramePr>
        <p:xfrm>
          <a:off x="1826689" y="2570540"/>
          <a:ext cx="201071" cy="312945"/>
        </p:xfrm>
        <a:graphic>
          <a:graphicData uri="http://schemas.openxmlformats.org/presentationml/2006/ole">
            <mc:AlternateContent xmlns:mc="http://schemas.openxmlformats.org/markup-compatibility/2006">
              <mc:Choice xmlns:v="urn:schemas-microsoft-com:vml" Requires="v">
                <p:oleObj name="Formula" r:id="rId7" imgW="100440" imgH="155160" progId="Equation.Ribbit">
                  <p:embed/>
                </p:oleObj>
              </mc:Choice>
              <mc:Fallback>
                <p:oleObj name="Formula" r:id="rId7" imgW="100440" imgH="155160" progId="Equation.Ribbit">
                  <p:embed/>
                  <p:pic>
                    <p:nvPicPr>
                      <p:cNvPr id="0" name=""/>
                      <p:cNvPicPr/>
                      <p:nvPr/>
                    </p:nvPicPr>
                    <p:blipFill>
                      <a:blip r:embed="rId8"/>
                      <a:stretch>
                        <a:fillRect/>
                      </a:stretch>
                    </p:blipFill>
                    <p:spPr>
                      <a:xfrm>
                        <a:off x="1826689" y="2570540"/>
                        <a:ext cx="201071" cy="312945"/>
                      </a:xfrm>
                      <a:prstGeom prst="rect">
                        <a:avLst/>
                      </a:prstGeom>
                    </p:spPr>
                  </p:pic>
                </p:oleObj>
              </mc:Fallback>
            </mc:AlternateContent>
          </a:graphicData>
        </a:graphic>
      </p:graphicFrame>
      <p:graphicFrame>
        <p:nvGraphicFramePr>
          <p:cNvPr id="10" name="对象 9"/>
          <p:cNvGraphicFramePr>
            <a:graphicFrameLocks noChangeAspect="1"/>
          </p:cNvGraphicFramePr>
          <p:nvPr/>
        </p:nvGraphicFramePr>
        <p:xfrm>
          <a:off x="7166292" y="2271613"/>
          <a:ext cx="268288" cy="312738"/>
        </p:xfrm>
        <a:graphic>
          <a:graphicData uri="http://schemas.openxmlformats.org/presentationml/2006/ole">
            <mc:AlternateContent xmlns:mc="http://schemas.openxmlformats.org/markup-compatibility/2006">
              <mc:Choice xmlns:v="urn:schemas-microsoft-com:vml" Requires="v">
                <p:oleObj name="Formula" r:id="rId9" imgW="133560" imgH="156240" progId="Equation.Ribbit">
                  <p:embed/>
                </p:oleObj>
              </mc:Choice>
              <mc:Fallback>
                <p:oleObj name="Formula" r:id="rId9" imgW="133560" imgH="156240" progId="Equation.Ribbit">
                  <p:embed/>
                  <p:pic>
                    <p:nvPicPr>
                      <p:cNvPr id="0" name=""/>
                      <p:cNvPicPr/>
                      <p:nvPr/>
                    </p:nvPicPr>
                    <p:blipFill>
                      <a:blip r:embed="rId10"/>
                      <a:stretch>
                        <a:fillRect/>
                      </a:stretch>
                    </p:blipFill>
                    <p:spPr>
                      <a:xfrm>
                        <a:off x="7166292" y="2271613"/>
                        <a:ext cx="268288" cy="312738"/>
                      </a:xfrm>
                      <a:prstGeom prst="rect">
                        <a:avLst/>
                      </a:prstGeom>
                    </p:spPr>
                  </p:pic>
                </p:oleObj>
              </mc:Fallback>
            </mc:AlternateContent>
          </a:graphicData>
        </a:graphic>
      </p:graphicFrame>
    </p:spTree>
    <p:extLst>
      <p:ext uri="{BB962C8B-B14F-4D97-AF65-F5344CB8AC3E}">
        <p14:creationId xmlns:p14="http://schemas.microsoft.com/office/powerpoint/2010/main" val="169593351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a:latin typeface="+mj-lt"/>
                <a:ea typeface="+mj-ea"/>
                <a:cs typeface="Verdana" charset="0"/>
              </a:rPr>
              <a:t>EM</a:t>
            </a:r>
            <a:r>
              <a:rPr lang="zh-CN" altLang="en-US" dirty="0">
                <a:latin typeface="+mj-ea"/>
                <a:ea typeface="+mj-ea"/>
                <a:cs typeface="黑体"/>
              </a:rPr>
              <a:t>算法</a:t>
            </a:r>
            <a:endParaRPr lang="zh-CN" altLang="en-US" dirty="0">
              <a:latin typeface="+mj-ea"/>
              <a:ea typeface="+mj-ea"/>
            </a:endParaRPr>
          </a:p>
        </p:txBody>
      </p:sp>
      <p:sp>
        <p:nvSpPr>
          <p:cNvPr id="2" name="内容占位符 1"/>
          <p:cNvSpPr>
            <a:spLocks noGrp="1"/>
          </p:cNvSpPr>
          <p:nvPr>
            <p:ph sz="quarter" idx="14"/>
          </p:nvPr>
        </p:nvSpPr>
        <p:spPr>
          <a:xfrm>
            <a:off x="173851" y="1040891"/>
            <a:ext cx="8723013" cy="5174557"/>
          </a:xfrm>
        </p:spPr>
        <p:txBody>
          <a:bodyPr>
            <a:normAutofit/>
          </a:bodyPr>
          <a:lstStyle/>
          <a:p>
            <a:pPr marL="228600" lvl="1">
              <a:spcBef>
                <a:spcPts val="1000"/>
              </a:spcBef>
              <a:buSzPct val="120000"/>
              <a:buFont typeface="Wingdings" panose="05000000000000000000" pitchFamily="2" charset="2"/>
              <a:buChar char="p"/>
            </a:pPr>
            <a:r>
              <a:rPr lang="zh-CN" altLang="en-US" sz="2200" dirty="0">
                <a:latin typeface="+mn-ea"/>
                <a:ea typeface="+mn-ea"/>
                <a:cs typeface="Times"/>
              </a:rPr>
              <a:t>“不完整”的样本：西瓜已经脱落的根蒂，无法看出是“蜷缩”还是“坚挺”</a:t>
            </a:r>
            <a:r>
              <a:rPr lang="en-US" altLang="zh-CN" sz="2200" dirty="0">
                <a:latin typeface="+mn-ea"/>
                <a:ea typeface="+mn-ea"/>
                <a:cs typeface="Times"/>
              </a:rPr>
              <a:t>,</a:t>
            </a:r>
            <a:r>
              <a:rPr lang="zh-CN" altLang="en-US" sz="2200" dirty="0">
                <a:latin typeface="+mn-ea"/>
                <a:ea typeface="+mn-ea"/>
                <a:cs typeface="Times"/>
              </a:rPr>
              <a:t>则训练样本的“根蒂”属性变量值未知，如何计算？</a:t>
            </a:r>
          </a:p>
          <a:p>
            <a:pPr marL="0" lvl="1" indent="0">
              <a:spcBef>
                <a:spcPts val="1000"/>
              </a:spcBef>
              <a:buSzPct val="120000"/>
              <a:buNone/>
            </a:pPr>
            <a:endParaRPr lang="en-US" altLang="zh-CN" sz="2200" dirty="0">
              <a:latin typeface="+mn-ea"/>
              <a:ea typeface="+mn-ea"/>
              <a:cs typeface="Times"/>
            </a:endParaRPr>
          </a:p>
          <a:p>
            <a:pPr marL="228600" lvl="1">
              <a:spcBef>
                <a:spcPts val="1000"/>
              </a:spcBef>
              <a:buSzPct val="120000"/>
              <a:buFont typeface="Wingdings" panose="05000000000000000000" pitchFamily="2" charset="2"/>
              <a:buChar char="p"/>
            </a:pPr>
            <a:r>
              <a:rPr lang="zh-CN" altLang="en-US" sz="2200" dirty="0">
                <a:latin typeface="+mn-ea"/>
                <a:ea typeface="+mn-ea"/>
                <a:cs typeface="宋体"/>
              </a:rPr>
              <a:t>未观测的变量称为“隐变量”</a:t>
            </a:r>
            <a:r>
              <a:rPr lang="en-US" altLang="zh-CN" sz="2200" dirty="0">
                <a:latin typeface="+mj-lt"/>
                <a:ea typeface="+mn-ea"/>
                <a:cs typeface="Times"/>
              </a:rPr>
              <a:t>(latent variable)</a:t>
            </a:r>
            <a:r>
              <a:rPr lang="zh-CN" altLang="en-US" sz="2200" dirty="0">
                <a:latin typeface="+mn-ea"/>
                <a:ea typeface="+mn-ea"/>
                <a:cs typeface="宋体"/>
              </a:rPr>
              <a:t>。令</a:t>
            </a:r>
            <a:r>
              <a:rPr lang="en-US" altLang="zh-CN" sz="2200" dirty="0">
                <a:latin typeface="Times" charset="0"/>
                <a:ea typeface="+mn-ea"/>
                <a:cs typeface="Times" charset="0"/>
              </a:rPr>
              <a:t>     </a:t>
            </a:r>
            <a:r>
              <a:rPr lang="zh-CN" altLang="en-US" sz="2200" dirty="0">
                <a:latin typeface="+mn-ea"/>
                <a:ea typeface="+mn-ea"/>
                <a:cs typeface="Times"/>
              </a:rPr>
              <a:t>表示已观测变量集，</a:t>
            </a:r>
            <a:r>
              <a:rPr lang="en-US" altLang="zh-CN" sz="2200" dirty="0">
                <a:latin typeface="Times" charset="0"/>
                <a:ea typeface="+mn-ea"/>
                <a:cs typeface="Times" charset="0"/>
              </a:rPr>
              <a:t>   </a:t>
            </a:r>
            <a:r>
              <a:rPr lang="zh-CN" altLang="en-US" sz="2200" dirty="0">
                <a:latin typeface="+mn-ea"/>
                <a:ea typeface="+mn-ea"/>
                <a:cs typeface="Times"/>
              </a:rPr>
              <a:t>表示隐变量集，若预对模型参数</a:t>
            </a:r>
            <a:r>
              <a:rPr lang="en-US" altLang="zh-CN" sz="2200" dirty="0">
                <a:latin typeface="+mn-ea"/>
                <a:ea typeface="+mn-ea"/>
                <a:cs typeface="Times"/>
              </a:rPr>
              <a:t>  </a:t>
            </a:r>
            <a:r>
              <a:rPr lang="zh-CN" altLang="en-US" sz="2200" dirty="0">
                <a:latin typeface="+mn-ea"/>
                <a:ea typeface="+mn-ea"/>
                <a:cs typeface="Times"/>
              </a:rPr>
              <a:t> 做极大似然估计，</a:t>
            </a:r>
            <a:r>
              <a:rPr lang="zh-CN" altLang="en-US" sz="2200" dirty="0">
                <a:latin typeface="+mn-ea"/>
                <a:ea typeface="+mn-ea"/>
                <a:cs typeface="宋体"/>
              </a:rPr>
              <a:t>则应最大化对数似然函数</a:t>
            </a:r>
          </a:p>
          <a:p>
            <a:pPr marL="228600" lvl="1">
              <a:spcBef>
                <a:spcPts val="1000"/>
              </a:spcBef>
              <a:buSzPct val="120000"/>
              <a:buFont typeface="Wingdings" panose="05000000000000000000" pitchFamily="2" charset="2"/>
              <a:buChar char="p"/>
            </a:pPr>
            <a:endParaRPr lang="zh-CN" altLang="en-US" sz="2200" dirty="0">
              <a:latin typeface="+mn-ea"/>
              <a:ea typeface="+mn-ea"/>
              <a:cs typeface="宋体"/>
            </a:endParaRPr>
          </a:p>
          <a:p>
            <a:pPr marL="228600" lvl="1">
              <a:spcBef>
                <a:spcPts val="1000"/>
              </a:spcBef>
              <a:buSzPct val="120000"/>
              <a:buFont typeface="Wingdings" panose="05000000000000000000" pitchFamily="2" charset="2"/>
              <a:buChar char="p"/>
            </a:pPr>
            <a:endParaRPr lang="zh-CN" altLang="en-US" sz="2200" dirty="0">
              <a:latin typeface="+mn-ea"/>
              <a:ea typeface="+mn-ea"/>
              <a:cs typeface="宋体"/>
            </a:endParaRPr>
          </a:p>
          <a:p>
            <a:pPr marL="228600" lvl="1">
              <a:spcBef>
                <a:spcPts val="1000"/>
              </a:spcBef>
              <a:buSzPct val="120000"/>
              <a:buFont typeface="Wingdings" panose="05000000000000000000" pitchFamily="2" charset="2"/>
              <a:buChar char="p"/>
            </a:pPr>
            <a:r>
              <a:rPr lang="zh-CN" altLang="en-US" sz="2200" dirty="0">
                <a:latin typeface="+mn-ea"/>
                <a:ea typeface="+mn-ea"/>
                <a:cs typeface="宋体"/>
              </a:rPr>
              <a:t>由于 </a:t>
            </a:r>
            <a:r>
              <a:rPr lang="en-US" altLang="zh-CN" sz="2200" dirty="0">
                <a:latin typeface="Times" charset="0"/>
                <a:ea typeface="+mn-ea"/>
                <a:cs typeface="Times" charset="0"/>
              </a:rPr>
              <a:t>   </a:t>
            </a:r>
            <a:r>
              <a:rPr lang="zh-CN" altLang="en-US" sz="2200" dirty="0">
                <a:latin typeface="+mn-ea"/>
                <a:ea typeface="+mn-ea"/>
                <a:cs typeface="宋体"/>
              </a:rPr>
              <a:t>是隐变量，上式无法直接求解。此时我们可以通过对</a:t>
            </a:r>
            <a:r>
              <a:rPr lang="en-US" altLang="zh-CN" sz="2200" dirty="0">
                <a:latin typeface="+mn-ea"/>
                <a:ea typeface="+mn-ea"/>
                <a:cs typeface="Times"/>
              </a:rPr>
              <a:t>  </a:t>
            </a:r>
            <a:r>
              <a:rPr lang="zh-CN" altLang="en-US" sz="2200" dirty="0">
                <a:latin typeface="+mn-ea"/>
                <a:ea typeface="+mn-ea"/>
                <a:cs typeface="宋体"/>
              </a:rPr>
              <a:t>计算期望，来最大化已观测数据的对数“边际似然”</a:t>
            </a:r>
            <a:r>
              <a:rPr lang="en-US" altLang="zh-CN" sz="2200" dirty="0">
                <a:latin typeface="+mj-lt"/>
                <a:ea typeface="+mn-ea"/>
                <a:cs typeface="Times"/>
              </a:rPr>
              <a:t>(marginal likelihood)</a:t>
            </a:r>
          </a:p>
          <a:p>
            <a:pPr marL="228600" lvl="1">
              <a:spcBef>
                <a:spcPts val="1000"/>
              </a:spcBef>
              <a:buSzPct val="120000"/>
              <a:buFont typeface="Wingdings" panose="05000000000000000000" pitchFamily="2" charset="2"/>
              <a:buChar char="p"/>
            </a:pPr>
            <a:endParaRPr lang="en-US" altLang="zh-CN" sz="2200" dirty="0">
              <a:latin typeface="+mn-ea"/>
              <a:ea typeface="+mn-ea"/>
              <a:cs typeface="宋体"/>
            </a:endParaRPr>
          </a:p>
          <a:p>
            <a:endParaRPr kumimoji="1" lang="zh-CN" altLang="en-US" dirty="0">
              <a:latin typeface="+mn-ea"/>
              <a:ea typeface="+mn-ea"/>
            </a:endParaRPr>
          </a:p>
        </p:txBody>
      </p:sp>
      <p:grpSp>
        <p:nvGrpSpPr>
          <p:cNvPr id="5" name="组合 4"/>
          <p:cNvGrpSpPr/>
          <p:nvPr/>
        </p:nvGrpSpPr>
        <p:grpSpPr>
          <a:xfrm>
            <a:off x="919662" y="5173869"/>
            <a:ext cx="7568535" cy="735483"/>
            <a:chOff x="919662" y="5173869"/>
            <a:chExt cx="7568535" cy="735483"/>
          </a:xfrm>
        </p:grpSpPr>
        <p:pic>
          <p:nvPicPr>
            <p:cNvPr id="11" name="Picture 8"/>
            <p:cNvPicPr>
              <a:picLocks noChangeAspect="1"/>
            </p:cNvPicPr>
            <p:nvPr/>
          </p:nvPicPr>
          <p:blipFill>
            <a:blip r:embed="rId2"/>
            <a:stretch>
              <a:fillRect/>
            </a:stretch>
          </p:blipFill>
          <p:spPr>
            <a:xfrm>
              <a:off x="7765224" y="5223215"/>
              <a:ext cx="722973" cy="318395"/>
            </a:xfrm>
            <a:prstGeom prst="rect">
              <a:avLst/>
            </a:prstGeom>
          </p:spPr>
        </p:pic>
        <p:graphicFrame>
          <p:nvGraphicFramePr>
            <p:cNvPr id="13" name="对象 12"/>
            <p:cNvGraphicFramePr>
              <a:graphicFrameLocks noChangeAspect="1"/>
            </p:cNvGraphicFramePr>
            <p:nvPr/>
          </p:nvGraphicFramePr>
          <p:xfrm>
            <a:off x="919662" y="5173869"/>
            <a:ext cx="6461238" cy="735483"/>
          </p:xfrm>
          <a:graphic>
            <a:graphicData uri="http://schemas.openxmlformats.org/presentationml/2006/ole">
              <mc:AlternateContent xmlns:mc="http://schemas.openxmlformats.org/markup-compatibility/2006">
                <mc:Choice xmlns:v="urn:schemas-microsoft-com:vml" Requires="v">
                  <p:oleObj name="Formula" r:id="rId3" imgW="3053160" imgH="349560" progId="Equation.Ribbit">
                    <p:embed/>
                  </p:oleObj>
                </mc:Choice>
                <mc:Fallback>
                  <p:oleObj name="Formula" r:id="rId3" imgW="3053160" imgH="349560" progId="Equation.Ribbit">
                    <p:embed/>
                    <p:pic>
                      <p:nvPicPr>
                        <p:cNvPr id="0" name=""/>
                        <p:cNvPicPr/>
                        <p:nvPr/>
                      </p:nvPicPr>
                      <p:blipFill>
                        <a:blip r:embed="rId4"/>
                        <a:stretch>
                          <a:fillRect/>
                        </a:stretch>
                      </p:blipFill>
                      <p:spPr>
                        <a:xfrm>
                          <a:off x="919662" y="5173869"/>
                          <a:ext cx="6461238" cy="735483"/>
                        </a:xfrm>
                        <a:prstGeom prst="rect">
                          <a:avLst/>
                        </a:prstGeom>
                      </p:spPr>
                    </p:pic>
                  </p:oleObj>
                </mc:Fallback>
              </mc:AlternateContent>
            </a:graphicData>
          </a:graphic>
        </p:graphicFrame>
      </p:grpSp>
      <p:grpSp>
        <p:nvGrpSpPr>
          <p:cNvPr id="3" name="组合 2"/>
          <p:cNvGrpSpPr/>
          <p:nvPr/>
        </p:nvGrpSpPr>
        <p:grpSpPr>
          <a:xfrm>
            <a:off x="1927225" y="3461005"/>
            <a:ext cx="6204405" cy="404558"/>
            <a:chOff x="1927225" y="3461005"/>
            <a:chExt cx="6204405" cy="404558"/>
          </a:xfrm>
        </p:grpSpPr>
        <p:pic>
          <p:nvPicPr>
            <p:cNvPr id="8" name="Picture 2"/>
            <p:cNvPicPr>
              <a:picLocks noChangeAspect="1"/>
            </p:cNvPicPr>
            <p:nvPr/>
          </p:nvPicPr>
          <p:blipFill>
            <a:blip r:embed="rId5"/>
            <a:stretch>
              <a:fillRect/>
            </a:stretch>
          </p:blipFill>
          <p:spPr>
            <a:xfrm>
              <a:off x="7380900" y="3461005"/>
              <a:ext cx="750730" cy="337664"/>
            </a:xfrm>
            <a:prstGeom prst="rect">
              <a:avLst/>
            </a:prstGeom>
          </p:spPr>
        </p:pic>
        <p:graphicFrame>
          <p:nvGraphicFramePr>
            <p:cNvPr id="14" name="对象 13"/>
            <p:cNvGraphicFramePr>
              <a:graphicFrameLocks noChangeAspect="1"/>
            </p:cNvGraphicFramePr>
            <p:nvPr/>
          </p:nvGraphicFramePr>
          <p:xfrm>
            <a:off x="1927225" y="3476625"/>
            <a:ext cx="4416425" cy="388938"/>
          </p:xfrm>
          <a:graphic>
            <a:graphicData uri="http://schemas.openxmlformats.org/presentationml/2006/ole">
              <mc:AlternateContent xmlns:mc="http://schemas.openxmlformats.org/markup-compatibility/2006">
                <mc:Choice xmlns:v="urn:schemas-microsoft-com:vml" Requires="v">
                  <p:oleObj name="Formula" r:id="rId6" imgW="2010600" imgH="177840" progId="Equation.Ribbit">
                    <p:embed/>
                  </p:oleObj>
                </mc:Choice>
                <mc:Fallback>
                  <p:oleObj name="Formula" r:id="rId6" imgW="2010600" imgH="177840" progId="Equation.Ribbit">
                    <p:embed/>
                    <p:pic>
                      <p:nvPicPr>
                        <p:cNvPr id="0" name=""/>
                        <p:cNvPicPr/>
                        <p:nvPr/>
                      </p:nvPicPr>
                      <p:blipFill>
                        <a:blip r:embed="rId7"/>
                        <a:stretch>
                          <a:fillRect/>
                        </a:stretch>
                      </p:blipFill>
                      <p:spPr>
                        <a:xfrm>
                          <a:off x="1927225" y="3476625"/>
                          <a:ext cx="4416425" cy="388938"/>
                        </a:xfrm>
                        <a:prstGeom prst="rect">
                          <a:avLst/>
                        </a:prstGeom>
                      </p:spPr>
                    </p:pic>
                  </p:oleObj>
                </mc:Fallback>
              </mc:AlternateContent>
            </a:graphicData>
          </a:graphic>
        </p:graphicFrame>
      </p:grpSp>
      <p:graphicFrame>
        <p:nvGraphicFramePr>
          <p:cNvPr id="16" name="对象 15"/>
          <p:cNvGraphicFramePr>
            <a:graphicFrameLocks noChangeAspect="1"/>
          </p:cNvGraphicFramePr>
          <p:nvPr/>
        </p:nvGraphicFramePr>
        <p:xfrm>
          <a:off x="6105525" y="2574979"/>
          <a:ext cx="238125" cy="338138"/>
        </p:xfrm>
        <a:graphic>
          <a:graphicData uri="http://schemas.openxmlformats.org/presentationml/2006/ole">
            <mc:AlternateContent xmlns:mc="http://schemas.openxmlformats.org/markup-compatibility/2006">
              <mc:Choice xmlns:v="urn:schemas-microsoft-com:vml" Requires="v">
                <p:oleObj name="Formula" r:id="rId8" imgW="113040" imgH="160200" progId="Equation.Ribbit">
                  <p:embed/>
                </p:oleObj>
              </mc:Choice>
              <mc:Fallback>
                <p:oleObj name="Formula" r:id="rId8" imgW="113040" imgH="160200" progId="Equation.Ribbit">
                  <p:embed/>
                  <p:pic>
                    <p:nvPicPr>
                      <p:cNvPr id="0" name=""/>
                      <p:cNvPicPr/>
                      <p:nvPr/>
                    </p:nvPicPr>
                    <p:blipFill>
                      <a:blip r:embed="rId9"/>
                      <a:stretch>
                        <a:fillRect/>
                      </a:stretch>
                    </p:blipFill>
                    <p:spPr>
                      <a:xfrm>
                        <a:off x="6105525" y="2574979"/>
                        <a:ext cx="238125" cy="338138"/>
                      </a:xfrm>
                      <a:prstGeom prst="rect">
                        <a:avLst/>
                      </a:prstGeom>
                    </p:spPr>
                  </p:pic>
                </p:oleObj>
              </mc:Fallback>
            </mc:AlternateContent>
          </a:graphicData>
        </a:graphic>
      </p:graphicFrame>
      <p:graphicFrame>
        <p:nvGraphicFramePr>
          <p:cNvPr id="9" name="对象 8"/>
          <p:cNvGraphicFramePr>
            <a:graphicFrameLocks noChangeAspect="1"/>
          </p:cNvGraphicFramePr>
          <p:nvPr/>
        </p:nvGraphicFramePr>
        <p:xfrm>
          <a:off x="1826689" y="2570540"/>
          <a:ext cx="201071" cy="312945"/>
        </p:xfrm>
        <a:graphic>
          <a:graphicData uri="http://schemas.openxmlformats.org/presentationml/2006/ole">
            <mc:AlternateContent xmlns:mc="http://schemas.openxmlformats.org/markup-compatibility/2006">
              <mc:Choice xmlns:v="urn:schemas-microsoft-com:vml" Requires="v">
                <p:oleObj name="Formula" r:id="rId10" imgW="100440" imgH="155160" progId="Equation.Ribbit">
                  <p:embed/>
                </p:oleObj>
              </mc:Choice>
              <mc:Fallback>
                <p:oleObj name="Formula" r:id="rId10" imgW="100440" imgH="155160" progId="Equation.Ribbit">
                  <p:embed/>
                  <p:pic>
                    <p:nvPicPr>
                      <p:cNvPr id="0" name=""/>
                      <p:cNvPicPr/>
                      <p:nvPr/>
                    </p:nvPicPr>
                    <p:blipFill>
                      <a:blip r:embed="rId11"/>
                      <a:stretch>
                        <a:fillRect/>
                      </a:stretch>
                    </p:blipFill>
                    <p:spPr>
                      <a:xfrm>
                        <a:off x="1826689" y="2570540"/>
                        <a:ext cx="201071" cy="312945"/>
                      </a:xfrm>
                      <a:prstGeom prst="rect">
                        <a:avLst/>
                      </a:prstGeom>
                    </p:spPr>
                  </p:pic>
                </p:oleObj>
              </mc:Fallback>
            </mc:AlternateContent>
          </a:graphicData>
        </a:graphic>
      </p:graphicFrame>
      <p:graphicFrame>
        <p:nvGraphicFramePr>
          <p:cNvPr id="10" name="对象 9"/>
          <p:cNvGraphicFramePr>
            <a:graphicFrameLocks noChangeAspect="1"/>
          </p:cNvGraphicFramePr>
          <p:nvPr/>
        </p:nvGraphicFramePr>
        <p:xfrm>
          <a:off x="7166292" y="2271613"/>
          <a:ext cx="268288" cy="312738"/>
        </p:xfrm>
        <a:graphic>
          <a:graphicData uri="http://schemas.openxmlformats.org/presentationml/2006/ole">
            <mc:AlternateContent xmlns:mc="http://schemas.openxmlformats.org/markup-compatibility/2006">
              <mc:Choice xmlns:v="urn:schemas-microsoft-com:vml" Requires="v">
                <p:oleObj name="Formula" r:id="rId12" imgW="133560" imgH="156240" progId="Equation.Ribbit">
                  <p:embed/>
                </p:oleObj>
              </mc:Choice>
              <mc:Fallback>
                <p:oleObj name="Formula" r:id="rId12" imgW="133560" imgH="156240" progId="Equation.Ribbit">
                  <p:embed/>
                  <p:pic>
                    <p:nvPicPr>
                      <p:cNvPr id="0" name=""/>
                      <p:cNvPicPr/>
                      <p:nvPr/>
                    </p:nvPicPr>
                    <p:blipFill>
                      <a:blip r:embed="rId13"/>
                      <a:stretch>
                        <a:fillRect/>
                      </a:stretch>
                    </p:blipFill>
                    <p:spPr>
                      <a:xfrm>
                        <a:off x="7166292" y="2271613"/>
                        <a:ext cx="268288" cy="312738"/>
                      </a:xfrm>
                      <a:prstGeom prst="rect">
                        <a:avLst/>
                      </a:prstGeom>
                    </p:spPr>
                  </p:pic>
                </p:oleObj>
              </mc:Fallback>
            </mc:AlternateContent>
          </a:graphicData>
        </a:graphic>
      </p:graphicFrame>
      <p:graphicFrame>
        <p:nvGraphicFramePr>
          <p:cNvPr id="12" name="对象 11"/>
          <p:cNvGraphicFramePr>
            <a:graphicFrameLocks noChangeAspect="1"/>
          </p:cNvGraphicFramePr>
          <p:nvPr/>
        </p:nvGraphicFramePr>
        <p:xfrm>
          <a:off x="1232329" y="4169246"/>
          <a:ext cx="201071" cy="312945"/>
        </p:xfrm>
        <a:graphic>
          <a:graphicData uri="http://schemas.openxmlformats.org/presentationml/2006/ole">
            <mc:AlternateContent xmlns:mc="http://schemas.openxmlformats.org/markup-compatibility/2006">
              <mc:Choice xmlns:v="urn:schemas-microsoft-com:vml" Requires="v">
                <p:oleObj name="Formula" r:id="rId14" imgW="100440" imgH="155160" progId="Equation.Ribbit">
                  <p:embed/>
                </p:oleObj>
              </mc:Choice>
              <mc:Fallback>
                <p:oleObj name="Formula" r:id="rId14" imgW="100440" imgH="155160" progId="Equation.Ribbit">
                  <p:embed/>
                  <p:pic>
                    <p:nvPicPr>
                      <p:cNvPr id="0" name=""/>
                      <p:cNvPicPr/>
                      <p:nvPr/>
                    </p:nvPicPr>
                    <p:blipFill>
                      <a:blip r:embed="rId11"/>
                      <a:stretch>
                        <a:fillRect/>
                      </a:stretch>
                    </p:blipFill>
                    <p:spPr>
                      <a:xfrm>
                        <a:off x="1232329" y="4169246"/>
                        <a:ext cx="201071" cy="312945"/>
                      </a:xfrm>
                      <a:prstGeom prst="rect">
                        <a:avLst/>
                      </a:prstGeom>
                    </p:spPr>
                  </p:pic>
                </p:oleObj>
              </mc:Fallback>
            </mc:AlternateContent>
          </a:graphicData>
        </a:graphic>
      </p:graphicFrame>
      <p:graphicFrame>
        <p:nvGraphicFramePr>
          <p:cNvPr id="15" name="对象 14"/>
          <p:cNvGraphicFramePr>
            <a:graphicFrameLocks noChangeAspect="1"/>
          </p:cNvGraphicFramePr>
          <p:nvPr/>
        </p:nvGraphicFramePr>
        <p:xfrm>
          <a:off x="8031094" y="4169246"/>
          <a:ext cx="201071" cy="312945"/>
        </p:xfrm>
        <a:graphic>
          <a:graphicData uri="http://schemas.openxmlformats.org/presentationml/2006/ole">
            <mc:AlternateContent xmlns:mc="http://schemas.openxmlformats.org/markup-compatibility/2006">
              <mc:Choice xmlns:v="urn:schemas-microsoft-com:vml" Requires="v">
                <p:oleObj name="Formula" r:id="rId15" imgW="100440" imgH="155160" progId="Equation.Ribbit">
                  <p:embed/>
                </p:oleObj>
              </mc:Choice>
              <mc:Fallback>
                <p:oleObj name="Formula" r:id="rId15" imgW="100440" imgH="155160" progId="Equation.Ribbit">
                  <p:embed/>
                  <p:pic>
                    <p:nvPicPr>
                      <p:cNvPr id="0" name=""/>
                      <p:cNvPicPr/>
                      <p:nvPr/>
                    </p:nvPicPr>
                    <p:blipFill>
                      <a:blip r:embed="rId11"/>
                      <a:stretch>
                        <a:fillRect/>
                      </a:stretch>
                    </p:blipFill>
                    <p:spPr>
                      <a:xfrm>
                        <a:off x="8031094" y="4169246"/>
                        <a:ext cx="201071" cy="312945"/>
                      </a:xfrm>
                      <a:prstGeom prst="rect">
                        <a:avLst/>
                      </a:prstGeom>
                    </p:spPr>
                  </p:pic>
                </p:oleObj>
              </mc:Fallback>
            </mc:AlternateContent>
          </a:graphicData>
        </a:graphic>
      </p:graphicFrame>
    </p:spTree>
    <p:extLst>
      <p:ext uri="{BB962C8B-B14F-4D97-AF65-F5344CB8AC3E}">
        <p14:creationId xmlns:p14="http://schemas.microsoft.com/office/powerpoint/2010/main" val="319757605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mj-lt"/>
                <a:ea typeface="+mj-ea"/>
                <a:cs typeface="Verdana" charset="0"/>
              </a:rPr>
              <a:t>EM</a:t>
            </a:r>
            <a:r>
              <a:rPr lang="zh-CN" altLang="en-US" dirty="0">
                <a:latin typeface="+mj-ea"/>
                <a:ea typeface="+mj-ea"/>
                <a:cs typeface="黑体"/>
              </a:rPr>
              <a:t>算法</a:t>
            </a:r>
            <a:endParaRPr kumimoji="1" lang="zh-CN" altLang="en-US" dirty="0">
              <a:latin typeface="+mj-ea"/>
              <a:ea typeface="+mj-ea"/>
            </a:endParaRPr>
          </a:p>
        </p:txBody>
      </p:sp>
      <p:sp>
        <p:nvSpPr>
          <p:cNvPr id="4" name="内容占位符 3"/>
          <p:cNvSpPr>
            <a:spLocks noGrp="1"/>
          </p:cNvSpPr>
          <p:nvPr>
            <p:ph sz="quarter" idx="14"/>
          </p:nvPr>
        </p:nvSpPr>
        <p:spPr>
          <a:xfrm>
            <a:off x="260350" y="1138621"/>
            <a:ext cx="8629650" cy="5452679"/>
          </a:xfrm>
        </p:spPr>
        <p:txBody>
          <a:bodyPr>
            <a:normAutofit/>
          </a:bodyPr>
          <a:lstStyle/>
          <a:p>
            <a:pPr marL="0" lvl="1" indent="0">
              <a:spcBef>
                <a:spcPts val="1000"/>
              </a:spcBef>
              <a:buSzPct val="120000"/>
              <a:buNone/>
            </a:pPr>
            <a:r>
              <a:rPr lang="zh-CN" altLang="en-US" sz="2200" dirty="0">
                <a:latin typeface="+mn-ea"/>
                <a:ea typeface="+mn-ea"/>
                <a:cs typeface="宋体"/>
              </a:rPr>
              <a:t>    </a:t>
            </a:r>
            <a:r>
              <a:rPr lang="en-US" altLang="zh-CN" sz="2200" dirty="0">
                <a:latin typeface="Verdana" charset="0"/>
                <a:ea typeface="Verdana" charset="0"/>
                <a:cs typeface="Verdana" charset="0"/>
              </a:rPr>
              <a:t>EM (Expectation-Maximization)</a:t>
            </a:r>
            <a:r>
              <a:rPr lang="zh-CN" altLang="en-US" sz="2200" dirty="0">
                <a:latin typeface="+mn-ea"/>
                <a:ea typeface="+mn-ea"/>
                <a:cs typeface="宋体"/>
              </a:rPr>
              <a:t>算法 </a:t>
            </a:r>
            <a:r>
              <a:rPr lang="fr-FR" altLang="zh-CN" sz="2200" dirty="0">
                <a:latin typeface="Verdana" charset="0"/>
                <a:ea typeface="Verdana" charset="0"/>
                <a:cs typeface="Verdana" charset="0"/>
              </a:rPr>
              <a:t>[Dempster et al., 1977]</a:t>
            </a:r>
            <a:r>
              <a:rPr lang="fr-FR" altLang="zh-CN" sz="2200" dirty="0">
                <a:latin typeface="+mn-ea"/>
                <a:ea typeface="+mn-ea"/>
                <a:cs typeface="宋体"/>
              </a:rPr>
              <a:t> </a:t>
            </a:r>
            <a:r>
              <a:rPr lang="zh-CN" altLang="en-US" sz="2200" dirty="0">
                <a:latin typeface="+mn-ea"/>
                <a:ea typeface="+mn-ea"/>
                <a:cs typeface="宋体"/>
              </a:rPr>
              <a:t>是常用的估计参数隐变量的利器。</a:t>
            </a:r>
            <a:endParaRPr lang="en-US" altLang="zh-CN" sz="2200" dirty="0">
              <a:latin typeface="+mn-ea"/>
              <a:ea typeface="+mn-ea"/>
              <a:cs typeface="宋体"/>
            </a:endParaRPr>
          </a:p>
          <a:p>
            <a:pPr marL="228600" lvl="1">
              <a:spcBef>
                <a:spcPts val="1000"/>
              </a:spcBef>
              <a:buSzPct val="120000"/>
              <a:buFont typeface="Wingdings" panose="05000000000000000000" pitchFamily="2" charset="2"/>
              <a:buChar char="p"/>
            </a:pPr>
            <a:endParaRPr lang="zh-CN" altLang="en-US" sz="2200" dirty="0">
              <a:latin typeface="+mn-ea"/>
              <a:ea typeface="+mn-ea"/>
              <a:cs typeface="宋体"/>
            </a:endParaRPr>
          </a:p>
          <a:p>
            <a:pPr marL="228600" lvl="1">
              <a:spcBef>
                <a:spcPts val="1000"/>
              </a:spcBef>
              <a:buSzPct val="120000"/>
              <a:buFont typeface="Wingdings" panose="05000000000000000000" pitchFamily="2" charset="2"/>
              <a:buChar char="p"/>
            </a:pPr>
            <a:r>
              <a:rPr lang="zh-CN" altLang="en-US" sz="2200" dirty="0">
                <a:latin typeface="+mn-ea"/>
                <a:ea typeface="+mn-ea"/>
                <a:cs typeface="宋体"/>
              </a:rPr>
              <a:t>当参数  已知</a:t>
            </a:r>
            <a:r>
              <a:rPr lang="en-US" altLang="zh-CN" sz="2200" dirty="0">
                <a:latin typeface="+mn-ea"/>
                <a:ea typeface="+mn-ea"/>
                <a:cs typeface="宋体"/>
              </a:rPr>
              <a:t> </a:t>
            </a:r>
            <a:r>
              <a:rPr lang="zh-CN" altLang="en-US" sz="2200" dirty="0">
                <a:latin typeface="+mn-ea"/>
                <a:ea typeface="+mn-ea"/>
                <a:cs typeface="宋体"/>
              </a:rPr>
              <a:t>－</a:t>
            </a:r>
            <a:r>
              <a:rPr lang="en-US" altLang="zh-CN" sz="2200" dirty="0">
                <a:latin typeface="+mn-ea"/>
                <a:ea typeface="+mn-ea"/>
                <a:cs typeface="宋体"/>
              </a:rPr>
              <a:t>&gt; </a:t>
            </a:r>
            <a:r>
              <a:rPr lang="zh-CN" altLang="en-US" sz="2200" dirty="0">
                <a:latin typeface="+mn-ea"/>
                <a:ea typeface="+mn-ea"/>
                <a:cs typeface="宋体"/>
              </a:rPr>
              <a:t>根据训练数据推断出最优隐变量</a:t>
            </a:r>
            <a:r>
              <a:rPr lang="en-US" altLang="zh-CN" sz="2200" dirty="0">
                <a:latin typeface="Times" charset="0"/>
                <a:ea typeface="+mn-ea"/>
                <a:cs typeface="Times" charset="0"/>
              </a:rPr>
              <a:t>    </a:t>
            </a:r>
            <a:r>
              <a:rPr lang="zh-CN" altLang="en-US" sz="2200" dirty="0">
                <a:latin typeface="+mn-ea"/>
                <a:ea typeface="+mn-ea"/>
                <a:cs typeface="宋体"/>
              </a:rPr>
              <a:t>的值</a:t>
            </a:r>
            <a:r>
              <a:rPr lang="en-US" altLang="zh-CN" sz="2200" dirty="0">
                <a:latin typeface="+mn-ea"/>
                <a:ea typeface="+mn-ea"/>
                <a:cs typeface="宋体"/>
              </a:rPr>
              <a:t>(</a:t>
            </a:r>
            <a:r>
              <a:rPr lang="en-US" altLang="zh-CN" sz="2200" dirty="0">
                <a:latin typeface="+mj-lt"/>
                <a:ea typeface="Times" charset="0"/>
                <a:cs typeface="Times" charset="0"/>
              </a:rPr>
              <a:t>E</a:t>
            </a:r>
            <a:r>
              <a:rPr lang="zh-CN" altLang="en-US" sz="2200" dirty="0">
                <a:latin typeface="+mn-ea"/>
                <a:ea typeface="+mn-ea"/>
                <a:cs typeface="宋体"/>
              </a:rPr>
              <a:t>步</a:t>
            </a:r>
            <a:r>
              <a:rPr lang="en-US" altLang="zh-CN" sz="2200" dirty="0">
                <a:latin typeface="+mn-ea"/>
                <a:ea typeface="+mn-ea"/>
                <a:cs typeface="宋体"/>
              </a:rPr>
              <a:t>)</a:t>
            </a:r>
          </a:p>
          <a:p>
            <a:pPr marL="228600" lvl="1">
              <a:spcBef>
                <a:spcPts val="1000"/>
              </a:spcBef>
              <a:buSzPct val="120000"/>
              <a:buFont typeface="Wingdings" panose="05000000000000000000" pitchFamily="2" charset="2"/>
              <a:buChar char="p"/>
            </a:pPr>
            <a:r>
              <a:rPr lang="zh-CN" altLang="en-US" sz="2200" dirty="0">
                <a:latin typeface="+mn-ea"/>
                <a:ea typeface="+mn-ea"/>
                <a:cs typeface="宋体"/>
              </a:rPr>
              <a:t>当</a:t>
            </a:r>
            <a:r>
              <a:rPr lang="en-US" altLang="zh-CN" sz="2200" dirty="0">
                <a:latin typeface="+mn-ea"/>
                <a:ea typeface="+mn-ea"/>
                <a:cs typeface="Times New Roman" charset="0"/>
              </a:rPr>
              <a:t>  </a:t>
            </a:r>
            <a:r>
              <a:rPr lang="zh-CN" altLang="en-US" sz="2200" dirty="0">
                <a:latin typeface="+mn-ea"/>
                <a:ea typeface="+mn-ea"/>
                <a:cs typeface="宋体"/>
              </a:rPr>
              <a:t>已知</a:t>
            </a:r>
            <a:r>
              <a:rPr lang="en-US" altLang="zh-CN" sz="2200" dirty="0">
                <a:latin typeface="+mn-ea"/>
                <a:ea typeface="+mn-ea"/>
                <a:cs typeface="宋体"/>
              </a:rPr>
              <a:t> </a:t>
            </a:r>
            <a:r>
              <a:rPr lang="zh-CN" altLang="en-US" sz="2200" dirty="0">
                <a:latin typeface="+mn-ea"/>
                <a:ea typeface="+mn-ea"/>
                <a:cs typeface="宋体"/>
              </a:rPr>
              <a:t>－</a:t>
            </a:r>
            <a:r>
              <a:rPr lang="en-US" altLang="zh-CN" sz="2200" dirty="0">
                <a:latin typeface="+mn-ea"/>
                <a:ea typeface="+mn-ea"/>
                <a:cs typeface="宋体"/>
              </a:rPr>
              <a:t>&gt; </a:t>
            </a:r>
            <a:r>
              <a:rPr lang="zh-CN" altLang="en-US" sz="2200" dirty="0">
                <a:latin typeface="+mn-ea"/>
                <a:ea typeface="+mn-ea"/>
                <a:cs typeface="宋体"/>
              </a:rPr>
              <a:t>对</a:t>
            </a:r>
            <a:r>
              <a:rPr lang="en-US" altLang="zh-CN" sz="2200" dirty="0">
                <a:latin typeface="+mn-ea"/>
                <a:ea typeface="+mn-ea"/>
                <a:cs typeface="宋体"/>
              </a:rPr>
              <a:t>  </a:t>
            </a:r>
            <a:r>
              <a:rPr lang="zh-CN" altLang="en-US" sz="2200" dirty="0">
                <a:latin typeface="+mn-ea"/>
                <a:ea typeface="+mn-ea"/>
                <a:cs typeface="宋体"/>
              </a:rPr>
              <a:t>做极大似然估计</a:t>
            </a:r>
            <a:r>
              <a:rPr lang="en-US" altLang="zh-CN" sz="2200" dirty="0">
                <a:latin typeface="+mn-ea"/>
                <a:ea typeface="+mn-ea"/>
                <a:cs typeface="宋体"/>
              </a:rPr>
              <a:t>(</a:t>
            </a:r>
            <a:r>
              <a:rPr lang="en-US" altLang="zh-CN" sz="2200" dirty="0">
                <a:latin typeface="+mj-lt"/>
                <a:ea typeface="+mn-ea"/>
                <a:cs typeface="Times New Roman" charset="0"/>
              </a:rPr>
              <a:t>M</a:t>
            </a:r>
            <a:r>
              <a:rPr lang="zh-CN" altLang="en-US" sz="2200" dirty="0">
                <a:latin typeface="+mn-ea"/>
                <a:ea typeface="+mn-ea"/>
                <a:cs typeface="宋体"/>
              </a:rPr>
              <a:t>步</a:t>
            </a:r>
            <a:r>
              <a:rPr lang="en-US" altLang="zh-CN" sz="2200" dirty="0">
                <a:latin typeface="+mn-ea"/>
                <a:ea typeface="+mn-ea"/>
                <a:cs typeface="宋体"/>
              </a:rPr>
              <a:t>)</a:t>
            </a:r>
            <a:endParaRPr lang="zh-CN" altLang="en-US" sz="2200" dirty="0">
              <a:latin typeface="+mn-ea"/>
              <a:ea typeface="+mn-ea"/>
              <a:cs typeface="宋体"/>
            </a:endParaRPr>
          </a:p>
          <a:p>
            <a:pPr marL="0" lvl="1" indent="0">
              <a:spcBef>
                <a:spcPts val="1000"/>
              </a:spcBef>
              <a:buSzPct val="120000"/>
              <a:buNone/>
            </a:pPr>
            <a:r>
              <a:rPr lang="zh-CN" altLang="en-US" sz="2200" dirty="0">
                <a:latin typeface="+mn-ea"/>
                <a:ea typeface="+mn-ea"/>
                <a:cs typeface="宋体"/>
              </a:rPr>
              <a:t>    </a:t>
            </a:r>
          </a:p>
          <a:p>
            <a:pPr marL="0" lvl="1" indent="0">
              <a:spcBef>
                <a:spcPts val="1000"/>
              </a:spcBef>
              <a:buSzPct val="120000"/>
              <a:buNone/>
            </a:pPr>
            <a:r>
              <a:rPr lang="zh-CN" altLang="en-US" sz="2200" dirty="0">
                <a:latin typeface="+mn-ea"/>
                <a:ea typeface="+mn-ea"/>
                <a:cs typeface="宋体"/>
              </a:rPr>
              <a:t>    </a:t>
            </a:r>
            <a:endParaRPr kumimoji="1" lang="zh-CN" altLang="en-US" dirty="0">
              <a:latin typeface="+mn-ea"/>
              <a:ea typeface="+mn-ea"/>
            </a:endParaRPr>
          </a:p>
        </p:txBody>
      </p:sp>
      <p:graphicFrame>
        <p:nvGraphicFramePr>
          <p:cNvPr id="15" name="对象 14"/>
          <p:cNvGraphicFramePr>
            <a:graphicFrameLocks noChangeAspect="1"/>
          </p:cNvGraphicFramePr>
          <p:nvPr>
            <p:extLst>
              <p:ext uri="{D42A27DB-BD31-4B8C-83A1-F6EECF244321}">
                <p14:modId xmlns:p14="http://schemas.microsoft.com/office/powerpoint/2010/main" val="494062098"/>
              </p:ext>
            </p:extLst>
          </p:nvPr>
        </p:nvGraphicFramePr>
        <p:xfrm>
          <a:off x="1589616" y="2342615"/>
          <a:ext cx="241300" cy="338137"/>
        </p:xfrm>
        <a:graphic>
          <a:graphicData uri="http://schemas.openxmlformats.org/presentationml/2006/ole">
            <mc:AlternateContent xmlns:mc="http://schemas.openxmlformats.org/markup-compatibility/2006">
              <mc:Choice xmlns:v="urn:schemas-microsoft-com:vml" Requires="v">
                <p:oleObj name="Formula" r:id="rId2" imgW="113040" imgH="160200" progId="Equation.Ribbit">
                  <p:embed/>
                </p:oleObj>
              </mc:Choice>
              <mc:Fallback>
                <p:oleObj name="Formula" r:id="rId2" imgW="113040" imgH="160200" progId="Equation.Ribbit">
                  <p:embed/>
                  <p:pic>
                    <p:nvPicPr>
                      <p:cNvPr id="0" name=""/>
                      <p:cNvPicPr/>
                      <p:nvPr/>
                    </p:nvPicPr>
                    <p:blipFill>
                      <a:blip r:embed="rId3"/>
                      <a:stretch>
                        <a:fillRect/>
                      </a:stretch>
                    </p:blipFill>
                    <p:spPr>
                      <a:xfrm>
                        <a:off x="1589616" y="2342615"/>
                        <a:ext cx="241300" cy="338137"/>
                      </a:xfrm>
                      <a:prstGeom prst="rect">
                        <a:avLst/>
                      </a:prstGeom>
                    </p:spPr>
                  </p:pic>
                </p:oleObj>
              </mc:Fallback>
            </mc:AlternateContent>
          </a:graphicData>
        </a:graphic>
      </p:graphicFrame>
      <p:graphicFrame>
        <p:nvGraphicFramePr>
          <p:cNvPr id="16" name="对象 15"/>
          <p:cNvGraphicFramePr>
            <a:graphicFrameLocks noChangeAspect="1"/>
          </p:cNvGraphicFramePr>
          <p:nvPr>
            <p:extLst>
              <p:ext uri="{D42A27DB-BD31-4B8C-83A1-F6EECF244321}">
                <p14:modId xmlns:p14="http://schemas.microsoft.com/office/powerpoint/2010/main" val="2846575073"/>
              </p:ext>
            </p:extLst>
          </p:nvPr>
        </p:nvGraphicFramePr>
        <p:xfrm>
          <a:off x="7054668" y="2368281"/>
          <a:ext cx="186146" cy="286803"/>
        </p:xfrm>
        <a:graphic>
          <a:graphicData uri="http://schemas.openxmlformats.org/presentationml/2006/ole">
            <mc:AlternateContent xmlns:mc="http://schemas.openxmlformats.org/markup-compatibility/2006">
              <mc:Choice xmlns:v="urn:schemas-microsoft-com:vml" Requires="v">
                <p:oleObj name="Formula" r:id="rId4" imgW="100440" imgH="155160" progId="Equation.Ribbit">
                  <p:embed/>
                </p:oleObj>
              </mc:Choice>
              <mc:Fallback>
                <p:oleObj name="Formula" r:id="rId4" imgW="100440" imgH="155160" progId="Equation.Ribbit">
                  <p:embed/>
                  <p:pic>
                    <p:nvPicPr>
                      <p:cNvPr id="0" name=""/>
                      <p:cNvPicPr/>
                      <p:nvPr/>
                    </p:nvPicPr>
                    <p:blipFill>
                      <a:blip r:embed="rId5"/>
                      <a:stretch>
                        <a:fillRect/>
                      </a:stretch>
                    </p:blipFill>
                    <p:spPr>
                      <a:xfrm>
                        <a:off x="7054668" y="2368281"/>
                        <a:ext cx="186146" cy="286803"/>
                      </a:xfrm>
                      <a:prstGeom prst="rect">
                        <a:avLst/>
                      </a:prstGeom>
                    </p:spPr>
                  </p:pic>
                </p:oleObj>
              </mc:Fallback>
            </mc:AlternateContent>
          </a:graphicData>
        </a:graphic>
      </p:graphicFrame>
      <p:graphicFrame>
        <p:nvGraphicFramePr>
          <p:cNvPr id="17" name="对象 16"/>
          <p:cNvGraphicFramePr>
            <a:graphicFrameLocks noChangeAspect="1"/>
          </p:cNvGraphicFramePr>
          <p:nvPr>
            <p:extLst>
              <p:ext uri="{D42A27DB-BD31-4B8C-83A1-F6EECF244321}">
                <p14:modId xmlns:p14="http://schemas.microsoft.com/office/powerpoint/2010/main" val="1398384563"/>
              </p:ext>
            </p:extLst>
          </p:nvPr>
        </p:nvGraphicFramePr>
        <p:xfrm>
          <a:off x="1032584" y="2806041"/>
          <a:ext cx="186146" cy="286803"/>
        </p:xfrm>
        <a:graphic>
          <a:graphicData uri="http://schemas.openxmlformats.org/presentationml/2006/ole">
            <mc:AlternateContent xmlns:mc="http://schemas.openxmlformats.org/markup-compatibility/2006">
              <mc:Choice xmlns:v="urn:schemas-microsoft-com:vml" Requires="v">
                <p:oleObj name="Formula" r:id="rId6" imgW="100440" imgH="155160" progId="Equation.Ribbit">
                  <p:embed/>
                </p:oleObj>
              </mc:Choice>
              <mc:Fallback>
                <p:oleObj name="Formula" r:id="rId6" imgW="100440" imgH="155160" progId="Equation.Ribbit">
                  <p:embed/>
                  <p:pic>
                    <p:nvPicPr>
                      <p:cNvPr id="0" name=""/>
                      <p:cNvPicPr/>
                      <p:nvPr/>
                    </p:nvPicPr>
                    <p:blipFill>
                      <a:blip r:embed="rId5"/>
                      <a:stretch>
                        <a:fillRect/>
                      </a:stretch>
                    </p:blipFill>
                    <p:spPr>
                      <a:xfrm>
                        <a:off x="1032584" y="2806041"/>
                        <a:ext cx="186146" cy="286803"/>
                      </a:xfrm>
                      <a:prstGeom prst="rect">
                        <a:avLst/>
                      </a:prstGeom>
                    </p:spPr>
                  </p:pic>
                </p:oleObj>
              </mc:Fallback>
            </mc:AlternateContent>
          </a:graphicData>
        </a:graphic>
      </p:graphicFrame>
      <p:graphicFrame>
        <p:nvGraphicFramePr>
          <p:cNvPr id="18" name="对象 17"/>
          <p:cNvGraphicFramePr>
            <a:graphicFrameLocks noChangeAspect="1"/>
          </p:cNvGraphicFramePr>
          <p:nvPr>
            <p:extLst>
              <p:ext uri="{D42A27DB-BD31-4B8C-83A1-F6EECF244321}">
                <p14:modId xmlns:p14="http://schemas.microsoft.com/office/powerpoint/2010/main" val="553383351"/>
              </p:ext>
            </p:extLst>
          </p:nvPr>
        </p:nvGraphicFramePr>
        <p:xfrm>
          <a:off x="2837656" y="2806041"/>
          <a:ext cx="211138" cy="296862"/>
        </p:xfrm>
        <a:graphic>
          <a:graphicData uri="http://schemas.openxmlformats.org/presentationml/2006/ole">
            <mc:AlternateContent xmlns:mc="http://schemas.openxmlformats.org/markup-compatibility/2006">
              <mc:Choice xmlns:v="urn:schemas-microsoft-com:vml" Requires="v">
                <p:oleObj name="Formula" r:id="rId7" imgW="113040" imgH="160200" progId="Equation.Ribbit">
                  <p:embed/>
                </p:oleObj>
              </mc:Choice>
              <mc:Fallback>
                <p:oleObj name="Formula" r:id="rId7" imgW="113040" imgH="160200" progId="Equation.Ribbit">
                  <p:embed/>
                  <p:pic>
                    <p:nvPicPr>
                      <p:cNvPr id="0" name=""/>
                      <p:cNvPicPr/>
                      <p:nvPr/>
                    </p:nvPicPr>
                    <p:blipFill>
                      <a:blip r:embed="rId3"/>
                      <a:stretch>
                        <a:fillRect/>
                      </a:stretch>
                    </p:blipFill>
                    <p:spPr>
                      <a:xfrm>
                        <a:off x="2837656" y="2806041"/>
                        <a:ext cx="211138" cy="296862"/>
                      </a:xfrm>
                      <a:prstGeom prst="rect">
                        <a:avLst/>
                      </a:prstGeom>
                    </p:spPr>
                  </p:pic>
                </p:oleObj>
              </mc:Fallback>
            </mc:AlternateContent>
          </a:graphicData>
        </a:graphic>
      </p:graphicFrame>
    </p:spTree>
    <p:extLst>
      <p:ext uri="{BB962C8B-B14F-4D97-AF65-F5344CB8AC3E}">
        <p14:creationId xmlns:p14="http://schemas.microsoft.com/office/powerpoint/2010/main" val="37085783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mj-lt"/>
                <a:ea typeface="+mj-ea"/>
                <a:cs typeface="Verdana" charset="0"/>
              </a:rPr>
              <a:t>EM</a:t>
            </a:r>
            <a:r>
              <a:rPr lang="zh-CN" altLang="en-US" dirty="0">
                <a:latin typeface="+mj-ea"/>
                <a:ea typeface="+mj-ea"/>
                <a:cs typeface="黑体"/>
              </a:rPr>
              <a:t>算法</a:t>
            </a:r>
            <a:endParaRPr kumimoji="1" lang="zh-CN" altLang="en-US" dirty="0">
              <a:latin typeface="+mj-ea"/>
              <a:ea typeface="+mj-ea"/>
            </a:endParaRPr>
          </a:p>
        </p:txBody>
      </p:sp>
      <p:sp>
        <p:nvSpPr>
          <p:cNvPr id="4" name="内容占位符 3"/>
          <p:cNvSpPr>
            <a:spLocks noGrp="1"/>
          </p:cNvSpPr>
          <p:nvPr>
            <p:ph sz="quarter" idx="14"/>
          </p:nvPr>
        </p:nvSpPr>
        <p:spPr>
          <a:xfrm>
            <a:off x="260350" y="1138621"/>
            <a:ext cx="8629650" cy="5452679"/>
          </a:xfrm>
        </p:spPr>
        <p:txBody>
          <a:bodyPr>
            <a:normAutofit/>
          </a:bodyPr>
          <a:lstStyle/>
          <a:p>
            <a:pPr marL="0" lvl="1" indent="0">
              <a:spcBef>
                <a:spcPts val="1000"/>
              </a:spcBef>
              <a:buSzPct val="120000"/>
              <a:buNone/>
            </a:pPr>
            <a:r>
              <a:rPr lang="zh-CN" altLang="en-US" sz="2200" dirty="0">
                <a:latin typeface="+mn-ea"/>
                <a:ea typeface="+mn-ea"/>
                <a:cs typeface="宋体"/>
              </a:rPr>
              <a:t>    </a:t>
            </a:r>
            <a:r>
              <a:rPr lang="en-US" altLang="zh-CN" sz="2200" dirty="0">
                <a:latin typeface="Verdana" charset="0"/>
                <a:ea typeface="Verdana" charset="0"/>
                <a:cs typeface="Verdana" charset="0"/>
              </a:rPr>
              <a:t>EM (Expectation-Maximization)</a:t>
            </a:r>
            <a:r>
              <a:rPr lang="zh-CN" altLang="en-US" sz="2200" dirty="0">
                <a:latin typeface="+mn-ea"/>
                <a:ea typeface="+mn-ea"/>
                <a:cs typeface="宋体"/>
              </a:rPr>
              <a:t>算法 </a:t>
            </a:r>
            <a:r>
              <a:rPr lang="fr-FR" altLang="zh-CN" sz="2200" dirty="0">
                <a:latin typeface="Verdana" charset="0"/>
                <a:ea typeface="Verdana" charset="0"/>
                <a:cs typeface="Verdana" charset="0"/>
              </a:rPr>
              <a:t>[Dempster et al., 1977]</a:t>
            </a:r>
            <a:r>
              <a:rPr lang="fr-FR" altLang="zh-CN" sz="2200" dirty="0">
                <a:latin typeface="+mn-ea"/>
                <a:ea typeface="+mn-ea"/>
                <a:cs typeface="宋体"/>
              </a:rPr>
              <a:t> </a:t>
            </a:r>
            <a:r>
              <a:rPr lang="zh-CN" altLang="en-US" sz="2200" dirty="0">
                <a:latin typeface="+mn-ea"/>
                <a:ea typeface="+mn-ea"/>
                <a:cs typeface="宋体"/>
              </a:rPr>
              <a:t>是常用的估计参数隐变量的利器。</a:t>
            </a:r>
            <a:endParaRPr lang="en-US" altLang="zh-CN" sz="2200" dirty="0">
              <a:latin typeface="+mn-ea"/>
              <a:ea typeface="+mn-ea"/>
              <a:cs typeface="宋体"/>
            </a:endParaRPr>
          </a:p>
          <a:p>
            <a:pPr marL="228600" lvl="1">
              <a:spcBef>
                <a:spcPts val="1000"/>
              </a:spcBef>
              <a:buSzPct val="120000"/>
              <a:buFont typeface="Wingdings" panose="05000000000000000000" pitchFamily="2" charset="2"/>
              <a:buChar char="p"/>
            </a:pPr>
            <a:endParaRPr lang="zh-CN" altLang="en-US" sz="2200" dirty="0">
              <a:latin typeface="+mn-ea"/>
              <a:ea typeface="+mn-ea"/>
              <a:cs typeface="宋体"/>
            </a:endParaRPr>
          </a:p>
          <a:p>
            <a:pPr marL="228600" lvl="1">
              <a:spcBef>
                <a:spcPts val="1000"/>
              </a:spcBef>
              <a:buSzPct val="120000"/>
              <a:buFont typeface="Wingdings" panose="05000000000000000000" pitchFamily="2" charset="2"/>
              <a:buChar char="p"/>
            </a:pPr>
            <a:r>
              <a:rPr lang="zh-CN" altLang="en-US" sz="2200" dirty="0">
                <a:latin typeface="+mn-ea"/>
                <a:ea typeface="+mn-ea"/>
                <a:cs typeface="宋体"/>
              </a:rPr>
              <a:t>当参数  已知</a:t>
            </a:r>
            <a:r>
              <a:rPr lang="en-US" altLang="zh-CN" sz="2200" dirty="0">
                <a:latin typeface="+mn-ea"/>
                <a:ea typeface="+mn-ea"/>
                <a:cs typeface="宋体"/>
              </a:rPr>
              <a:t> </a:t>
            </a:r>
            <a:r>
              <a:rPr lang="zh-CN" altLang="en-US" sz="2200" dirty="0">
                <a:latin typeface="+mn-ea"/>
                <a:ea typeface="+mn-ea"/>
                <a:cs typeface="宋体"/>
              </a:rPr>
              <a:t>－</a:t>
            </a:r>
            <a:r>
              <a:rPr lang="en-US" altLang="zh-CN" sz="2200" dirty="0">
                <a:latin typeface="+mn-ea"/>
                <a:ea typeface="+mn-ea"/>
                <a:cs typeface="宋体"/>
              </a:rPr>
              <a:t>&gt; </a:t>
            </a:r>
            <a:r>
              <a:rPr lang="zh-CN" altLang="en-US" sz="2200" dirty="0">
                <a:latin typeface="+mn-ea"/>
                <a:ea typeface="+mn-ea"/>
                <a:cs typeface="宋体"/>
              </a:rPr>
              <a:t>根据训练数据推断出最优隐变量</a:t>
            </a:r>
            <a:r>
              <a:rPr lang="en-US" altLang="zh-CN" sz="2200" dirty="0">
                <a:latin typeface="Times" charset="0"/>
                <a:ea typeface="+mn-ea"/>
                <a:cs typeface="Times" charset="0"/>
              </a:rPr>
              <a:t>    </a:t>
            </a:r>
            <a:r>
              <a:rPr lang="zh-CN" altLang="en-US" sz="2200" dirty="0">
                <a:latin typeface="+mn-ea"/>
                <a:ea typeface="+mn-ea"/>
                <a:cs typeface="宋体"/>
              </a:rPr>
              <a:t>的值</a:t>
            </a:r>
            <a:r>
              <a:rPr lang="en-US" altLang="zh-CN" sz="2200" dirty="0">
                <a:latin typeface="+mn-ea"/>
                <a:ea typeface="+mn-ea"/>
                <a:cs typeface="宋体"/>
              </a:rPr>
              <a:t>(</a:t>
            </a:r>
            <a:r>
              <a:rPr lang="en-US" altLang="zh-CN" sz="2200" dirty="0">
                <a:latin typeface="+mj-lt"/>
                <a:ea typeface="Times" charset="0"/>
                <a:cs typeface="Times" charset="0"/>
              </a:rPr>
              <a:t>E</a:t>
            </a:r>
            <a:r>
              <a:rPr lang="zh-CN" altLang="en-US" sz="2200" dirty="0">
                <a:latin typeface="+mn-ea"/>
                <a:ea typeface="+mn-ea"/>
                <a:cs typeface="宋体"/>
              </a:rPr>
              <a:t>步</a:t>
            </a:r>
            <a:r>
              <a:rPr lang="en-US" altLang="zh-CN" sz="2200" dirty="0">
                <a:latin typeface="+mn-ea"/>
                <a:ea typeface="+mn-ea"/>
                <a:cs typeface="宋体"/>
              </a:rPr>
              <a:t>)</a:t>
            </a:r>
          </a:p>
          <a:p>
            <a:pPr marL="228600" lvl="1">
              <a:spcBef>
                <a:spcPts val="1000"/>
              </a:spcBef>
              <a:buSzPct val="120000"/>
              <a:buFont typeface="Wingdings" panose="05000000000000000000" pitchFamily="2" charset="2"/>
              <a:buChar char="p"/>
            </a:pPr>
            <a:r>
              <a:rPr lang="zh-CN" altLang="en-US" sz="2200" dirty="0">
                <a:latin typeface="+mn-ea"/>
                <a:ea typeface="+mn-ea"/>
                <a:cs typeface="宋体"/>
              </a:rPr>
              <a:t>当</a:t>
            </a:r>
            <a:r>
              <a:rPr lang="en-US" altLang="zh-CN" sz="2200" dirty="0">
                <a:latin typeface="+mn-ea"/>
                <a:ea typeface="+mn-ea"/>
                <a:cs typeface="Times New Roman" charset="0"/>
              </a:rPr>
              <a:t>  </a:t>
            </a:r>
            <a:r>
              <a:rPr lang="zh-CN" altLang="en-US" sz="2200" dirty="0">
                <a:latin typeface="+mn-ea"/>
                <a:ea typeface="+mn-ea"/>
                <a:cs typeface="宋体"/>
              </a:rPr>
              <a:t>已知</a:t>
            </a:r>
            <a:r>
              <a:rPr lang="en-US" altLang="zh-CN" sz="2200" dirty="0">
                <a:latin typeface="+mn-ea"/>
                <a:ea typeface="+mn-ea"/>
                <a:cs typeface="宋体"/>
              </a:rPr>
              <a:t> </a:t>
            </a:r>
            <a:r>
              <a:rPr lang="zh-CN" altLang="en-US" sz="2200" dirty="0">
                <a:latin typeface="+mn-ea"/>
                <a:ea typeface="+mn-ea"/>
                <a:cs typeface="宋体"/>
              </a:rPr>
              <a:t>－</a:t>
            </a:r>
            <a:r>
              <a:rPr lang="en-US" altLang="zh-CN" sz="2200" dirty="0">
                <a:latin typeface="+mn-ea"/>
                <a:ea typeface="+mn-ea"/>
                <a:cs typeface="宋体"/>
              </a:rPr>
              <a:t>&gt; </a:t>
            </a:r>
            <a:r>
              <a:rPr lang="zh-CN" altLang="en-US" sz="2200" dirty="0">
                <a:latin typeface="+mn-ea"/>
                <a:ea typeface="+mn-ea"/>
                <a:cs typeface="宋体"/>
              </a:rPr>
              <a:t>对</a:t>
            </a:r>
            <a:r>
              <a:rPr lang="en-US" altLang="zh-CN" sz="2200" dirty="0">
                <a:latin typeface="+mn-ea"/>
                <a:ea typeface="+mn-ea"/>
                <a:cs typeface="宋体"/>
              </a:rPr>
              <a:t>  </a:t>
            </a:r>
            <a:r>
              <a:rPr lang="zh-CN" altLang="en-US" sz="2200" dirty="0">
                <a:latin typeface="+mn-ea"/>
                <a:ea typeface="+mn-ea"/>
                <a:cs typeface="宋体"/>
              </a:rPr>
              <a:t>做极大似然估计</a:t>
            </a:r>
            <a:r>
              <a:rPr lang="en-US" altLang="zh-CN" sz="2200" dirty="0">
                <a:latin typeface="+mn-ea"/>
                <a:ea typeface="+mn-ea"/>
                <a:cs typeface="宋体"/>
              </a:rPr>
              <a:t>(</a:t>
            </a:r>
            <a:r>
              <a:rPr lang="en-US" altLang="zh-CN" sz="2200" dirty="0">
                <a:latin typeface="+mj-lt"/>
                <a:ea typeface="+mn-ea"/>
                <a:cs typeface="Times New Roman" charset="0"/>
              </a:rPr>
              <a:t>M</a:t>
            </a:r>
            <a:r>
              <a:rPr lang="zh-CN" altLang="en-US" sz="2200" dirty="0">
                <a:latin typeface="+mn-ea"/>
                <a:ea typeface="+mn-ea"/>
                <a:cs typeface="宋体"/>
              </a:rPr>
              <a:t>步</a:t>
            </a:r>
            <a:r>
              <a:rPr lang="en-US" altLang="zh-CN" sz="2200" dirty="0">
                <a:latin typeface="+mn-ea"/>
                <a:ea typeface="+mn-ea"/>
                <a:cs typeface="宋体"/>
              </a:rPr>
              <a:t>)</a:t>
            </a:r>
            <a:endParaRPr lang="zh-CN" altLang="en-US" sz="2200" dirty="0">
              <a:latin typeface="+mn-ea"/>
              <a:ea typeface="+mn-ea"/>
              <a:cs typeface="宋体"/>
            </a:endParaRPr>
          </a:p>
          <a:p>
            <a:pPr marL="0" lvl="1" indent="0">
              <a:spcBef>
                <a:spcPts val="1000"/>
              </a:spcBef>
              <a:buSzPct val="120000"/>
              <a:buNone/>
            </a:pPr>
            <a:r>
              <a:rPr lang="zh-CN" altLang="en-US" sz="2200" dirty="0">
                <a:latin typeface="+mn-ea"/>
                <a:ea typeface="+mn-ea"/>
                <a:cs typeface="宋体"/>
              </a:rPr>
              <a:t>    </a:t>
            </a:r>
          </a:p>
          <a:p>
            <a:pPr marL="0" lvl="1" indent="0">
              <a:spcBef>
                <a:spcPts val="1000"/>
              </a:spcBef>
              <a:buSzPct val="120000"/>
              <a:buNone/>
            </a:pPr>
            <a:r>
              <a:rPr lang="zh-CN" altLang="en-US" sz="2200" dirty="0">
                <a:latin typeface="+mn-ea"/>
                <a:ea typeface="+mn-ea"/>
                <a:cs typeface="宋体"/>
              </a:rPr>
              <a:t>    于是，以初始值  </a:t>
            </a:r>
            <a:r>
              <a:rPr lang="en-US" altLang="zh-CN" sz="2200" dirty="0">
                <a:latin typeface="+mn-ea"/>
                <a:ea typeface="+mn-ea"/>
                <a:cs typeface="宋体"/>
              </a:rPr>
              <a:t> </a:t>
            </a:r>
            <a:r>
              <a:rPr lang="zh-CN" altLang="en-US" sz="2200" dirty="0">
                <a:latin typeface="+mn-ea"/>
                <a:ea typeface="+mn-ea"/>
                <a:cs typeface="宋体"/>
              </a:rPr>
              <a:t>为起点，对式子</a:t>
            </a:r>
            <a:r>
              <a:rPr lang="en-US" altLang="zh-CN" sz="2200" dirty="0">
                <a:latin typeface="+mn-ea"/>
                <a:ea typeface="+mn-ea"/>
                <a:cs typeface="宋体"/>
              </a:rPr>
              <a:t>(7.35),</a:t>
            </a:r>
            <a:r>
              <a:rPr lang="zh-CN" altLang="en-US" sz="2200" dirty="0">
                <a:latin typeface="+mn-ea"/>
                <a:ea typeface="+mn-ea"/>
                <a:cs typeface="宋体"/>
              </a:rPr>
              <a:t>可迭代执行以下步骤直至收敛：</a:t>
            </a:r>
            <a:endParaRPr lang="en-US" altLang="zh-CN" sz="2200" dirty="0">
              <a:latin typeface="+mn-ea"/>
              <a:ea typeface="+mn-ea"/>
              <a:cs typeface="宋体"/>
            </a:endParaRPr>
          </a:p>
          <a:p>
            <a:pPr marL="228600" lvl="1">
              <a:spcBef>
                <a:spcPts val="1000"/>
              </a:spcBef>
              <a:buSzPct val="120000"/>
              <a:buFont typeface="Wingdings" panose="05000000000000000000" pitchFamily="2" charset="2"/>
              <a:buChar char="p"/>
            </a:pPr>
            <a:r>
              <a:rPr lang="zh-CN" altLang="en-US" sz="2200" dirty="0">
                <a:latin typeface="+mn-ea"/>
                <a:ea typeface="+mn-ea"/>
                <a:cs typeface="宋体"/>
              </a:rPr>
              <a:t>基于  </a:t>
            </a:r>
            <a:r>
              <a:rPr lang="en-US" altLang="zh-CN" sz="2200" dirty="0">
                <a:latin typeface="+mn-ea"/>
                <a:ea typeface="+mn-ea"/>
                <a:cs typeface="宋体"/>
              </a:rPr>
              <a:t> </a:t>
            </a:r>
            <a:r>
              <a:rPr lang="zh-CN" altLang="en-US" sz="2200" dirty="0">
                <a:latin typeface="+mn-ea"/>
                <a:ea typeface="+mn-ea"/>
                <a:cs typeface="宋体"/>
              </a:rPr>
              <a:t>推断隐变量</a:t>
            </a:r>
            <a:r>
              <a:rPr lang="en-US" altLang="zh-CN" sz="2200" dirty="0">
                <a:latin typeface="+mn-ea"/>
                <a:ea typeface="+mn-ea"/>
                <a:cs typeface="Times"/>
              </a:rPr>
              <a:t>  </a:t>
            </a:r>
            <a:r>
              <a:rPr lang="zh-CN" altLang="en-US" sz="2200" dirty="0">
                <a:latin typeface="+mn-ea"/>
                <a:ea typeface="+mn-ea"/>
                <a:cs typeface="Times"/>
              </a:rPr>
              <a:t>的期</a:t>
            </a:r>
            <a:r>
              <a:rPr lang="zh-CN" altLang="en-US" sz="2200" dirty="0">
                <a:latin typeface="+mn-ea"/>
                <a:ea typeface="+mn-ea"/>
                <a:cs typeface="宋体"/>
              </a:rPr>
              <a:t>望</a:t>
            </a:r>
            <a:r>
              <a:rPr lang="en-US" altLang="zh-CN" sz="2200" dirty="0">
                <a:latin typeface="+mn-ea"/>
                <a:ea typeface="+mn-ea"/>
                <a:cs typeface="宋体"/>
              </a:rPr>
              <a:t>,</a:t>
            </a:r>
            <a:r>
              <a:rPr lang="zh-CN" altLang="en-US" sz="2200" dirty="0">
                <a:latin typeface="+mn-ea"/>
                <a:ea typeface="+mn-ea"/>
                <a:cs typeface="宋体"/>
              </a:rPr>
              <a:t>记为   </a:t>
            </a:r>
            <a:r>
              <a:rPr lang="en-US" altLang="zh-CN" sz="2200" dirty="0">
                <a:latin typeface="+mn-ea"/>
                <a:ea typeface="+mn-ea"/>
                <a:cs typeface="宋体"/>
              </a:rPr>
              <a:t>;</a:t>
            </a:r>
          </a:p>
          <a:p>
            <a:pPr marL="228600" lvl="1">
              <a:spcBef>
                <a:spcPts val="1000"/>
              </a:spcBef>
              <a:buSzPct val="120000"/>
              <a:buFont typeface="Wingdings" panose="05000000000000000000" pitchFamily="2" charset="2"/>
              <a:buChar char="p"/>
            </a:pPr>
            <a:r>
              <a:rPr lang="zh-CN" altLang="en-US" sz="2200" dirty="0">
                <a:latin typeface="+mn-ea"/>
                <a:ea typeface="+mn-ea"/>
                <a:cs typeface="宋体"/>
              </a:rPr>
              <a:t>基于已观测到变量</a:t>
            </a:r>
            <a:r>
              <a:rPr lang="en-US" altLang="zh-CN" sz="2200" dirty="0">
                <a:latin typeface="+mn-ea"/>
                <a:ea typeface="+mn-ea"/>
                <a:cs typeface="Times"/>
              </a:rPr>
              <a:t>  </a:t>
            </a:r>
            <a:r>
              <a:rPr lang="zh-CN" altLang="en-US" sz="2200" dirty="0">
                <a:latin typeface="+mn-ea"/>
                <a:ea typeface="+mn-ea"/>
                <a:cs typeface="Times"/>
              </a:rPr>
              <a:t>和</a:t>
            </a:r>
            <a:r>
              <a:rPr lang="en-US" altLang="zh-CN" sz="2200" dirty="0">
                <a:latin typeface="+mn-ea"/>
                <a:ea typeface="+mn-ea"/>
                <a:cs typeface="Times"/>
              </a:rPr>
              <a:t>   </a:t>
            </a:r>
            <a:r>
              <a:rPr lang="zh-CN" altLang="en-US" sz="2200" dirty="0">
                <a:latin typeface="+mn-ea"/>
                <a:ea typeface="+mn-ea"/>
                <a:cs typeface="宋体"/>
              </a:rPr>
              <a:t>对参数  做极大似然估计，记为    </a:t>
            </a:r>
            <a:r>
              <a:rPr lang="en-US" altLang="zh-CN" sz="2200" dirty="0">
                <a:latin typeface="+mn-ea"/>
                <a:ea typeface="+mn-ea"/>
                <a:cs typeface="宋体"/>
              </a:rPr>
              <a:t>;</a:t>
            </a:r>
          </a:p>
          <a:p>
            <a:pPr marL="228600" lvl="1">
              <a:spcBef>
                <a:spcPts val="1000"/>
              </a:spcBef>
              <a:buSzPct val="120000"/>
              <a:buFont typeface="Wingdings" panose="05000000000000000000" pitchFamily="2" charset="2"/>
              <a:buChar char="p"/>
            </a:pPr>
            <a:endParaRPr lang="zh-CN" altLang="en-US" sz="2200" dirty="0">
              <a:latin typeface="+mn-ea"/>
              <a:ea typeface="+mn-ea"/>
              <a:cs typeface="宋体"/>
            </a:endParaRPr>
          </a:p>
          <a:p>
            <a:pPr marL="228600" lvl="1">
              <a:spcBef>
                <a:spcPts val="1000"/>
              </a:spcBef>
              <a:buSzPct val="120000"/>
              <a:buFont typeface="Wingdings" panose="05000000000000000000" pitchFamily="2" charset="2"/>
              <a:buChar char="p"/>
            </a:pPr>
            <a:r>
              <a:rPr lang="zh-CN" altLang="en-US" sz="2200" dirty="0">
                <a:latin typeface="+mn-ea"/>
                <a:ea typeface="+mn-ea"/>
                <a:cs typeface="宋体"/>
              </a:rPr>
              <a:t>这就是</a:t>
            </a:r>
            <a:r>
              <a:rPr lang="en-US" altLang="zh-CN" sz="2200" dirty="0">
                <a:latin typeface="Verdana" charset="0"/>
                <a:ea typeface="Verdana" charset="0"/>
                <a:cs typeface="Verdana" charset="0"/>
              </a:rPr>
              <a:t>EM</a:t>
            </a:r>
            <a:r>
              <a:rPr lang="zh-CN" altLang="en-US" sz="2200" dirty="0">
                <a:latin typeface="+mn-ea"/>
                <a:ea typeface="+mn-ea"/>
                <a:cs typeface="宋体"/>
              </a:rPr>
              <a:t>算法的原型。</a:t>
            </a:r>
            <a:endParaRPr lang="en-US" altLang="zh-CN" sz="2200" dirty="0">
              <a:latin typeface="+mn-ea"/>
              <a:ea typeface="+mn-ea"/>
              <a:cs typeface="宋体"/>
            </a:endParaRPr>
          </a:p>
          <a:p>
            <a:endParaRPr kumimoji="1" lang="zh-CN" altLang="en-US" dirty="0">
              <a:latin typeface="+mn-ea"/>
              <a:ea typeface="+mn-ea"/>
            </a:endParaRPr>
          </a:p>
        </p:txBody>
      </p:sp>
      <p:graphicFrame>
        <p:nvGraphicFramePr>
          <p:cNvPr id="15" name="对象 14"/>
          <p:cNvGraphicFramePr>
            <a:graphicFrameLocks noChangeAspect="1"/>
          </p:cNvGraphicFramePr>
          <p:nvPr/>
        </p:nvGraphicFramePr>
        <p:xfrm>
          <a:off x="1589616" y="2342615"/>
          <a:ext cx="241300" cy="338137"/>
        </p:xfrm>
        <a:graphic>
          <a:graphicData uri="http://schemas.openxmlformats.org/presentationml/2006/ole">
            <mc:AlternateContent xmlns:mc="http://schemas.openxmlformats.org/markup-compatibility/2006">
              <mc:Choice xmlns:v="urn:schemas-microsoft-com:vml" Requires="v">
                <p:oleObj name="Formula" r:id="rId2" imgW="113040" imgH="160200" progId="Equation.Ribbit">
                  <p:embed/>
                </p:oleObj>
              </mc:Choice>
              <mc:Fallback>
                <p:oleObj name="Formula" r:id="rId2" imgW="113040" imgH="160200" progId="Equation.Ribbit">
                  <p:embed/>
                  <p:pic>
                    <p:nvPicPr>
                      <p:cNvPr id="0" name=""/>
                      <p:cNvPicPr/>
                      <p:nvPr/>
                    </p:nvPicPr>
                    <p:blipFill>
                      <a:blip r:embed="rId3"/>
                      <a:stretch>
                        <a:fillRect/>
                      </a:stretch>
                    </p:blipFill>
                    <p:spPr>
                      <a:xfrm>
                        <a:off x="1589616" y="2342615"/>
                        <a:ext cx="241300" cy="338137"/>
                      </a:xfrm>
                      <a:prstGeom prst="rect">
                        <a:avLst/>
                      </a:prstGeom>
                    </p:spPr>
                  </p:pic>
                </p:oleObj>
              </mc:Fallback>
            </mc:AlternateContent>
          </a:graphicData>
        </a:graphic>
      </p:graphicFrame>
      <p:graphicFrame>
        <p:nvGraphicFramePr>
          <p:cNvPr id="16" name="对象 15"/>
          <p:cNvGraphicFramePr>
            <a:graphicFrameLocks noChangeAspect="1"/>
          </p:cNvGraphicFramePr>
          <p:nvPr/>
        </p:nvGraphicFramePr>
        <p:xfrm>
          <a:off x="7054668" y="2368281"/>
          <a:ext cx="186146" cy="286803"/>
        </p:xfrm>
        <a:graphic>
          <a:graphicData uri="http://schemas.openxmlformats.org/presentationml/2006/ole">
            <mc:AlternateContent xmlns:mc="http://schemas.openxmlformats.org/markup-compatibility/2006">
              <mc:Choice xmlns:v="urn:schemas-microsoft-com:vml" Requires="v">
                <p:oleObj name="Formula" r:id="rId4" imgW="100440" imgH="155160" progId="Equation.Ribbit">
                  <p:embed/>
                </p:oleObj>
              </mc:Choice>
              <mc:Fallback>
                <p:oleObj name="Formula" r:id="rId4" imgW="100440" imgH="155160" progId="Equation.Ribbit">
                  <p:embed/>
                  <p:pic>
                    <p:nvPicPr>
                      <p:cNvPr id="0" name=""/>
                      <p:cNvPicPr/>
                      <p:nvPr/>
                    </p:nvPicPr>
                    <p:blipFill>
                      <a:blip r:embed="rId5"/>
                      <a:stretch>
                        <a:fillRect/>
                      </a:stretch>
                    </p:blipFill>
                    <p:spPr>
                      <a:xfrm>
                        <a:off x="7054668" y="2368281"/>
                        <a:ext cx="186146" cy="286803"/>
                      </a:xfrm>
                      <a:prstGeom prst="rect">
                        <a:avLst/>
                      </a:prstGeom>
                    </p:spPr>
                  </p:pic>
                </p:oleObj>
              </mc:Fallback>
            </mc:AlternateContent>
          </a:graphicData>
        </a:graphic>
      </p:graphicFrame>
      <p:graphicFrame>
        <p:nvGraphicFramePr>
          <p:cNvPr id="17" name="对象 16"/>
          <p:cNvGraphicFramePr>
            <a:graphicFrameLocks noChangeAspect="1"/>
          </p:cNvGraphicFramePr>
          <p:nvPr/>
        </p:nvGraphicFramePr>
        <p:xfrm>
          <a:off x="1032584" y="2806041"/>
          <a:ext cx="186146" cy="286803"/>
        </p:xfrm>
        <a:graphic>
          <a:graphicData uri="http://schemas.openxmlformats.org/presentationml/2006/ole">
            <mc:AlternateContent xmlns:mc="http://schemas.openxmlformats.org/markup-compatibility/2006">
              <mc:Choice xmlns:v="urn:schemas-microsoft-com:vml" Requires="v">
                <p:oleObj name="Formula" r:id="rId6" imgW="100440" imgH="155160" progId="Equation.Ribbit">
                  <p:embed/>
                </p:oleObj>
              </mc:Choice>
              <mc:Fallback>
                <p:oleObj name="Formula" r:id="rId6" imgW="100440" imgH="155160" progId="Equation.Ribbit">
                  <p:embed/>
                  <p:pic>
                    <p:nvPicPr>
                      <p:cNvPr id="0" name=""/>
                      <p:cNvPicPr/>
                      <p:nvPr/>
                    </p:nvPicPr>
                    <p:blipFill>
                      <a:blip r:embed="rId5"/>
                      <a:stretch>
                        <a:fillRect/>
                      </a:stretch>
                    </p:blipFill>
                    <p:spPr>
                      <a:xfrm>
                        <a:off x="1032584" y="2806041"/>
                        <a:ext cx="186146" cy="286803"/>
                      </a:xfrm>
                      <a:prstGeom prst="rect">
                        <a:avLst/>
                      </a:prstGeom>
                    </p:spPr>
                  </p:pic>
                </p:oleObj>
              </mc:Fallback>
            </mc:AlternateContent>
          </a:graphicData>
        </a:graphic>
      </p:graphicFrame>
      <p:graphicFrame>
        <p:nvGraphicFramePr>
          <p:cNvPr id="18" name="对象 17"/>
          <p:cNvGraphicFramePr>
            <a:graphicFrameLocks noChangeAspect="1"/>
          </p:cNvGraphicFramePr>
          <p:nvPr/>
        </p:nvGraphicFramePr>
        <p:xfrm>
          <a:off x="2837656" y="2806041"/>
          <a:ext cx="211138" cy="296862"/>
        </p:xfrm>
        <a:graphic>
          <a:graphicData uri="http://schemas.openxmlformats.org/presentationml/2006/ole">
            <mc:AlternateContent xmlns:mc="http://schemas.openxmlformats.org/markup-compatibility/2006">
              <mc:Choice xmlns:v="urn:schemas-microsoft-com:vml" Requires="v">
                <p:oleObj name="Formula" r:id="rId7" imgW="113040" imgH="160200" progId="Equation.Ribbit">
                  <p:embed/>
                </p:oleObj>
              </mc:Choice>
              <mc:Fallback>
                <p:oleObj name="Formula" r:id="rId7" imgW="113040" imgH="160200" progId="Equation.Ribbit">
                  <p:embed/>
                  <p:pic>
                    <p:nvPicPr>
                      <p:cNvPr id="0" name=""/>
                      <p:cNvPicPr/>
                      <p:nvPr/>
                    </p:nvPicPr>
                    <p:blipFill>
                      <a:blip r:embed="rId3"/>
                      <a:stretch>
                        <a:fillRect/>
                      </a:stretch>
                    </p:blipFill>
                    <p:spPr>
                      <a:xfrm>
                        <a:off x="2837656" y="2806041"/>
                        <a:ext cx="211138" cy="296862"/>
                      </a:xfrm>
                      <a:prstGeom prst="rect">
                        <a:avLst/>
                      </a:prstGeom>
                    </p:spPr>
                  </p:pic>
                </p:oleObj>
              </mc:Fallback>
            </mc:AlternateContent>
          </a:graphicData>
        </a:graphic>
      </p:graphicFrame>
      <p:graphicFrame>
        <p:nvGraphicFramePr>
          <p:cNvPr id="19" name="对象 18"/>
          <p:cNvGraphicFramePr>
            <a:graphicFrameLocks noChangeAspect="1"/>
          </p:cNvGraphicFramePr>
          <p:nvPr/>
        </p:nvGraphicFramePr>
        <p:xfrm>
          <a:off x="2889250" y="3641725"/>
          <a:ext cx="319088" cy="341313"/>
        </p:xfrm>
        <a:graphic>
          <a:graphicData uri="http://schemas.openxmlformats.org/presentationml/2006/ole">
            <mc:AlternateContent xmlns:mc="http://schemas.openxmlformats.org/markup-compatibility/2006">
              <mc:Choice xmlns:v="urn:schemas-microsoft-com:vml" Requires="v">
                <p:oleObj name="Formula" r:id="rId8" imgW="170280" imgH="184320" progId="Equation.Ribbit">
                  <p:embed/>
                </p:oleObj>
              </mc:Choice>
              <mc:Fallback>
                <p:oleObj name="Formula" r:id="rId8" imgW="170280" imgH="184320" progId="Equation.Ribbit">
                  <p:embed/>
                  <p:pic>
                    <p:nvPicPr>
                      <p:cNvPr id="0" name=""/>
                      <p:cNvPicPr/>
                      <p:nvPr/>
                    </p:nvPicPr>
                    <p:blipFill>
                      <a:blip r:embed="rId9"/>
                      <a:stretch>
                        <a:fillRect/>
                      </a:stretch>
                    </p:blipFill>
                    <p:spPr>
                      <a:xfrm>
                        <a:off x="2889250" y="3641725"/>
                        <a:ext cx="319088" cy="341313"/>
                      </a:xfrm>
                      <a:prstGeom prst="rect">
                        <a:avLst/>
                      </a:prstGeom>
                    </p:spPr>
                  </p:pic>
                </p:oleObj>
              </mc:Fallback>
            </mc:AlternateContent>
          </a:graphicData>
        </a:graphic>
      </p:graphicFrame>
      <p:graphicFrame>
        <p:nvGraphicFramePr>
          <p:cNvPr id="20" name="对象 19"/>
          <p:cNvGraphicFramePr>
            <a:graphicFrameLocks noChangeAspect="1"/>
          </p:cNvGraphicFramePr>
          <p:nvPr/>
        </p:nvGraphicFramePr>
        <p:xfrm>
          <a:off x="1299104" y="4389438"/>
          <a:ext cx="290512" cy="333375"/>
        </p:xfrm>
        <a:graphic>
          <a:graphicData uri="http://schemas.openxmlformats.org/presentationml/2006/ole">
            <mc:AlternateContent xmlns:mc="http://schemas.openxmlformats.org/markup-compatibility/2006">
              <mc:Choice xmlns:v="urn:schemas-microsoft-com:vml" Requires="v">
                <p:oleObj name="Formula" r:id="rId10" imgW="156240" imgH="179280" progId="Equation.Ribbit">
                  <p:embed/>
                </p:oleObj>
              </mc:Choice>
              <mc:Fallback>
                <p:oleObj name="Formula" r:id="rId10" imgW="156240" imgH="179280" progId="Equation.Ribbit">
                  <p:embed/>
                  <p:pic>
                    <p:nvPicPr>
                      <p:cNvPr id="0" name=""/>
                      <p:cNvPicPr/>
                      <p:nvPr/>
                    </p:nvPicPr>
                    <p:blipFill>
                      <a:blip r:embed="rId11"/>
                      <a:stretch>
                        <a:fillRect/>
                      </a:stretch>
                    </p:blipFill>
                    <p:spPr>
                      <a:xfrm>
                        <a:off x="1299104" y="4389438"/>
                        <a:ext cx="290512" cy="333375"/>
                      </a:xfrm>
                      <a:prstGeom prst="rect">
                        <a:avLst/>
                      </a:prstGeom>
                    </p:spPr>
                  </p:pic>
                </p:oleObj>
              </mc:Fallback>
            </mc:AlternateContent>
          </a:graphicData>
        </a:graphic>
      </p:graphicFrame>
      <p:graphicFrame>
        <p:nvGraphicFramePr>
          <p:cNvPr id="21" name="对象 20"/>
          <p:cNvGraphicFramePr>
            <a:graphicFrameLocks noChangeAspect="1"/>
          </p:cNvGraphicFramePr>
          <p:nvPr/>
        </p:nvGraphicFramePr>
        <p:xfrm>
          <a:off x="3135493" y="4396423"/>
          <a:ext cx="186146" cy="286803"/>
        </p:xfrm>
        <a:graphic>
          <a:graphicData uri="http://schemas.openxmlformats.org/presentationml/2006/ole">
            <mc:AlternateContent xmlns:mc="http://schemas.openxmlformats.org/markup-compatibility/2006">
              <mc:Choice xmlns:v="urn:schemas-microsoft-com:vml" Requires="v">
                <p:oleObj name="Formula" r:id="rId12" imgW="100440" imgH="155160" progId="Equation.Ribbit">
                  <p:embed/>
                </p:oleObj>
              </mc:Choice>
              <mc:Fallback>
                <p:oleObj name="Formula" r:id="rId12" imgW="100440" imgH="155160" progId="Equation.Ribbit">
                  <p:embed/>
                  <p:pic>
                    <p:nvPicPr>
                      <p:cNvPr id="0" name=""/>
                      <p:cNvPicPr/>
                      <p:nvPr/>
                    </p:nvPicPr>
                    <p:blipFill>
                      <a:blip r:embed="rId5"/>
                      <a:stretch>
                        <a:fillRect/>
                      </a:stretch>
                    </p:blipFill>
                    <p:spPr>
                      <a:xfrm>
                        <a:off x="3135493" y="4396423"/>
                        <a:ext cx="186146" cy="286803"/>
                      </a:xfrm>
                      <a:prstGeom prst="rect">
                        <a:avLst/>
                      </a:prstGeom>
                    </p:spPr>
                  </p:pic>
                </p:oleObj>
              </mc:Fallback>
            </mc:AlternateContent>
          </a:graphicData>
        </a:graphic>
      </p:graphicFrame>
      <p:graphicFrame>
        <p:nvGraphicFramePr>
          <p:cNvPr id="23" name="对象 22"/>
          <p:cNvGraphicFramePr>
            <a:graphicFrameLocks noChangeAspect="1"/>
          </p:cNvGraphicFramePr>
          <p:nvPr/>
        </p:nvGraphicFramePr>
        <p:xfrm>
          <a:off x="4968344" y="4347355"/>
          <a:ext cx="271463" cy="328613"/>
        </p:xfrm>
        <a:graphic>
          <a:graphicData uri="http://schemas.openxmlformats.org/presentationml/2006/ole">
            <mc:AlternateContent xmlns:mc="http://schemas.openxmlformats.org/markup-compatibility/2006">
              <mc:Choice xmlns:v="urn:schemas-microsoft-com:vml" Requires="v">
                <p:oleObj name="Formula" r:id="rId13" imgW="145080" imgH="177840" progId="Equation.Ribbit">
                  <p:embed/>
                </p:oleObj>
              </mc:Choice>
              <mc:Fallback>
                <p:oleObj name="Formula" r:id="rId13" imgW="145080" imgH="177840" progId="Equation.Ribbit">
                  <p:embed/>
                  <p:pic>
                    <p:nvPicPr>
                      <p:cNvPr id="0" name=""/>
                      <p:cNvPicPr/>
                      <p:nvPr/>
                    </p:nvPicPr>
                    <p:blipFill>
                      <a:blip r:embed="rId14"/>
                      <a:stretch>
                        <a:fillRect/>
                      </a:stretch>
                    </p:blipFill>
                    <p:spPr>
                      <a:xfrm>
                        <a:off x="4968344" y="4347355"/>
                        <a:ext cx="271463" cy="328613"/>
                      </a:xfrm>
                      <a:prstGeom prst="rect">
                        <a:avLst/>
                      </a:prstGeom>
                    </p:spPr>
                  </p:pic>
                </p:oleObj>
              </mc:Fallback>
            </mc:AlternateContent>
          </a:graphicData>
        </a:graphic>
      </p:graphicFrame>
      <p:graphicFrame>
        <p:nvGraphicFramePr>
          <p:cNvPr id="24" name="对象 23"/>
          <p:cNvGraphicFramePr>
            <a:graphicFrameLocks noChangeAspect="1"/>
          </p:cNvGraphicFramePr>
          <p:nvPr/>
        </p:nvGraphicFramePr>
        <p:xfrm>
          <a:off x="2986029" y="4839371"/>
          <a:ext cx="221822" cy="257145"/>
        </p:xfrm>
        <a:graphic>
          <a:graphicData uri="http://schemas.openxmlformats.org/presentationml/2006/ole">
            <mc:AlternateContent xmlns:mc="http://schemas.openxmlformats.org/markup-compatibility/2006">
              <mc:Choice xmlns:v="urn:schemas-microsoft-com:vml" Requires="v">
                <p:oleObj name="Formula" r:id="rId15" imgW="133560" imgH="156240" progId="Equation.Ribbit">
                  <p:embed/>
                </p:oleObj>
              </mc:Choice>
              <mc:Fallback>
                <p:oleObj name="Formula" r:id="rId15" imgW="133560" imgH="156240" progId="Equation.Ribbit">
                  <p:embed/>
                  <p:pic>
                    <p:nvPicPr>
                      <p:cNvPr id="0" name=""/>
                      <p:cNvPicPr/>
                      <p:nvPr/>
                    </p:nvPicPr>
                    <p:blipFill>
                      <a:blip r:embed="rId16"/>
                      <a:stretch>
                        <a:fillRect/>
                      </a:stretch>
                    </p:blipFill>
                    <p:spPr>
                      <a:xfrm>
                        <a:off x="2986029" y="4839371"/>
                        <a:ext cx="221822" cy="257145"/>
                      </a:xfrm>
                      <a:prstGeom prst="rect">
                        <a:avLst/>
                      </a:prstGeom>
                    </p:spPr>
                  </p:pic>
                </p:oleObj>
              </mc:Fallback>
            </mc:AlternateContent>
          </a:graphicData>
        </a:graphic>
      </p:graphicFrame>
      <p:graphicFrame>
        <p:nvGraphicFramePr>
          <p:cNvPr id="25" name="对象 24"/>
          <p:cNvGraphicFramePr>
            <a:graphicFrameLocks noChangeAspect="1"/>
          </p:cNvGraphicFramePr>
          <p:nvPr/>
        </p:nvGraphicFramePr>
        <p:xfrm>
          <a:off x="3586162" y="4798082"/>
          <a:ext cx="261460" cy="316504"/>
        </p:xfrm>
        <a:graphic>
          <a:graphicData uri="http://schemas.openxmlformats.org/presentationml/2006/ole">
            <mc:AlternateContent xmlns:mc="http://schemas.openxmlformats.org/markup-compatibility/2006">
              <mc:Choice xmlns:v="urn:schemas-microsoft-com:vml" Requires="v">
                <p:oleObj name="Formula" r:id="rId17" imgW="145080" imgH="177840" progId="Equation.Ribbit">
                  <p:embed/>
                </p:oleObj>
              </mc:Choice>
              <mc:Fallback>
                <p:oleObj name="Formula" r:id="rId17" imgW="145080" imgH="177840" progId="Equation.Ribbit">
                  <p:embed/>
                  <p:pic>
                    <p:nvPicPr>
                      <p:cNvPr id="0" name=""/>
                      <p:cNvPicPr/>
                      <p:nvPr/>
                    </p:nvPicPr>
                    <p:blipFill>
                      <a:blip r:embed="rId14"/>
                      <a:stretch>
                        <a:fillRect/>
                      </a:stretch>
                    </p:blipFill>
                    <p:spPr>
                      <a:xfrm>
                        <a:off x="3586162" y="4798082"/>
                        <a:ext cx="261460" cy="316504"/>
                      </a:xfrm>
                      <a:prstGeom prst="rect">
                        <a:avLst/>
                      </a:prstGeom>
                    </p:spPr>
                  </p:pic>
                </p:oleObj>
              </mc:Fallback>
            </mc:AlternateContent>
          </a:graphicData>
        </a:graphic>
      </p:graphicFrame>
      <p:graphicFrame>
        <p:nvGraphicFramePr>
          <p:cNvPr id="26" name="对象 25"/>
          <p:cNvGraphicFramePr>
            <a:graphicFrameLocks noChangeAspect="1"/>
          </p:cNvGraphicFramePr>
          <p:nvPr/>
        </p:nvGraphicFramePr>
        <p:xfrm>
          <a:off x="4819912" y="4828751"/>
          <a:ext cx="211137" cy="295275"/>
        </p:xfrm>
        <a:graphic>
          <a:graphicData uri="http://schemas.openxmlformats.org/presentationml/2006/ole">
            <mc:AlternateContent xmlns:mc="http://schemas.openxmlformats.org/markup-compatibility/2006">
              <mc:Choice xmlns:v="urn:schemas-microsoft-com:vml" Requires="v">
                <p:oleObj name="Formula" r:id="rId18" imgW="113040" imgH="160200" progId="Equation.Ribbit">
                  <p:embed/>
                </p:oleObj>
              </mc:Choice>
              <mc:Fallback>
                <p:oleObj name="Formula" r:id="rId18" imgW="113040" imgH="160200" progId="Equation.Ribbit">
                  <p:embed/>
                  <p:pic>
                    <p:nvPicPr>
                      <p:cNvPr id="0" name=""/>
                      <p:cNvPicPr/>
                      <p:nvPr/>
                    </p:nvPicPr>
                    <p:blipFill>
                      <a:blip r:embed="rId3"/>
                      <a:stretch>
                        <a:fillRect/>
                      </a:stretch>
                    </p:blipFill>
                    <p:spPr>
                      <a:xfrm>
                        <a:off x="4819912" y="4828751"/>
                        <a:ext cx="211137" cy="295275"/>
                      </a:xfrm>
                      <a:prstGeom prst="rect">
                        <a:avLst/>
                      </a:prstGeom>
                    </p:spPr>
                  </p:pic>
                </p:oleObj>
              </mc:Fallback>
            </mc:AlternateContent>
          </a:graphicData>
        </a:graphic>
      </p:graphicFrame>
      <p:graphicFrame>
        <p:nvGraphicFramePr>
          <p:cNvPr id="27" name="对象 26"/>
          <p:cNvGraphicFramePr>
            <a:graphicFrameLocks noChangeAspect="1"/>
          </p:cNvGraphicFramePr>
          <p:nvPr/>
        </p:nvGraphicFramePr>
        <p:xfrm>
          <a:off x="7861084" y="4786471"/>
          <a:ext cx="546100" cy="339725"/>
        </p:xfrm>
        <a:graphic>
          <a:graphicData uri="http://schemas.openxmlformats.org/presentationml/2006/ole">
            <mc:AlternateContent xmlns:mc="http://schemas.openxmlformats.org/markup-compatibility/2006">
              <mc:Choice xmlns:v="urn:schemas-microsoft-com:vml" Requires="v">
                <p:oleObj name="Formula" r:id="rId19" imgW="289800" imgH="184320" progId="Equation.Ribbit">
                  <p:embed/>
                </p:oleObj>
              </mc:Choice>
              <mc:Fallback>
                <p:oleObj name="Formula" r:id="rId19" imgW="289800" imgH="184320" progId="Equation.Ribbit">
                  <p:embed/>
                  <p:pic>
                    <p:nvPicPr>
                      <p:cNvPr id="0" name=""/>
                      <p:cNvPicPr/>
                      <p:nvPr/>
                    </p:nvPicPr>
                    <p:blipFill>
                      <a:blip r:embed="rId20"/>
                      <a:stretch>
                        <a:fillRect/>
                      </a:stretch>
                    </p:blipFill>
                    <p:spPr>
                      <a:xfrm>
                        <a:off x="7861084" y="4786471"/>
                        <a:ext cx="546100" cy="339725"/>
                      </a:xfrm>
                      <a:prstGeom prst="rect">
                        <a:avLst/>
                      </a:prstGeom>
                    </p:spPr>
                  </p:pic>
                </p:oleObj>
              </mc:Fallback>
            </mc:AlternateContent>
          </a:graphicData>
        </a:graphic>
      </p:graphicFrame>
    </p:spTree>
    <p:extLst>
      <p:ext uri="{BB962C8B-B14F-4D97-AF65-F5344CB8AC3E}">
        <p14:creationId xmlns:p14="http://schemas.microsoft.com/office/powerpoint/2010/main" val="304536340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mj-lt"/>
                <a:ea typeface="+mj-ea"/>
                <a:cs typeface="Verdana" charset="0"/>
              </a:rPr>
              <a:t>EM</a:t>
            </a:r>
            <a:r>
              <a:rPr lang="zh-CN" altLang="en-US" dirty="0">
                <a:latin typeface="+mj-ea"/>
                <a:ea typeface="+mj-ea"/>
                <a:cs typeface="黑体"/>
              </a:rPr>
              <a:t>算法</a:t>
            </a:r>
            <a:endParaRPr kumimoji="1" lang="zh-CN" altLang="en-US" dirty="0">
              <a:latin typeface="+mj-ea"/>
              <a:ea typeface="+mj-ea"/>
            </a:endParaRPr>
          </a:p>
        </p:txBody>
      </p:sp>
      <p:sp>
        <p:nvSpPr>
          <p:cNvPr id="4" name="内容占位符 3"/>
          <p:cNvSpPr>
            <a:spLocks noGrp="1"/>
          </p:cNvSpPr>
          <p:nvPr>
            <p:ph sz="quarter" idx="14"/>
          </p:nvPr>
        </p:nvSpPr>
        <p:spPr>
          <a:xfrm>
            <a:off x="260350" y="1138621"/>
            <a:ext cx="8883650" cy="5095923"/>
          </a:xfrm>
        </p:spPr>
        <p:txBody>
          <a:bodyPr>
            <a:normAutofit/>
          </a:bodyPr>
          <a:lstStyle/>
          <a:p>
            <a:pPr marL="325800" lvl="1" indent="0">
              <a:buNone/>
            </a:pPr>
            <a:r>
              <a:rPr lang="zh-CN" altLang="en-US" sz="2200" dirty="0">
                <a:latin typeface="+mn-ea"/>
                <a:ea typeface="+mn-ea"/>
                <a:cs typeface="Times"/>
              </a:rPr>
              <a:t>	进一步，若我们不是取</a:t>
            </a:r>
            <a:r>
              <a:rPr lang="en-US" altLang="zh-CN" sz="2200" dirty="0">
                <a:latin typeface="+mn-ea"/>
                <a:ea typeface="+mn-ea"/>
                <a:cs typeface="Times"/>
              </a:rPr>
              <a:t>Z</a:t>
            </a:r>
            <a:r>
              <a:rPr lang="zh-CN" altLang="en-US" sz="2200" dirty="0">
                <a:latin typeface="+mn-ea"/>
                <a:ea typeface="+mn-ea"/>
                <a:cs typeface="Times"/>
              </a:rPr>
              <a:t>的期望，而是基于   计算隐变量</a:t>
            </a:r>
            <a:r>
              <a:rPr lang="en-US" altLang="zh-CN" sz="2200" dirty="0">
                <a:latin typeface="+mn-ea"/>
                <a:ea typeface="+mn-ea"/>
                <a:cs typeface="Times"/>
              </a:rPr>
              <a:t>  </a:t>
            </a:r>
            <a:r>
              <a:rPr lang="zh-CN" altLang="en-US" sz="2200" dirty="0">
                <a:latin typeface="+mn-ea"/>
                <a:ea typeface="+mn-ea"/>
                <a:cs typeface="Times"/>
              </a:rPr>
              <a:t>的概率分布           ，则</a:t>
            </a:r>
            <a:r>
              <a:rPr lang="en-US" altLang="zh-CN" sz="2200" dirty="0">
                <a:latin typeface="+mj-lt"/>
                <a:ea typeface="+mn-ea"/>
                <a:cs typeface="Times"/>
              </a:rPr>
              <a:t>EM</a:t>
            </a:r>
            <a:r>
              <a:rPr lang="zh-CN" altLang="en-US" sz="2200" dirty="0">
                <a:latin typeface="+mn-ea"/>
                <a:ea typeface="+mn-ea"/>
                <a:cs typeface="Times"/>
              </a:rPr>
              <a:t>算法的两个步骤是：</a:t>
            </a:r>
            <a:endParaRPr lang="en-US" altLang="zh-CN" sz="2200" dirty="0">
              <a:latin typeface="+mn-ea"/>
              <a:ea typeface="+mn-ea"/>
              <a:cs typeface="Times"/>
            </a:endParaRPr>
          </a:p>
          <a:p>
            <a:pPr marL="228600" lvl="1">
              <a:spcBef>
                <a:spcPts val="1000"/>
              </a:spcBef>
              <a:buSzPct val="120000"/>
              <a:buFont typeface="Wingdings" panose="05000000000000000000" pitchFamily="2" charset="2"/>
              <a:buChar char="p"/>
            </a:pPr>
            <a:endParaRPr lang="zh-CN" altLang="en-US" sz="2200" dirty="0">
              <a:latin typeface="+mn-ea"/>
              <a:ea typeface="+mn-ea"/>
              <a:cs typeface="宋体"/>
            </a:endParaRPr>
          </a:p>
          <a:p>
            <a:pPr marL="228600" lvl="1">
              <a:spcBef>
                <a:spcPts val="1000"/>
              </a:spcBef>
              <a:buSzPct val="120000"/>
              <a:buFont typeface="Wingdings" panose="05000000000000000000" pitchFamily="2" charset="2"/>
              <a:buChar char="p"/>
            </a:pPr>
            <a:r>
              <a:rPr lang="en-US" altLang="zh-CN" sz="2200" dirty="0">
                <a:latin typeface="Verdana" charset="0"/>
                <a:ea typeface="Verdana" charset="0"/>
                <a:cs typeface="Verdana" charset="0"/>
              </a:rPr>
              <a:t>E</a:t>
            </a:r>
            <a:r>
              <a:rPr lang="zh-CN" altLang="en-US" sz="2200" dirty="0">
                <a:latin typeface="+mn-ea"/>
                <a:ea typeface="+mn-ea"/>
                <a:cs typeface="宋体"/>
              </a:rPr>
              <a:t>步</a:t>
            </a:r>
            <a:r>
              <a:rPr lang="en-US" altLang="zh-CN" sz="2200" dirty="0">
                <a:latin typeface="+mn-ea"/>
                <a:ea typeface="+mn-ea"/>
                <a:cs typeface="宋体"/>
              </a:rPr>
              <a:t>(</a:t>
            </a:r>
            <a:r>
              <a:rPr lang="en-US" altLang="zh-CN" sz="2200" dirty="0">
                <a:latin typeface="Verdana" charset="0"/>
                <a:ea typeface="Verdana" charset="0"/>
                <a:cs typeface="Verdana" charset="0"/>
              </a:rPr>
              <a:t>Expectation</a:t>
            </a:r>
            <a:r>
              <a:rPr lang="en-US" altLang="zh-CN" sz="2200" dirty="0">
                <a:latin typeface="+mn-ea"/>
                <a:ea typeface="+mn-ea"/>
                <a:cs typeface="宋体"/>
              </a:rPr>
              <a:t>):</a:t>
            </a:r>
            <a:r>
              <a:rPr lang="zh-CN" altLang="en-US" sz="2200" dirty="0">
                <a:latin typeface="+mn-ea"/>
                <a:ea typeface="+mn-ea"/>
                <a:cs typeface="宋体"/>
              </a:rPr>
              <a:t>以当前参数   推断隐变量分布            ，并计算对数似然     </a:t>
            </a:r>
            <a:r>
              <a:rPr lang="en-US" altLang="zh-CN" sz="2200" dirty="0">
                <a:latin typeface="+mn-ea"/>
                <a:ea typeface="+mn-ea"/>
                <a:cs typeface="宋体"/>
              </a:rPr>
              <a:t>   </a:t>
            </a:r>
            <a:r>
              <a:rPr lang="zh-CN" altLang="en-US" sz="2200" dirty="0">
                <a:latin typeface="+mn-ea"/>
                <a:ea typeface="+mn-ea"/>
                <a:cs typeface="宋体"/>
              </a:rPr>
              <a:t>    关于</a:t>
            </a:r>
            <a:r>
              <a:rPr lang="en-US" altLang="zh-CN" sz="2200" dirty="0">
                <a:latin typeface="+mn-ea"/>
                <a:ea typeface="+mn-ea"/>
                <a:cs typeface="Times"/>
              </a:rPr>
              <a:t>  </a:t>
            </a:r>
            <a:r>
              <a:rPr lang="zh-CN" altLang="en-US" sz="2200" dirty="0">
                <a:latin typeface="+mn-ea"/>
                <a:ea typeface="+mn-ea"/>
                <a:cs typeface="Times"/>
              </a:rPr>
              <a:t>的期</a:t>
            </a:r>
            <a:r>
              <a:rPr lang="zh-CN" altLang="en-US" sz="2200" dirty="0">
                <a:latin typeface="+mn-ea"/>
                <a:ea typeface="+mn-ea"/>
                <a:cs typeface="宋体"/>
              </a:rPr>
              <a:t>望</a:t>
            </a:r>
            <a:r>
              <a:rPr lang="en-US" altLang="zh-CN" sz="2200" dirty="0">
                <a:latin typeface="+mn-ea"/>
                <a:ea typeface="+mn-ea"/>
                <a:cs typeface="宋体"/>
              </a:rPr>
              <a:t>:</a:t>
            </a:r>
            <a:endParaRPr lang="zh-CN" altLang="en-US" sz="2200" dirty="0">
              <a:latin typeface="+mn-ea"/>
              <a:ea typeface="+mn-ea"/>
              <a:cs typeface="宋体"/>
            </a:endParaRPr>
          </a:p>
          <a:p>
            <a:pPr marL="228600" lvl="1">
              <a:spcBef>
                <a:spcPts val="1000"/>
              </a:spcBef>
              <a:buSzPct val="120000"/>
              <a:buFont typeface="Wingdings" panose="05000000000000000000" pitchFamily="2" charset="2"/>
              <a:buChar char="p"/>
            </a:pPr>
            <a:endParaRPr lang="zh-CN" altLang="en-US" sz="2200" dirty="0">
              <a:latin typeface="+mn-ea"/>
              <a:ea typeface="+mn-ea"/>
              <a:cs typeface="宋体"/>
            </a:endParaRPr>
          </a:p>
          <a:p>
            <a:pPr marL="228600" lvl="1">
              <a:spcBef>
                <a:spcPts val="1000"/>
              </a:spcBef>
              <a:buSzPct val="120000"/>
              <a:buFont typeface="Wingdings" panose="05000000000000000000" pitchFamily="2" charset="2"/>
              <a:buChar char="p"/>
            </a:pPr>
            <a:endParaRPr lang="zh-CN" altLang="en-US" sz="2200" dirty="0">
              <a:latin typeface="+mn-ea"/>
              <a:ea typeface="+mn-ea"/>
              <a:cs typeface="宋体"/>
            </a:endParaRPr>
          </a:p>
          <a:p>
            <a:pPr marL="228600" lvl="1">
              <a:spcBef>
                <a:spcPts val="1000"/>
              </a:spcBef>
              <a:buSzPct val="120000"/>
              <a:buFont typeface="Wingdings" panose="05000000000000000000" pitchFamily="2" charset="2"/>
              <a:buChar char="p"/>
            </a:pPr>
            <a:r>
              <a:rPr lang="en-US" altLang="zh-CN" sz="2200" dirty="0">
                <a:latin typeface="Verdana" charset="0"/>
                <a:ea typeface="Verdana" charset="0"/>
                <a:cs typeface="Verdana" charset="0"/>
              </a:rPr>
              <a:t>M</a:t>
            </a:r>
            <a:r>
              <a:rPr lang="zh-CN" altLang="en-US" sz="2200" dirty="0">
                <a:latin typeface="宋体"/>
                <a:ea typeface="宋体"/>
                <a:cs typeface="宋体"/>
              </a:rPr>
              <a:t>步</a:t>
            </a:r>
            <a:r>
              <a:rPr lang="en-US" altLang="zh-CN" sz="2200" dirty="0">
                <a:latin typeface="宋体"/>
                <a:ea typeface="宋体"/>
                <a:cs typeface="宋体"/>
              </a:rPr>
              <a:t>(</a:t>
            </a:r>
            <a:r>
              <a:rPr lang="en-US" altLang="zh-CN" sz="2200" dirty="0">
                <a:latin typeface="Verdana" charset="0"/>
                <a:ea typeface="Verdana" charset="0"/>
                <a:cs typeface="Verdana" charset="0"/>
              </a:rPr>
              <a:t>Maximization</a:t>
            </a:r>
            <a:r>
              <a:rPr lang="en-US" altLang="zh-CN" sz="2200" dirty="0">
                <a:latin typeface="宋体"/>
                <a:ea typeface="宋体"/>
                <a:cs typeface="宋体"/>
              </a:rPr>
              <a:t>):</a:t>
            </a:r>
            <a:r>
              <a:rPr lang="zh-CN" altLang="en-US" sz="2200" dirty="0">
                <a:latin typeface="+mn-ea"/>
                <a:ea typeface="+mn-ea"/>
                <a:cs typeface="宋体"/>
              </a:rPr>
              <a:t>寻找参数最大化期望似然，即</a:t>
            </a:r>
            <a:endParaRPr lang="en-US" altLang="zh-CN" sz="2200" dirty="0">
              <a:latin typeface="+mn-ea"/>
              <a:ea typeface="+mn-ea"/>
              <a:cs typeface="宋体"/>
            </a:endParaRPr>
          </a:p>
          <a:p>
            <a:pPr marL="228600" lvl="1">
              <a:spcBef>
                <a:spcPts val="1000"/>
              </a:spcBef>
              <a:buSzPct val="120000"/>
              <a:buFont typeface="Wingdings" panose="05000000000000000000" pitchFamily="2" charset="2"/>
              <a:buChar char="p"/>
            </a:pPr>
            <a:endParaRPr lang="en-US" altLang="zh-CN" sz="2200" dirty="0">
              <a:latin typeface="+mn-ea"/>
              <a:ea typeface="+mn-ea"/>
              <a:cs typeface="宋体"/>
            </a:endParaRPr>
          </a:p>
          <a:p>
            <a:pPr marL="228600" lvl="1">
              <a:spcBef>
                <a:spcPts val="1000"/>
              </a:spcBef>
              <a:buSzPct val="120000"/>
              <a:buFont typeface="Wingdings" panose="05000000000000000000" pitchFamily="2" charset="2"/>
              <a:buChar char="p"/>
            </a:pPr>
            <a:endParaRPr lang="zh-CN" altLang="en-US" sz="2200" dirty="0">
              <a:latin typeface="+mn-ea"/>
              <a:ea typeface="+mn-ea"/>
              <a:cs typeface="宋体"/>
            </a:endParaRPr>
          </a:p>
          <a:p>
            <a:r>
              <a:rPr kumimoji="1" lang="en-US" altLang="zh-CN" dirty="0">
                <a:latin typeface="+mj-lt"/>
                <a:ea typeface="+mn-ea"/>
              </a:rPr>
              <a:t>EM</a:t>
            </a:r>
            <a:r>
              <a:rPr kumimoji="1" lang="zh-CN" altLang="en-US" dirty="0">
                <a:latin typeface="+mn-ea"/>
                <a:ea typeface="+mn-ea"/>
              </a:rPr>
              <a:t>算法是在最大化对数似然下界，可以保证收敛，但无法保证找到全局最优。</a:t>
            </a:r>
          </a:p>
        </p:txBody>
      </p:sp>
      <p:graphicFrame>
        <p:nvGraphicFramePr>
          <p:cNvPr id="25" name="对象 24"/>
          <p:cNvGraphicFramePr>
            <a:graphicFrameLocks noChangeAspect="1"/>
          </p:cNvGraphicFramePr>
          <p:nvPr/>
        </p:nvGraphicFramePr>
        <p:xfrm>
          <a:off x="1885168" y="1496206"/>
          <a:ext cx="1417638" cy="329203"/>
        </p:xfrm>
        <a:graphic>
          <a:graphicData uri="http://schemas.openxmlformats.org/presentationml/2006/ole">
            <mc:AlternateContent xmlns:mc="http://schemas.openxmlformats.org/markup-compatibility/2006">
              <mc:Choice xmlns:v="urn:schemas-microsoft-com:vml" Requires="v">
                <p:oleObj name="Formula" r:id="rId2" imgW="810360" imgH="189360" progId="Equation.Ribbit">
                  <p:embed/>
                </p:oleObj>
              </mc:Choice>
              <mc:Fallback>
                <p:oleObj name="Formula" r:id="rId2" imgW="810360" imgH="189360" progId="Equation.Ribbit">
                  <p:embed/>
                  <p:pic>
                    <p:nvPicPr>
                      <p:cNvPr id="25" name="对象 24"/>
                      <p:cNvPicPr/>
                      <p:nvPr/>
                    </p:nvPicPr>
                    <p:blipFill>
                      <a:blip r:embed="rId3"/>
                      <a:stretch>
                        <a:fillRect/>
                      </a:stretch>
                    </p:blipFill>
                    <p:spPr>
                      <a:xfrm>
                        <a:off x="1885168" y="1496206"/>
                        <a:ext cx="1417638" cy="329203"/>
                      </a:xfrm>
                      <a:prstGeom prst="rect">
                        <a:avLst/>
                      </a:prstGeom>
                    </p:spPr>
                  </p:pic>
                </p:oleObj>
              </mc:Fallback>
            </mc:AlternateContent>
          </a:graphicData>
        </a:graphic>
      </p:graphicFrame>
      <p:graphicFrame>
        <p:nvGraphicFramePr>
          <p:cNvPr id="26" name="对象 25"/>
          <p:cNvGraphicFramePr>
            <a:graphicFrameLocks noChangeAspect="1"/>
          </p:cNvGraphicFramePr>
          <p:nvPr/>
        </p:nvGraphicFramePr>
        <p:xfrm>
          <a:off x="7077075" y="2347602"/>
          <a:ext cx="1417638" cy="329203"/>
        </p:xfrm>
        <a:graphic>
          <a:graphicData uri="http://schemas.openxmlformats.org/presentationml/2006/ole">
            <mc:AlternateContent xmlns:mc="http://schemas.openxmlformats.org/markup-compatibility/2006">
              <mc:Choice xmlns:v="urn:schemas-microsoft-com:vml" Requires="v">
                <p:oleObj name="Formula" r:id="rId4" imgW="810360" imgH="189360" progId="Equation.Ribbit">
                  <p:embed/>
                </p:oleObj>
              </mc:Choice>
              <mc:Fallback>
                <p:oleObj name="Formula" r:id="rId4" imgW="810360" imgH="189360" progId="Equation.Ribbit">
                  <p:embed/>
                  <p:pic>
                    <p:nvPicPr>
                      <p:cNvPr id="26" name="对象 25"/>
                      <p:cNvPicPr/>
                      <p:nvPr/>
                    </p:nvPicPr>
                    <p:blipFill>
                      <a:blip r:embed="rId3"/>
                      <a:stretch>
                        <a:fillRect/>
                      </a:stretch>
                    </p:blipFill>
                    <p:spPr>
                      <a:xfrm>
                        <a:off x="7077075" y="2347602"/>
                        <a:ext cx="1417638" cy="329203"/>
                      </a:xfrm>
                      <a:prstGeom prst="rect">
                        <a:avLst/>
                      </a:prstGeom>
                    </p:spPr>
                  </p:pic>
                </p:oleObj>
              </mc:Fallback>
            </mc:AlternateContent>
          </a:graphicData>
        </a:graphic>
      </p:graphicFrame>
      <p:graphicFrame>
        <p:nvGraphicFramePr>
          <p:cNvPr id="27" name="对象 26"/>
          <p:cNvGraphicFramePr>
            <a:graphicFrameLocks noChangeAspect="1"/>
          </p:cNvGraphicFramePr>
          <p:nvPr/>
        </p:nvGraphicFramePr>
        <p:xfrm>
          <a:off x="6470419" y="1204600"/>
          <a:ext cx="271462" cy="312737"/>
        </p:xfrm>
        <a:graphic>
          <a:graphicData uri="http://schemas.openxmlformats.org/presentationml/2006/ole">
            <mc:AlternateContent xmlns:mc="http://schemas.openxmlformats.org/markup-compatibility/2006">
              <mc:Choice xmlns:v="urn:schemas-microsoft-com:vml" Requires="v">
                <p:oleObj name="Formula" r:id="rId5" imgW="156240" imgH="179280" progId="Equation.Ribbit">
                  <p:embed/>
                </p:oleObj>
              </mc:Choice>
              <mc:Fallback>
                <p:oleObj name="Formula" r:id="rId5" imgW="156240" imgH="179280" progId="Equation.Ribbit">
                  <p:embed/>
                  <p:pic>
                    <p:nvPicPr>
                      <p:cNvPr id="27" name="对象 26"/>
                      <p:cNvPicPr/>
                      <p:nvPr/>
                    </p:nvPicPr>
                    <p:blipFill>
                      <a:blip r:embed="rId6"/>
                      <a:stretch>
                        <a:fillRect/>
                      </a:stretch>
                    </p:blipFill>
                    <p:spPr>
                      <a:xfrm>
                        <a:off x="6470419" y="1204600"/>
                        <a:ext cx="271462" cy="312737"/>
                      </a:xfrm>
                      <a:prstGeom prst="rect">
                        <a:avLst/>
                      </a:prstGeom>
                    </p:spPr>
                  </p:pic>
                </p:oleObj>
              </mc:Fallback>
            </mc:AlternateContent>
          </a:graphicData>
        </a:graphic>
      </p:graphicFrame>
      <p:graphicFrame>
        <p:nvGraphicFramePr>
          <p:cNvPr id="28" name="对象 27"/>
          <p:cNvGraphicFramePr>
            <a:graphicFrameLocks noChangeAspect="1"/>
          </p:cNvGraphicFramePr>
          <p:nvPr/>
        </p:nvGraphicFramePr>
        <p:xfrm>
          <a:off x="8320088" y="1225236"/>
          <a:ext cx="174625" cy="271463"/>
        </p:xfrm>
        <a:graphic>
          <a:graphicData uri="http://schemas.openxmlformats.org/presentationml/2006/ole">
            <mc:AlternateContent xmlns:mc="http://schemas.openxmlformats.org/markup-compatibility/2006">
              <mc:Choice xmlns:v="urn:schemas-microsoft-com:vml" Requires="v">
                <p:oleObj name="Formula" r:id="rId7" imgW="100440" imgH="155160" progId="Equation.Ribbit">
                  <p:embed/>
                </p:oleObj>
              </mc:Choice>
              <mc:Fallback>
                <p:oleObj name="Formula" r:id="rId7" imgW="100440" imgH="155160" progId="Equation.Ribbit">
                  <p:embed/>
                  <p:pic>
                    <p:nvPicPr>
                      <p:cNvPr id="28" name="对象 27"/>
                      <p:cNvPicPr/>
                      <p:nvPr/>
                    </p:nvPicPr>
                    <p:blipFill>
                      <a:blip r:embed="rId8"/>
                      <a:stretch>
                        <a:fillRect/>
                      </a:stretch>
                    </p:blipFill>
                    <p:spPr>
                      <a:xfrm>
                        <a:off x="8320088" y="1225236"/>
                        <a:ext cx="174625" cy="271463"/>
                      </a:xfrm>
                      <a:prstGeom prst="rect">
                        <a:avLst/>
                      </a:prstGeom>
                    </p:spPr>
                  </p:pic>
                </p:oleObj>
              </mc:Fallback>
            </mc:AlternateContent>
          </a:graphicData>
        </a:graphic>
      </p:graphicFrame>
      <p:graphicFrame>
        <p:nvGraphicFramePr>
          <p:cNvPr id="29" name="对象 28"/>
          <p:cNvGraphicFramePr>
            <a:graphicFrameLocks noChangeAspect="1"/>
          </p:cNvGraphicFramePr>
          <p:nvPr/>
        </p:nvGraphicFramePr>
        <p:xfrm>
          <a:off x="4783433" y="2697860"/>
          <a:ext cx="174625" cy="271463"/>
        </p:xfrm>
        <a:graphic>
          <a:graphicData uri="http://schemas.openxmlformats.org/presentationml/2006/ole">
            <mc:AlternateContent xmlns:mc="http://schemas.openxmlformats.org/markup-compatibility/2006">
              <mc:Choice xmlns:v="urn:schemas-microsoft-com:vml" Requires="v">
                <p:oleObj name="Formula" r:id="rId9" imgW="100440" imgH="155160" progId="Equation.Ribbit">
                  <p:embed/>
                </p:oleObj>
              </mc:Choice>
              <mc:Fallback>
                <p:oleObj name="Formula" r:id="rId9" imgW="100440" imgH="155160" progId="Equation.Ribbit">
                  <p:embed/>
                  <p:pic>
                    <p:nvPicPr>
                      <p:cNvPr id="29" name="对象 28"/>
                      <p:cNvPicPr/>
                      <p:nvPr/>
                    </p:nvPicPr>
                    <p:blipFill>
                      <a:blip r:embed="rId8"/>
                      <a:stretch>
                        <a:fillRect/>
                      </a:stretch>
                    </p:blipFill>
                    <p:spPr>
                      <a:xfrm>
                        <a:off x="4783433" y="2697860"/>
                        <a:ext cx="174625" cy="271463"/>
                      </a:xfrm>
                      <a:prstGeom prst="rect">
                        <a:avLst/>
                      </a:prstGeom>
                    </p:spPr>
                  </p:pic>
                </p:oleObj>
              </mc:Fallback>
            </mc:AlternateContent>
          </a:graphicData>
        </a:graphic>
      </p:graphicFrame>
      <p:grpSp>
        <p:nvGrpSpPr>
          <p:cNvPr id="5" name="组合 4"/>
          <p:cNvGrpSpPr/>
          <p:nvPr/>
        </p:nvGrpSpPr>
        <p:grpSpPr>
          <a:xfrm>
            <a:off x="1625902" y="3151938"/>
            <a:ext cx="5976080" cy="395028"/>
            <a:chOff x="1625902" y="3151938"/>
            <a:chExt cx="5976080" cy="395028"/>
          </a:xfrm>
        </p:grpSpPr>
        <p:pic>
          <p:nvPicPr>
            <p:cNvPr id="20" name="Picture 15"/>
            <p:cNvPicPr>
              <a:picLocks noChangeAspect="1"/>
            </p:cNvPicPr>
            <p:nvPr/>
          </p:nvPicPr>
          <p:blipFill>
            <a:blip r:embed="rId10"/>
            <a:stretch>
              <a:fillRect/>
            </a:stretch>
          </p:blipFill>
          <p:spPr>
            <a:xfrm>
              <a:off x="6756743" y="3195422"/>
              <a:ext cx="845239" cy="349707"/>
            </a:xfrm>
            <a:prstGeom prst="rect">
              <a:avLst/>
            </a:prstGeom>
          </p:spPr>
        </p:pic>
        <p:graphicFrame>
          <p:nvGraphicFramePr>
            <p:cNvPr id="30" name="对象 29"/>
            <p:cNvGraphicFramePr>
              <a:graphicFrameLocks noChangeAspect="1"/>
            </p:cNvGraphicFramePr>
            <p:nvPr/>
          </p:nvGraphicFramePr>
          <p:xfrm>
            <a:off x="1625902" y="3151938"/>
            <a:ext cx="4368551" cy="395028"/>
          </p:xfrm>
          <a:graphic>
            <a:graphicData uri="http://schemas.openxmlformats.org/presentationml/2006/ole">
              <mc:AlternateContent xmlns:mc="http://schemas.openxmlformats.org/markup-compatibility/2006">
                <mc:Choice xmlns:v="urn:schemas-microsoft-com:vml" Requires="v">
                  <p:oleObj name="Formula" r:id="rId11" imgW="2215080" imgH="201960" progId="Equation.Ribbit">
                    <p:embed/>
                  </p:oleObj>
                </mc:Choice>
                <mc:Fallback>
                  <p:oleObj name="Formula" r:id="rId11" imgW="2215080" imgH="201960" progId="Equation.Ribbit">
                    <p:embed/>
                    <p:pic>
                      <p:nvPicPr>
                        <p:cNvPr id="30" name="对象 29"/>
                        <p:cNvPicPr/>
                        <p:nvPr/>
                      </p:nvPicPr>
                      <p:blipFill>
                        <a:blip r:embed="rId12"/>
                        <a:stretch>
                          <a:fillRect/>
                        </a:stretch>
                      </p:blipFill>
                      <p:spPr>
                        <a:xfrm>
                          <a:off x="1625902" y="3151938"/>
                          <a:ext cx="4368551" cy="395028"/>
                        </a:xfrm>
                        <a:prstGeom prst="rect">
                          <a:avLst/>
                        </a:prstGeom>
                      </p:spPr>
                    </p:pic>
                  </p:oleObj>
                </mc:Fallback>
              </mc:AlternateContent>
            </a:graphicData>
          </a:graphic>
        </p:graphicFrame>
      </p:grpSp>
      <p:grpSp>
        <p:nvGrpSpPr>
          <p:cNvPr id="6" name="组合 5"/>
          <p:cNvGrpSpPr/>
          <p:nvPr/>
        </p:nvGrpSpPr>
        <p:grpSpPr>
          <a:xfrm>
            <a:off x="1941107" y="4418131"/>
            <a:ext cx="5561240" cy="629361"/>
            <a:chOff x="1941107" y="4418131"/>
            <a:chExt cx="5561240" cy="629361"/>
          </a:xfrm>
        </p:grpSpPr>
        <p:pic>
          <p:nvPicPr>
            <p:cNvPr id="23" name="Picture 17"/>
            <p:cNvPicPr>
              <a:picLocks noChangeAspect="1"/>
            </p:cNvPicPr>
            <p:nvPr/>
          </p:nvPicPr>
          <p:blipFill>
            <a:blip r:embed="rId13"/>
            <a:stretch>
              <a:fillRect/>
            </a:stretch>
          </p:blipFill>
          <p:spPr>
            <a:xfrm>
              <a:off x="6654979" y="4511896"/>
              <a:ext cx="847368" cy="354444"/>
            </a:xfrm>
            <a:prstGeom prst="rect">
              <a:avLst/>
            </a:prstGeom>
          </p:spPr>
        </p:pic>
        <p:graphicFrame>
          <p:nvGraphicFramePr>
            <p:cNvPr id="31" name="对象 30"/>
            <p:cNvGraphicFramePr>
              <a:graphicFrameLocks noChangeAspect="1"/>
            </p:cNvGraphicFramePr>
            <p:nvPr/>
          </p:nvGraphicFramePr>
          <p:xfrm>
            <a:off x="1941107" y="4418131"/>
            <a:ext cx="3833036" cy="629361"/>
          </p:xfrm>
          <a:graphic>
            <a:graphicData uri="http://schemas.openxmlformats.org/presentationml/2006/ole">
              <mc:AlternateContent xmlns:mc="http://schemas.openxmlformats.org/markup-compatibility/2006">
                <mc:Choice xmlns:v="urn:schemas-microsoft-com:vml" Requires="v">
                  <p:oleObj name="Formula" r:id="rId14" imgW="1712160" imgH="282240" progId="Equation.Ribbit">
                    <p:embed/>
                  </p:oleObj>
                </mc:Choice>
                <mc:Fallback>
                  <p:oleObj name="Formula" r:id="rId14" imgW="1712160" imgH="282240" progId="Equation.Ribbit">
                    <p:embed/>
                    <p:pic>
                      <p:nvPicPr>
                        <p:cNvPr id="31" name="对象 30"/>
                        <p:cNvPicPr/>
                        <p:nvPr/>
                      </p:nvPicPr>
                      <p:blipFill>
                        <a:blip r:embed="rId15"/>
                        <a:stretch>
                          <a:fillRect/>
                        </a:stretch>
                      </p:blipFill>
                      <p:spPr>
                        <a:xfrm>
                          <a:off x="1941107" y="4418131"/>
                          <a:ext cx="3833036" cy="629361"/>
                        </a:xfrm>
                        <a:prstGeom prst="rect">
                          <a:avLst/>
                        </a:prstGeom>
                      </p:spPr>
                    </p:pic>
                  </p:oleObj>
                </mc:Fallback>
              </mc:AlternateContent>
            </a:graphicData>
          </a:graphic>
        </p:graphicFrame>
      </p:grpSp>
      <p:graphicFrame>
        <p:nvGraphicFramePr>
          <p:cNvPr id="32" name="对象 31"/>
          <p:cNvGraphicFramePr>
            <a:graphicFrameLocks noChangeAspect="1"/>
          </p:cNvGraphicFramePr>
          <p:nvPr/>
        </p:nvGraphicFramePr>
        <p:xfrm>
          <a:off x="4690066" y="2339603"/>
          <a:ext cx="333375" cy="379892"/>
        </p:xfrm>
        <a:graphic>
          <a:graphicData uri="http://schemas.openxmlformats.org/presentationml/2006/ole">
            <mc:AlternateContent xmlns:mc="http://schemas.openxmlformats.org/markup-compatibility/2006">
              <mc:Choice xmlns:v="urn:schemas-microsoft-com:vml" Requires="v">
                <p:oleObj name="Formula" r:id="rId16" imgW="156240" imgH="179280" progId="Equation.Ribbit">
                  <p:embed/>
                </p:oleObj>
              </mc:Choice>
              <mc:Fallback>
                <p:oleObj name="Formula" r:id="rId16" imgW="156240" imgH="179280" progId="Equation.Ribbit">
                  <p:embed/>
                  <p:pic>
                    <p:nvPicPr>
                      <p:cNvPr id="32" name="对象 31"/>
                      <p:cNvPicPr/>
                      <p:nvPr/>
                    </p:nvPicPr>
                    <p:blipFill>
                      <a:blip r:embed="rId6"/>
                      <a:stretch>
                        <a:fillRect/>
                      </a:stretch>
                    </p:blipFill>
                    <p:spPr>
                      <a:xfrm>
                        <a:off x="4690066" y="2339603"/>
                        <a:ext cx="333375" cy="379892"/>
                      </a:xfrm>
                      <a:prstGeom prst="rect">
                        <a:avLst/>
                      </a:prstGeom>
                    </p:spPr>
                  </p:pic>
                </p:oleObj>
              </mc:Fallback>
            </mc:AlternateContent>
          </a:graphicData>
        </a:graphic>
      </p:graphicFrame>
      <p:graphicFrame>
        <p:nvGraphicFramePr>
          <p:cNvPr id="33" name="对象 32"/>
          <p:cNvGraphicFramePr>
            <a:graphicFrameLocks noChangeAspect="1"/>
          </p:cNvGraphicFramePr>
          <p:nvPr/>
        </p:nvGraphicFramePr>
        <p:xfrm>
          <a:off x="2588069" y="2668394"/>
          <a:ext cx="1601787" cy="330394"/>
        </p:xfrm>
        <a:graphic>
          <a:graphicData uri="http://schemas.openxmlformats.org/presentationml/2006/ole">
            <mc:AlternateContent xmlns:mc="http://schemas.openxmlformats.org/markup-compatibility/2006">
              <mc:Choice xmlns:v="urn:schemas-microsoft-com:vml" Requires="v">
                <p:oleObj name="Formula" r:id="rId17" imgW="851040" imgH="177840" progId="Equation.Ribbit">
                  <p:embed/>
                </p:oleObj>
              </mc:Choice>
              <mc:Fallback>
                <p:oleObj name="Formula" r:id="rId17" imgW="851040" imgH="177840" progId="Equation.Ribbit">
                  <p:embed/>
                  <p:pic>
                    <p:nvPicPr>
                      <p:cNvPr id="33" name="对象 32"/>
                      <p:cNvPicPr/>
                      <p:nvPr/>
                    </p:nvPicPr>
                    <p:blipFill>
                      <a:blip r:embed="rId18"/>
                      <a:stretch>
                        <a:fillRect/>
                      </a:stretch>
                    </p:blipFill>
                    <p:spPr>
                      <a:xfrm>
                        <a:off x="2588069" y="2668394"/>
                        <a:ext cx="1601787" cy="330394"/>
                      </a:xfrm>
                      <a:prstGeom prst="rect">
                        <a:avLst/>
                      </a:prstGeom>
                    </p:spPr>
                  </p:pic>
                </p:oleObj>
              </mc:Fallback>
            </mc:AlternateContent>
          </a:graphicData>
        </a:graphic>
      </p:graphicFrame>
    </p:spTree>
    <p:extLst>
      <p:ext uri="{BB962C8B-B14F-4D97-AF65-F5344CB8AC3E}">
        <p14:creationId xmlns:p14="http://schemas.microsoft.com/office/powerpoint/2010/main" val="383195079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小结</a:t>
            </a:r>
          </a:p>
        </p:txBody>
      </p:sp>
      <p:sp>
        <p:nvSpPr>
          <p:cNvPr id="4" name="内容占位符 3"/>
          <p:cNvSpPr>
            <a:spLocks noGrp="1"/>
          </p:cNvSpPr>
          <p:nvPr>
            <p:ph idx="1"/>
          </p:nvPr>
        </p:nvSpPr>
        <p:spPr>
          <a:xfrm>
            <a:off x="260350" y="1242562"/>
            <a:ext cx="8616950" cy="4662938"/>
          </a:xfrm>
        </p:spPr>
        <p:txBody>
          <a:bodyPr>
            <a:noAutofit/>
          </a:bodyPr>
          <a:lstStyle/>
          <a:p>
            <a:pPr>
              <a:lnSpc>
                <a:spcPct val="150000"/>
              </a:lnSpc>
            </a:pPr>
            <a:r>
              <a:rPr lang="zh-CN" altLang="en-US" b="1" dirty="0">
                <a:latin typeface="+mn-ea"/>
                <a:ea typeface="+mn-ea"/>
                <a:cs typeface="宋体"/>
              </a:rPr>
              <a:t>贝叶斯决策论</a:t>
            </a:r>
            <a:endParaRPr lang="en-US" altLang="zh-CN" b="1" dirty="0">
              <a:latin typeface="+mn-ea"/>
              <a:ea typeface="+mn-ea"/>
              <a:cs typeface="宋体"/>
            </a:endParaRPr>
          </a:p>
          <a:p>
            <a:pPr>
              <a:lnSpc>
                <a:spcPct val="150000"/>
              </a:lnSpc>
            </a:pPr>
            <a:r>
              <a:rPr lang="zh-CN" altLang="en-US" b="1" dirty="0">
                <a:latin typeface="+mn-ea"/>
                <a:ea typeface="+mn-ea"/>
                <a:cs typeface="宋体"/>
              </a:rPr>
              <a:t>极大似然估计</a:t>
            </a:r>
            <a:endParaRPr lang="en-US" altLang="zh-CN" b="1" dirty="0">
              <a:latin typeface="+mn-ea"/>
              <a:ea typeface="+mn-ea"/>
              <a:cs typeface="宋体"/>
            </a:endParaRPr>
          </a:p>
          <a:p>
            <a:pPr>
              <a:lnSpc>
                <a:spcPct val="150000"/>
              </a:lnSpc>
            </a:pPr>
            <a:r>
              <a:rPr lang="zh-CN" altLang="en-US" b="1" dirty="0">
                <a:latin typeface="+mn-ea"/>
                <a:ea typeface="+mn-ea"/>
                <a:cs typeface="宋体"/>
              </a:rPr>
              <a:t>朴素贝叶斯分类器</a:t>
            </a:r>
            <a:endParaRPr lang="en-US" altLang="zh-CN" b="1" dirty="0">
              <a:latin typeface="+mn-ea"/>
              <a:ea typeface="+mn-ea"/>
              <a:cs typeface="宋体"/>
            </a:endParaRPr>
          </a:p>
          <a:p>
            <a:pPr>
              <a:lnSpc>
                <a:spcPct val="150000"/>
              </a:lnSpc>
            </a:pPr>
            <a:r>
              <a:rPr lang="zh-CN" altLang="en-US" b="1" dirty="0">
                <a:latin typeface="+mn-ea"/>
                <a:ea typeface="+mn-ea"/>
                <a:cs typeface="宋体"/>
              </a:rPr>
              <a:t>半朴素贝叶斯分类器</a:t>
            </a:r>
            <a:endParaRPr lang="en-US" altLang="zh-CN" b="1" dirty="0">
              <a:latin typeface="+mn-ea"/>
              <a:ea typeface="+mn-ea"/>
              <a:cs typeface="宋体"/>
            </a:endParaRPr>
          </a:p>
          <a:p>
            <a:pPr>
              <a:lnSpc>
                <a:spcPct val="150000"/>
              </a:lnSpc>
            </a:pPr>
            <a:r>
              <a:rPr lang="zh-CN" altLang="en-US" b="1" dirty="0">
                <a:latin typeface="+mn-ea"/>
                <a:ea typeface="+mn-ea"/>
                <a:cs typeface="宋体"/>
              </a:rPr>
              <a:t>贝叶斯网</a:t>
            </a:r>
            <a:endParaRPr lang="en-US" altLang="zh-CN" b="1" dirty="0">
              <a:latin typeface="+mn-ea"/>
              <a:ea typeface="+mn-ea"/>
              <a:cs typeface="宋体"/>
            </a:endParaRPr>
          </a:p>
          <a:p>
            <a:pPr>
              <a:lnSpc>
                <a:spcPct val="150000"/>
              </a:lnSpc>
            </a:pPr>
            <a:r>
              <a:rPr lang="en-US" altLang="zh-CN" b="1" dirty="0">
                <a:latin typeface="+mn-lt"/>
                <a:ea typeface="+mn-ea"/>
                <a:cs typeface="Verdana" charset="0"/>
              </a:rPr>
              <a:t>EM</a:t>
            </a:r>
            <a:r>
              <a:rPr lang="zh-CN" altLang="en-US" b="1" dirty="0">
                <a:latin typeface="+mn-ea"/>
                <a:ea typeface="+mn-ea"/>
                <a:cs typeface="宋体"/>
              </a:rPr>
              <a:t>算法</a:t>
            </a:r>
            <a:endParaRPr lang="en-US" altLang="zh-CN" b="1" dirty="0">
              <a:latin typeface="+mn-ea"/>
              <a:ea typeface="+mn-ea"/>
              <a:cs typeface="宋体"/>
            </a:endParaRPr>
          </a:p>
        </p:txBody>
      </p:sp>
    </p:spTree>
    <p:extLst>
      <p:ext uri="{BB962C8B-B14F-4D97-AF65-F5344CB8AC3E}">
        <p14:creationId xmlns:p14="http://schemas.microsoft.com/office/powerpoint/2010/main" val="36879331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t>2.</a:t>
            </a:r>
            <a:r>
              <a:rPr lang="zh-CN" altLang="en-US" dirty="0"/>
              <a:t>朴素贝叶斯算法核心思想</a:t>
            </a:r>
          </a:p>
        </p:txBody>
      </p:sp>
      <p:sp>
        <p:nvSpPr>
          <p:cNvPr id="5" name="AutoShape 2" descr="公式">
            <a:extLst>
              <a:ext uri="{FF2B5EF4-FFF2-40B4-BE49-F238E27FC236}">
                <a16:creationId xmlns:a16="http://schemas.microsoft.com/office/drawing/2014/main" id="{8F2F6B33-C009-DD6B-C7B3-5B8ADD0B380D}"/>
              </a:ext>
            </a:extLst>
          </p:cNvPr>
          <p:cNvSpPr>
            <a:spLocks noChangeAspect="1" noChangeArrowheads="1"/>
          </p:cNvSpPr>
          <p:nvPr/>
        </p:nvSpPr>
        <p:spPr bwMode="auto">
          <a:xfrm>
            <a:off x="2935288"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AutoShape 3" descr="公式">
            <a:extLst>
              <a:ext uri="{FF2B5EF4-FFF2-40B4-BE49-F238E27FC236}">
                <a16:creationId xmlns:a16="http://schemas.microsoft.com/office/drawing/2014/main" id="{EEDB6069-BB8D-77A1-EF5D-BCC53B7EC311}"/>
              </a:ext>
            </a:extLst>
          </p:cNvPr>
          <p:cNvSpPr>
            <a:spLocks noChangeAspect="1" noChangeArrowheads="1"/>
          </p:cNvSpPr>
          <p:nvPr/>
        </p:nvSpPr>
        <p:spPr bwMode="auto">
          <a:xfrm>
            <a:off x="6510338"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91138" name="Picture 2" descr="朴素贝叶斯算法; 算法核心思想; 基于概率的预测;">
            <a:extLst>
              <a:ext uri="{FF2B5EF4-FFF2-40B4-BE49-F238E27FC236}">
                <a16:creationId xmlns:a16="http://schemas.microsoft.com/office/drawing/2014/main" id="{C6B395D7-C56A-6DB2-B175-12833D4506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05465"/>
            <a:ext cx="9144000" cy="3479800"/>
          </a:xfrm>
          <a:prstGeom prst="rect">
            <a:avLst/>
          </a:prstGeom>
          <a:noFill/>
          <a:extLst>
            <a:ext uri="{909E8E84-426E-40DD-AFC4-6F175D3DCCD1}">
              <a14:hiddenFill xmlns:a14="http://schemas.microsoft.com/office/drawing/2010/main">
                <a:solidFill>
                  <a:srgbClr val="FFFFFF"/>
                </a:solidFill>
              </a14:hiddenFill>
            </a:ext>
          </a:extLst>
        </p:spPr>
      </p:pic>
      <p:sp>
        <p:nvSpPr>
          <p:cNvPr id="8" name="内容占位符 3">
            <a:extLst>
              <a:ext uri="{FF2B5EF4-FFF2-40B4-BE49-F238E27FC236}">
                <a16:creationId xmlns:a16="http://schemas.microsoft.com/office/drawing/2014/main" id="{057D6F39-593B-872C-6A20-7F99F2415CCA}"/>
              </a:ext>
            </a:extLst>
          </p:cNvPr>
          <p:cNvSpPr>
            <a:spLocks noGrp="1"/>
          </p:cNvSpPr>
          <p:nvPr>
            <p:ph idx="1"/>
          </p:nvPr>
        </p:nvSpPr>
        <p:spPr>
          <a:xfrm>
            <a:off x="260350" y="912805"/>
            <a:ext cx="8433290" cy="2000593"/>
          </a:xfrm>
        </p:spPr>
        <p:txBody>
          <a:bodyPr>
            <a:noAutofit/>
          </a:bodyPr>
          <a:lstStyle/>
          <a:p>
            <a:pPr marL="342900" indent="-342900">
              <a:lnSpc>
                <a:spcPct val="150000"/>
              </a:lnSpc>
              <a:spcBef>
                <a:spcPts val="0"/>
              </a:spcBef>
              <a:buFont typeface="Wingdings" pitchFamily="2" charset="2"/>
              <a:buChar char="Ø"/>
            </a:pPr>
            <a:r>
              <a:rPr lang="zh-CN" altLang="en-US" sz="1600" b="1" i="0" dirty="0">
                <a:effectLst/>
                <a:latin typeface="Microsoft YaHei" panose="020B0503020204020204" pitchFamily="34" charset="-122"/>
                <a:ea typeface="Microsoft YaHei" panose="020B0503020204020204" pitchFamily="34" charset="-122"/>
              </a:rPr>
              <a:t>坏西瓜的敲击声是「清脆」的概率更大</a:t>
            </a:r>
            <a:r>
              <a:rPr lang="zh-CN" altLang="en-US" sz="1600" b="0" i="0" dirty="0">
                <a:solidFill>
                  <a:srgbClr val="333333"/>
                </a:solidFill>
                <a:effectLst/>
                <a:latin typeface="Microsoft YaHei" panose="020B0503020204020204" pitchFamily="34" charset="-122"/>
                <a:ea typeface="Microsoft YaHei" panose="020B0503020204020204" pitchFamily="34" charset="-122"/>
              </a:rPr>
              <a:t>，</a:t>
            </a:r>
            <a:r>
              <a:rPr lang="zh-CN" altLang="en-US" sz="1600" b="1" i="0" dirty="0">
                <a:solidFill>
                  <a:srgbClr val="002060"/>
                </a:solidFill>
                <a:effectLst/>
                <a:latin typeface="Microsoft YaHei" panose="020B0503020204020204" pitchFamily="34" charset="-122"/>
                <a:ea typeface="Microsoft YaHei" panose="020B0503020204020204" pitchFamily="34" charset="-122"/>
              </a:rPr>
              <a:t>好西瓜的敲击声是「沉闷」的概率更大</a:t>
            </a:r>
            <a:endParaRPr lang="en-US" altLang="zh-CN" sz="1600" b="1" i="0" dirty="0">
              <a:solidFill>
                <a:srgbClr val="002060"/>
              </a:solidFill>
              <a:effectLst/>
              <a:latin typeface="Microsoft YaHei" panose="020B0503020204020204" pitchFamily="34" charset="-122"/>
              <a:ea typeface="Microsoft YaHei" panose="020B0503020204020204" pitchFamily="34" charset="-122"/>
            </a:endParaRPr>
          </a:p>
          <a:p>
            <a:pPr marL="342900" indent="-342900">
              <a:lnSpc>
                <a:spcPct val="150000"/>
              </a:lnSpc>
              <a:spcBef>
                <a:spcPts val="0"/>
              </a:spcBef>
              <a:buFont typeface="Wingdings" pitchFamily="2" charset="2"/>
              <a:buChar char="Ø"/>
            </a:pPr>
            <a:r>
              <a:rPr lang="zh-CN" altLang="en-US" sz="1600" i="0" dirty="0">
                <a:effectLst/>
                <a:latin typeface="Microsoft YaHei" panose="020B0503020204020204" pitchFamily="34" charset="-122"/>
                <a:ea typeface="Microsoft YaHei" panose="020B0503020204020204" pitchFamily="34" charset="-122"/>
              </a:rPr>
              <a:t>朴素贝叶斯把类似「敲击声」这样的特征</a:t>
            </a:r>
            <a:r>
              <a:rPr lang="zh-CN" altLang="en-US" sz="1600" b="1" i="0" dirty="0">
                <a:effectLst/>
                <a:latin typeface="Microsoft YaHei" panose="020B0503020204020204" pitchFamily="34" charset="-122"/>
                <a:ea typeface="Microsoft YaHei" panose="020B0503020204020204" pitchFamily="34" charset="-122"/>
              </a:rPr>
              <a:t>概率化</a:t>
            </a:r>
            <a:r>
              <a:rPr lang="zh-CN" altLang="en-US" sz="1600" i="0" dirty="0">
                <a:effectLst/>
                <a:latin typeface="Microsoft YaHei" panose="020B0503020204020204" pitchFamily="34" charset="-122"/>
                <a:ea typeface="Microsoft YaHei" panose="020B0503020204020204" pitchFamily="34" charset="-122"/>
              </a:rPr>
              <a:t>，构成一个「西瓜的品质向量」以及对应的「好瓜</a:t>
            </a:r>
            <a:r>
              <a:rPr lang="en-US" altLang="zh-CN" sz="1600" i="0" dirty="0">
                <a:effectLst/>
                <a:latin typeface="Microsoft YaHei" panose="020B0503020204020204" pitchFamily="34" charset="-122"/>
                <a:ea typeface="Microsoft YaHei" panose="020B0503020204020204" pitchFamily="34" charset="-122"/>
              </a:rPr>
              <a:t>/</a:t>
            </a:r>
            <a:r>
              <a:rPr lang="zh-CN" altLang="en-US" sz="1600" i="0" dirty="0">
                <a:effectLst/>
                <a:latin typeface="Microsoft YaHei" panose="020B0503020204020204" pitchFamily="34" charset="-122"/>
                <a:ea typeface="Microsoft YaHei" panose="020B0503020204020204" pitchFamily="34" charset="-122"/>
              </a:rPr>
              <a:t>坏瓜标签」，训练出一个标准的</a:t>
            </a:r>
            <a:r>
              <a:rPr lang="zh-CN" altLang="en-US" sz="1600" b="1" i="0" dirty="0">
                <a:effectLst/>
                <a:latin typeface="Microsoft YaHei" panose="020B0503020204020204" pitchFamily="34" charset="-122"/>
                <a:ea typeface="Microsoft YaHei" panose="020B0503020204020204" pitchFamily="34" charset="-122"/>
              </a:rPr>
              <a:t>「基于统计概率的好坏瓜模型」</a:t>
            </a:r>
            <a:endParaRPr lang="en-US" altLang="zh-CN" sz="1600" b="1" i="0" dirty="0">
              <a:effectLst/>
              <a:latin typeface="Microsoft YaHei" panose="020B0503020204020204" pitchFamily="34" charset="-122"/>
              <a:ea typeface="Microsoft YaHei" panose="020B0503020204020204" pitchFamily="34" charset="-122"/>
            </a:endParaRPr>
          </a:p>
          <a:p>
            <a:pPr marL="342900" indent="-342900">
              <a:lnSpc>
                <a:spcPct val="150000"/>
              </a:lnSpc>
              <a:spcBef>
                <a:spcPts val="0"/>
              </a:spcBef>
              <a:buFont typeface="Wingdings" pitchFamily="2" charset="2"/>
              <a:buChar char="Ø"/>
            </a:pPr>
            <a:r>
              <a:rPr lang="zh-CN" altLang="en-US" sz="1600" b="1" i="0" dirty="0">
                <a:solidFill>
                  <a:srgbClr val="00B050"/>
                </a:solidFill>
                <a:effectLst/>
                <a:latin typeface="Microsoft YaHei" panose="020B0503020204020204" pitchFamily="34" charset="-122"/>
                <a:ea typeface="Microsoft YaHei" panose="020B0503020204020204" pitchFamily="34" charset="-122"/>
              </a:rPr>
              <a:t>在面对未知品质的西瓜时</a:t>
            </a:r>
            <a:r>
              <a:rPr lang="zh-CN" altLang="en-US" sz="1600" b="0" i="0" dirty="0">
                <a:effectLst/>
                <a:latin typeface="Microsoft YaHei" panose="020B0503020204020204" pitchFamily="34" charset="-122"/>
                <a:ea typeface="Microsoft YaHei" panose="020B0503020204020204" pitchFamily="34" charset="-122"/>
              </a:rPr>
              <a:t>，我们迅速获取了特征，分别输入「好瓜模型」和「坏瓜模型」，得到两个概率值</a:t>
            </a:r>
            <a:r>
              <a:rPr lang="en-US" altLang="zh-CN" sz="1600" b="0" i="0" dirty="0">
                <a:effectLst/>
                <a:latin typeface="Microsoft YaHei" panose="020B0503020204020204" pitchFamily="34" charset="-122"/>
                <a:ea typeface="Microsoft YaHei" panose="020B0503020204020204" pitchFamily="34" charset="-122"/>
              </a:rPr>
              <a:t>,</a:t>
            </a:r>
            <a:r>
              <a:rPr lang="zh-CN" altLang="en-US" sz="1600" b="0" i="0" dirty="0">
                <a:effectLst/>
                <a:latin typeface="Microsoft YaHei" panose="020B0503020204020204" pitchFamily="34" charset="-122"/>
                <a:ea typeface="Microsoft YaHei" panose="020B0503020204020204" pitchFamily="34" charset="-122"/>
              </a:rPr>
              <a:t> 「坏瓜模型」输出的概率值大，那这个瓜很有可能就是个坏</a:t>
            </a:r>
            <a:r>
              <a:rPr lang="zh-CN" altLang="en-US" sz="1600" dirty="0">
                <a:latin typeface="Microsoft YaHei" panose="020B0503020204020204" pitchFamily="34" charset="-122"/>
                <a:ea typeface="Microsoft YaHei" panose="020B0503020204020204" pitchFamily="34" charset="-122"/>
              </a:rPr>
              <a:t>瓜</a:t>
            </a:r>
            <a:endParaRPr lang="zh-CN" altLang="en-US" sz="2000" dirty="0"/>
          </a:p>
        </p:txBody>
      </p:sp>
    </p:spTree>
    <p:extLst>
      <p:ext uri="{BB962C8B-B14F-4D97-AF65-F5344CB8AC3E}">
        <p14:creationId xmlns:p14="http://schemas.microsoft.com/office/powerpoint/2010/main" val="37441557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t>3.</a:t>
            </a:r>
            <a:r>
              <a:rPr lang="zh-CN" altLang="en-US" dirty="0"/>
              <a:t>贝叶斯公式与条件独立假设</a:t>
            </a:r>
          </a:p>
        </p:txBody>
      </p:sp>
      <p:sp>
        <p:nvSpPr>
          <p:cNvPr id="4" name="内容占位符 3"/>
          <p:cNvSpPr>
            <a:spLocks noGrp="1"/>
          </p:cNvSpPr>
          <p:nvPr>
            <p:ph idx="1"/>
          </p:nvPr>
        </p:nvSpPr>
        <p:spPr>
          <a:xfrm>
            <a:off x="83388" y="820738"/>
            <a:ext cx="8425619" cy="4001186"/>
          </a:xfrm>
        </p:spPr>
        <p:txBody>
          <a:bodyPr>
            <a:noAutofit/>
          </a:bodyPr>
          <a:lstStyle/>
          <a:p>
            <a:pPr marL="285750" indent="-285750">
              <a:lnSpc>
                <a:spcPct val="130000"/>
              </a:lnSpc>
              <a:spcBef>
                <a:spcPts val="600"/>
              </a:spcBef>
            </a:pPr>
            <a:r>
              <a:rPr lang="zh-CN" altLang="en-US" sz="2000" b="1" i="0" dirty="0">
                <a:solidFill>
                  <a:srgbClr val="333333"/>
                </a:solidFill>
                <a:effectLst/>
                <a:latin typeface="Microsoft YaHei" panose="020B0503020204020204" pitchFamily="34" charset="-122"/>
                <a:ea typeface="Microsoft YaHei" panose="020B0503020204020204" pitchFamily="34" charset="-122"/>
              </a:rPr>
              <a:t>贝叶斯定理中的重要概念</a:t>
            </a:r>
            <a:endParaRPr lang="en-US" altLang="zh-CN" sz="2000" b="1" i="0" dirty="0">
              <a:solidFill>
                <a:srgbClr val="333333"/>
              </a:solidFill>
              <a:effectLst/>
              <a:latin typeface="Microsoft YaHei" panose="020B0503020204020204" pitchFamily="34" charset="-122"/>
              <a:ea typeface="Microsoft YaHei" panose="020B0503020204020204" pitchFamily="34" charset="-122"/>
            </a:endParaRPr>
          </a:p>
          <a:p>
            <a:pPr marL="800100" lvl="1" indent="-342900">
              <a:lnSpc>
                <a:spcPct val="150000"/>
              </a:lnSpc>
              <a:spcBef>
                <a:spcPts val="0"/>
              </a:spcBef>
              <a:buFont typeface="Wingdings" pitchFamily="2" charset="2"/>
              <a:buChar char="Ø"/>
            </a:pPr>
            <a:r>
              <a:rPr lang="zh-CN" altLang="en-US" dirty="0"/>
              <a:t>先验概率、后验概率和条件概率</a:t>
            </a:r>
            <a:endParaRPr lang="en-US" altLang="zh-CN" dirty="0"/>
          </a:p>
          <a:p>
            <a:pPr marL="1257300" lvl="2" indent="-342900">
              <a:lnSpc>
                <a:spcPct val="150000"/>
              </a:lnSpc>
              <a:spcBef>
                <a:spcPts val="0"/>
              </a:spcBef>
              <a:buFont typeface="Arial" panose="020B0604020202020204" pitchFamily="34" charset="0"/>
              <a:buChar char="•"/>
            </a:pPr>
            <a:r>
              <a:rPr lang="zh-CN" altLang="en-US" sz="1600" b="1" i="0" dirty="0">
                <a:solidFill>
                  <a:srgbClr val="333333"/>
                </a:solidFill>
                <a:effectLst/>
                <a:latin typeface="Microsoft YaHei" panose="020B0503020204020204" pitchFamily="34" charset="-122"/>
                <a:ea typeface="Microsoft YaHei" panose="020B0503020204020204" pitchFamily="34" charset="-122"/>
              </a:rPr>
              <a:t>先验概率</a:t>
            </a:r>
            <a:r>
              <a:rPr lang="zh-CN" altLang="en-US" sz="1600" b="0" i="0" dirty="0">
                <a:solidFill>
                  <a:srgbClr val="333333"/>
                </a:solidFill>
                <a:effectLst/>
                <a:latin typeface="Microsoft YaHei" panose="020B0503020204020204" pitchFamily="34" charset="-122"/>
                <a:ea typeface="Microsoft YaHei" panose="020B0503020204020204" pitchFamily="34" charset="-122"/>
              </a:rPr>
              <a:t>：</a:t>
            </a:r>
            <a:r>
              <a:rPr lang="zh-CN" altLang="en-US" sz="1600" b="1" i="0" dirty="0">
                <a:solidFill>
                  <a:srgbClr val="333333"/>
                </a:solidFill>
                <a:effectLst/>
                <a:latin typeface="Microsoft YaHei" panose="020B0503020204020204" pitchFamily="34" charset="-122"/>
                <a:ea typeface="Microsoft YaHei" panose="020B0503020204020204" pitchFamily="34" charset="-122"/>
              </a:rPr>
              <a:t>事件发生前的预判概率</a:t>
            </a:r>
            <a:r>
              <a:rPr lang="zh-CN" altLang="en-US" sz="1600" b="0" i="0" dirty="0">
                <a:solidFill>
                  <a:srgbClr val="333333"/>
                </a:solidFill>
                <a:effectLst/>
                <a:latin typeface="Microsoft YaHei" panose="020B0503020204020204" pitchFamily="34" charset="-122"/>
                <a:ea typeface="Microsoft YaHei" panose="020B0503020204020204" pitchFamily="34" charset="-122"/>
              </a:rPr>
              <a:t>。可以是基于历史数据的统计，可以由背景常识得出，也可以是人的主观观点给出。一般都是单独事件概率</a:t>
            </a:r>
            <a:endParaRPr lang="en-US" altLang="zh-CN" sz="1600" b="0" i="0" dirty="0">
              <a:solidFill>
                <a:srgbClr val="333333"/>
              </a:solidFill>
              <a:effectLst/>
              <a:latin typeface="Microsoft YaHei" panose="020B0503020204020204" pitchFamily="34" charset="-122"/>
              <a:ea typeface="Microsoft YaHei" panose="020B0503020204020204" pitchFamily="34" charset="-122"/>
            </a:endParaRPr>
          </a:p>
          <a:p>
            <a:pPr marL="1257300" lvl="2" indent="-342900">
              <a:lnSpc>
                <a:spcPct val="150000"/>
              </a:lnSpc>
              <a:spcBef>
                <a:spcPts val="0"/>
              </a:spcBef>
              <a:buFont typeface="Arial" panose="020B0604020202020204" pitchFamily="34" charset="0"/>
              <a:buChar char="•"/>
            </a:pPr>
            <a:endParaRPr lang="en-US" altLang="zh-CN" sz="1600" dirty="0">
              <a:solidFill>
                <a:srgbClr val="333333"/>
              </a:solidFill>
              <a:latin typeface="Microsoft YaHei" panose="020B0503020204020204" pitchFamily="34" charset="-122"/>
              <a:ea typeface="Microsoft YaHei" panose="020B0503020204020204" pitchFamily="34" charset="-122"/>
            </a:endParaRPr>
          </a:p>
          <a:p>
            <a:pPr marL="1257300" lvl="2" indent="-342900">
              <a:lnSpc>
                <a:spcPct val="150000"/>
              </a:lnSpc>
              <a:spcBef>
                <a:spcPts val="0"/>
              </a:spcBef>
              <a:buFont typeface="Arial" panose="020B0604020202020204" pitchFamily="34" charset="0"/>
              <a:buChar char="•"/>
            </a:pPr>
            <a:endParaRPr lang="en-US" altLang="zh-CN" sz="1600" dirty="0">
              <a:solidFill>
                <a:srgbClr val="333333"/>
              </a:solidFill>
              <a:latin typeface="Microsoft YaHei" panose="020B0503020204020204" pitchFamily="34" charset="-122"/>
              <a:ea typeface="Microsoft YaHei" panose="020B0503020204020204" pitchFamily="34" charset="-122"/>
            </a:endParaRPr>
          </a:p>
          <a:p>
            <a:pPr marL="1257300" lvl="2" indent="-342900">
              <a:lnSpc>
                <a:spcPct val="150000"/>
              </a:lnSpc>
              <a:spcBef>
                <a:spcPts val="0"/>
              </a:spcBef>
              <a:buFont typeface="Arial" panose="020B0604020202020204" pitchFamily="34" charset="0"/>
              <a:buChar char="•"/>
            </a:pPr>
            <a:endParaRPr lang="en-US" altLang="zh-CN" sz="1600" dirty="0">
              <a:solidFill>
                <a:srgbClr val="333333"/>
              </a:solidFill>
              <a:latin typeface="Microsoft YaHei" panose="020B0503020204020204" pitchFamily="34" charset="-122"/>
              <a:ea typeface="Microsoft YaHei" panose="020B0503020204020204" pitchFamily="34" charset="-122"/>
            </a:endParaRPr>
          </a:p>
          <a:p>
            <a:pPr marL="1257300" lvl="2" indent="-342900">
              <a:lnSpc>
                <a:spcPct val="150000"/>
              </a:lnSpc>
              <a:spcBef>
                <a:spcPts val="0"/>
              </a:spcBef>
              <a:buFont typeface="Arial" panose="020B0604020202020204" pitchFamily="34" charset="0"/>
              <a:buChar char="•"/>
            </a:pPr>
            <a:r>
              <a:rPr lang="zh-CN" altLang="en-US" sz="1600" b="1" i="0" dirty="0">
                <a:solidFill>
                  <a:srgbClr val="333333"/>
                </a:solidFill>
                <a:effectLst/>
                <a:latin typeface="Microsoft YaHei" panose="020B0503020204020204" pitchFamily="34" charset="-122"/>
                <a:ea typeface="Microsoft YaHei" panose="020B0503020204020204" pitchFamily="34" charset="-122"/>
              </a:rPr>
              <a:t>后验概率</a:t>
            </a:r>
            <a:r>
              <a:rPr lang="zh-CN" altLang="en-US" sz="1600" b="0" i="0" dirty="0">
                <a:solidFill>
                  <a:srgbClr val="333333"/>
                </a:solidFill>
                <a:effectLst/>
                <a:latin typeface="Microsoft YaHei" panose="020B0503020204020204" pitchFamily="34" charset="-122"/>
                <a:ea typeface="Microsoft YaHei" panose="020B0503020204020204" pitchFamily="34" charset="-122"/>
              </a:rPr>
              <a:t>：</a:t>
            </a:r>
            <a:r>
              <a:rPr lang="zh-CN" altLang="en-US" sz="1600" b="1" i="0" dirty="0">
                <a:solidFill>
                  <a:srgbClr val="333333"/>
                </a:solidFill>
                <a:effectLst/>
                <a:latin typeface="Microsoft YaHei" panose="020B0503020204020204" pitchFamily="34" charset="-122"/>
                <a:ea typeface="Microsoft YaHei" panose="020B0503020204020204" pitchFamily="34" charset="-122"/>
              </a:rPr>
              <a:t>事件发生后求的反向条件概率</a:t>
            </a:r>
            <a:r>
              <a:rPr lang="zh-CN" altLang="en-US" sz="1600" b="0" i="0" dirty="0">
                <a:solidFill>
                  <a:srgbClr val="333333"/>
                </a:solidFill>
                <a:effectLst/>
                <a:latin typeface="Microsoft YaHei" panose="020B0503020204020204" pitchFamily="34" charset="-122"/>
                <a:ea typeface="Microsoft YaHei" panose="020B0503020204020204" pitchFamily="34" charset="-122"/>
              </a:rPr>
              <a:t>。或者说，基于先验概率求得的反向条件概率。概率形式与条件概率相同</a:t>
            </a:r>
            <a:endParaRPr lang="en-US" altLang="zh-CN" sz="1600" b="0" i="0" dirty="0">
              <a:solidFill>
                <a:srgbClr val="333333"/>
              </a:solidFill>
              <a:effectLst/>
              <a:latin typeface="Microsoft YaHei" panose="020B0503020204020204" pitchFamily="34" charset="-122"/>
              <a:ea typeface="Microsoft YaHei" panose="020B0503020204020204" pitchFamily="34" charset="-122"/>
            </a:endParaRPr>
          </a:p>
          <a:p>
            <a:pPr marL="1257300" lvl="2" indent="-342900">
              <a:lnSpc>
                <a:spcPct val="150000"/>
              </a:lnSpc>
              <a:spcBef>
                <a:spcPts val="0"/>
              </a:spcBef>
              <a:buFont typeface="Arial" panose="020B0604020202020204" pitchFamily="34" charset="0"/>
              <a:buChar char="•"/>
            </a:pPr>
            <a:endParaRPr lang="en-US" altLang="zh-CN" sz="1600" dirty="0">
              <a:solidFill>
                <a:srgbClr val="333333"/>
              </a:solidFill>
              <a:latin typeface="Microsoft YaHei" panose="020B0503020204020204" pitchFamily="34" charset="-122"/>
              <a:ea typeface="Microsoft YaHei" panose="020B0503020204020204" pitchFamily="34" charset="-122"/>
            </a:endParaRPr>
          </a:p>
          <a:p>
            <a:pPr marL="1257300" lvl="2" indent="-342900">
              <a:lnSpc>
                <a:spcPct val="150000"/>
              </a:lnSpc>
              <a:spcBef>
                <a:spcPts val="0"/>
              </a:spcBef>
              <a:buFont typeface="Arial" panose="020B0604020202020204" pitchFamily="34" charset="0"/>
              <a:buChar char="•"/>
            </a:pPr>
            <a:endParaRPr lang="en-US" altLang="zh-CN" sz="1600" dirty="0">
              <a:solidFill>
                <a:srgbClr val="333333"/>
              </a:solidFill>
              <a:latin typeface="Microsoft YaHei" panose="020B0503020204020204" pitchFamily="34" charset="-122"/>
              <a:ea typeface="Microsoft YaHei" panose="020B0503020204020204" pitchFamily="34" charset="-122"/>
            </a:endParaRPr>
          </a:p>
          <a:p>
            <a:pPr marL="1257300" lvl="2" indent="-342900">
              <a:lnSpc>
                <a:spcPct val="150000"/>
              </a:lnSpc>
              <a:spcBef>
                <a:spcPts val="0"/>
              </a:spcBef>
              <a:buFont typeface="Arial" panose="020B0604020202020204" pitchFamily="34" charset="0"/>
              <a:buChar char="•"/>
            </a:pPr>
            <a:endParaRPr lang="en-US" altLang="zh-CN" sz="1600" dirty="0">
              <a:solidFill>
                <a:srgbClr val="333333"/>
              </a:solidFill>
              <a:latin typeface="Microsoft YaHei" panose="020B0503020204020204" pitchFamily="34" charset="-122"/>
              <a:ea typeface="Microsoft YaHei" panose="020B0503020204020204" pitchFamily="34" charset="-122"/>
            </a:endParaRPr>
          </a:p>
          <a:p>
            <a:pPr marL="1257300" lvl="2" indent="-342900">
              <a:lnSpc>
                <a:spcPct val="150000"/>
              </a:lnSpc>
              <a:spcBef>
                <a:spcPts val="0"/>
              </a:spcBef>
              <a:buFont typeface="Arial" panose="020B0604020202020204" pitchFamily="34" charset="0"/>
              <a:buChar char="•"/>
            </a:pPr>
            <a:r>
              <a:rPr lang="zh-CN" altLang="en-US" sz="1600" b="1" i="0" dirty="0">
                <a:solidFill>
                  <a:srgbClr val="333333"/>
                </a:solidFill>
                <a:effectLst/>
                <a:latin typeface="Microsoft YaHei" panose="020B0503020204020204" pitchFamily="34" charset="-122"/>
                <a:ea typeface="Microsoft YaHei" panose="020B0503020204020204" pitchFamily="34" charset="-122"/>
              </a:rPr>
              <a:t>条件概率</a:t>
            </a:r>
            <a:r>
              <a:rPr lang="zh-CN" altLang="en-US" sz="1600" b="0" i="0" dirty="0">
                <a:solidFill>
                  <a:srgbClr val="333333"/>
                </a:solidFill>
                <a:effectLst/>
                <a:latin typeface="Microsoft YaHei" panose="020B0503020204020204" pitchFamily="34" charset="-122"/>
                <a:ea typeface="Microsoft YaHei" panose="020B0503020204020204" pitchFamily="34" charset="-122"/>
              </a:rPr>
              <a:t>：一个事件发生后另一个事件发生的概率，一般的形式位</a:t>
            </a:r>
            <a:r>
              <a:rPr lang="en-US" altLang="zh-CN" sz="1600" b="0" i="0" dirty="0">
                <a:solidFill>
                  <a:srgbClr val="333333"/>
                </a:solidFill>
                <a:effectLst/>
                <a:latin typeface="Microsoft YaHei" panose="020B0503020204020204" pitchFamily="34" charset="-122"/>
                <a:ea typeface="Microsoft YaHei" panose="020B0503020204020204" pitchFamily="34" charset="-122"/>
              </a:rPr>
              <a:t>P(B|A</a:t>
            </a:r>
            <a:r>
              <a:rPr lang="zh-CN" altLang="en-US" sz="1600" b="0" i="0" dirty="0">
                <a:solidFill>
                  <a:srgbClr val="333333"/>
                </a:solidFill>
                <a:effectLst/>
                <a:latin typeface="Microsoft YaHei" panose="020B0503020204020204" pitchFamily="34" charset="-122"/>
                <a:ea typeface="Microsoft YaHei" panose="020B0503020204020204" pitchFamily="34" charset="-122"/>
              </a:rPr>
              <a:t>），表示</a:t>
            </a:r>
            <a:r>
              <a:rPr lang="en-US" altLang="zh-CN" sz="1600" b="0" i="0" dirty="0">
                <a:solidFill>
                  <a:srgbClr val="333333"/>
                </a:solidFill>
                <a:effectLst/>
                <a:latin typeface="Microsoft YaHei" panose="020B0503020204020204" pitchFamily="34" charset="-122"/>
                <a:ea typeface="Microsoft YaHei" panose="020B0503020204020204" pitchFamily="34" charset="-122"/>
              </a:rPr>
              <a:t>A</a:t>
            </a:r>
            <a:r>
              <a:rPr lang="zh-CN" altLang="en-US" sz="1600" b="0" i="0" dirty="0">
                <a:solidFill>
                  <a:srgbClr val="333333"/>
                </a:solidFill>
                <a:effectLst/>
                <a:latin typeface="Microsoft YaHei" panose="020B0503020204020204" pitchFamily="34" charset="-122"/>
                <a:ea typeface="Microsoft YaHei" panose="020B0503020204020204" pitchFamily="34" charset="-122"/>
              </a:rPr>
              <a:t>发生的条件下</a:t>
            </a:r>
            <a:r>
              <a:rPr lang="en-US" altLang="zh-CN" sz="1600" b="0" i="0" dirty="0">
                <a:solidFill>
                  <a:srgbClr val="333333"/>
                </a:solidFill>
                <a:effectLst/>
                <a:latin typeface="Microsoft YaHei" panose="020B0503020204020204" pitchFamily="34" charset="-122"/>
                <a:ea typeface="Microsoft YaHei" panose="020B0503020204020204" pitchFamily="34" charset="-122"/>
              </a:rPr>
              <a:t>B</a:t>
            </a:r>
            <a:r>
              <a:rPr lang="zh-CN" altLang="en-US" sz="1600" b="0" i="0" dirty="0">
                <a:solidFill>
                  <a:srgbClr val="333333"/>
                </a:solidFill>
                <a:effectLst/>
                <a:latin typeface="Microsoft YaHei" panose="020B0503020204020204" pitchFamily="34" charset="-122"/>
                <a:ea typeface="Microsoft YaHei" panose="020B0503020204020204" pitchFamily="34" charset="-122"/>
              </a:rPr>
              <a:t>发生的概率</a:t>
            </a:r>
            <a:endParaRPr lang="en-US" altLang="zh-CN" sz="1600" dirty="0">
              <a:solidFill>
                <a:srgbClr val="333333"/>
              </a:solidFill>
              <a:latin typeface="Microsoft YaHei" panose="020B0503020204020204" pitchFamily="34" charset="-122"/>
              <a:ea typeface="Microsoft YaHei" panose="020B0503020204020204" pitchFamily="34" charset="-122"/>
            </a:endParaRPr>
          </a:p>
          <a:p>
            <a:pPr marL="1257300" lvl="2" indent="-342900">
              <a:lnSpc>
                <a:spcPct val="150000"/>
              </a:lnSpc>
              <a:spcBef>
                <a:spcPts val="0"/>
              </a:spcBef>
              <a:buFont typeface="Arial" panose="020B0604020202020204" pitchFamily="34" charset="0"/>
              <a:buChar char="•"/>
            </a:pPr>
            <a:endParaRPr lang="zh-CN" altLang="en-US" sz="1600" dirty="0"/>
          </a:p>
        </p:txBody>
      </p:sp>
      <p:sp>
        <p:nvSpPr>
          <p:cNvPr id="5" name="AutoShape 2" descr="公式">
            <a:extLst>
              <a:ext uri="{FF2B5EF4-FFF2-40B4-BE49-F238E27FC236}">
                <a16:creationId xmlns:a16="http://schemas.microsoft.com/office/drawing/2014/main" id="{8F2F6B33-C009-DD6B-C7B3-5B8ADD0B380D}"/>
              </a:ext>
            </a:extLst>
          </p:cNvPr>
          <p:cNvSpPr>
            <a:spLocks noChangeAspect="1" noChangeArrowheads="1"/>
          </p:cNvSpPr>
          <p:nvPr/>
        </p:nvSpPr>
        <p:spPr bwMode="auto">
          <a:xfrm>
            <a:off x="2935288"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AutoShape 3" descr="公式">
            <a:extLst>
              <a:ext uri="{FF2B5EF4-FFF2-40B4-BE49-F238E27FC236}">
                <a16:creationId xmlns:a16="http://schemas.microsoft.com/office/drawing/2014/main" id="{EEDB6069-BB8D-77A1-EF5D-BCC53B7EC311}"/>
              </a:ext>
            </a:extLst>
          </p:cNvPr>
          <p:cNvSpPr>
            <a:spLocks noChangeAspect="1" noChangeArrowheads="1"/>
          </p:cNvSpPr>
          <p:nvPr/>
        </p:nvSpPr>
        <p:spPr bwMode="auto">
          <a:xfrm>
            <a:off x="6510338"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1" name="图片 10">
            <a:extLst>
              <a:ext uri="{FF2B5EF4-FFF2-40B4-BE49-F238E27FC236}">
                <a16:creationId xmlns:a16="http://schemas.microsoft.com/office/drawing/2014/main" id="{682A7A02-623B-AE08-F3F2-38318A8183A0}"/>
              </a:ext>
            </a:extLst>
          </p:cNvPr>
          <p:cNvPicPr>
            <a:picLocks noChangeAspect="1"/>
          </p:cNvPicPr>
          <p:nvPr/>
        </p:nvPicPr>
        <p:blipFill>
          <a:blip r:embed="rId2"/>
          <a:stretch>
            <a:fillRect/>
          </a:stretch>
        </p:blipFill>
        <p:spPr>
          <a:xfrm>
            <a:off x="1339702" y="2658920"/>
            <a:ext cx="7720910" cy="562745"/>
          </a:xfrm>
          <a:prstGeom prst="rect">
            <a:avLst/>
          </a:prstGeom>
        </p:spPr>
      </p:pic>
      <p:pic>
        <p:nvPicPr>
          <p:cNvPr id="12" name="图片 11">
            <a:extLst>
              <a:ext uri="{FF2B5EF4-FFF2-40B4-BE49-F238E27FC236}">
                <a16:creationId xmlns:a16="http://schemas.microsoft.com/office/drawing/2014/main" id="{34CE6A94-C923-82AB-C0DD-880FC2BF06E2}"/>
              </a:ext>
            </a:extLst>
          </p:cNvPr>
          <p:cNvPicPr>
            <a:picLocks noChangeAspect="1"/>
          </p:cNvPicPr>
          <p:nvPr/>
        </p:nvPicPr>
        <p:blipFill>
          <a:blip r:embed="rId3"/>
          <a:stretch>
            <a:fillRect/>
          </a:stretch>
        </p:blipFill>
        <p:spPr>
          <a:xfrm>
            <a:off x="1320111" y="4423496"/>
            <a:ext cx="7772400" cy="802584"/>
          </a:xfrm>
          <a:prstGeom prst="rect">
            <a:avLst/>
          </a:prstGeom>
        </p:spPr>
      </p:pic>
    </p:spTree>
    <p:extLst>
      <p:ext uri="{BB962C8B-B14F-4D97-AF65-F5344CB8AC3E}">
        <p14:creationId xmlns:p14="http://schemas.microsoft.com/office/powerpoint/2010/main" val="320333621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OUTPUTDPI" val="1200"/>
  <p:tag name="ORIGINALHEIGHT" val="294.7131"/>
  <p:tag name="ORIGINALWIDTH" val="1327.334"/>
  <p:tag name="LATEXADDIN" val="\documentclass{article}&#10;\usepackage{amssymb}&#10;\usepackage{amsmath}&#10;\usepackage{bm}&#10;\pagestyle{empty}&#10;\begin{document}&#10;&#10;\begin{equation*} &#10;\hat{P}(c,x_i) = \frac{ |D_{c,x_i}| + 1 }{ |D| + N \times N_i } &#10;\end{equation*} &#10;&#10;\end{document}"/>
  <p:tag name="IGUANATEXSIZE" val="20"/>
  <p:tag name="IGUANATEXCURSOR" val="201"/>
  <p:tag name="TRANSPARENCY" val="True"/>
  <p:tag name="FILENAME" val=""/>
  <p:tag name="LATEXENGINEID" val="0"/>
  <p:tag name="TEMPFOLDER" val="C:\APP\LguanaTex\"/>
  <p:tag name="LATEXFORMHEIGHT" val="312"/>
  <p:tag name="LATEXFORMWIDTH" val="384"/>
  <p:tag name="LATEXFORMWRAP" val="True"/>
  <p:tag name="BITMAPVECTOR" val="0"/>
</p:tagLst>
</file>

<file path=ppt/tags/tag2.xml><?xml version="1.0" encoding="utf-8"?>
<p:tagLst xmlns:a="http://schemas.openxmlformats.org/drawingml/2006/main" xmlns:r="http://schemas.openxmlformats.org/officeDocument/2006/relationships" xmlns:p="http://schemas.openxmlformats.org/presentationml/2006/main">
  <p:tag name="OUTPUTDPI" val="1200"/>
  <p:tag name="ORIGINALHEIGHT" val="84.73937"/>
  <p:tag name="ORIGINALWIDTH" val="105.7368"/>
  <p:tag name="LATEXADDIN" val="\documentclass{article}&#10;\usepackage{amssymb}&#10;\usepackage{amsmath}&#10;\usepackage{bm}&#10;\pagestyle{empty}&#10;\begin{document}&#10;&#10;$N$&#10;&#10;\end{document}"/>
  <p:tag name="IGUANATEXSIZE" val="20"/>
  <p:tag name="IGUANATEXCURSOR" val="121"/>
  <p:tag name="TRANSPARENCY" val="True"/>
  <p:tag name="FILENAME" val=""/>
  <p:tag name="LATEXENGINEID" val="0"/>
  <p:tag name="TEMPFOLDER" val="C:\APP\LguanaTex\"/>
  <p:tag name="LATEXFORMHEIGHT" val="312"/>
  <p:tag name="LATEXFORMWIDTH" val="384"/>
  <p:tag name="LATEXFORMWRAP" val="True"/>
  <p:tag name="BITMAPVECTOR" val="0"/>
</p:tagLst>
</file>

<file path=ppt/tags/tag3.xml><?xml version="1.0" encoding="utf-8"?>
<p:tagLst xmlns:a="http://schemas.openxmlformats.org/drawingml/2006/main" xmlns:r="http://schemas.openxmlformats.org/officeDocument/2006/relationships" xmlns:p="http://schemas.openxmlformats.org/presentationml/2006/main">
  <p:tag name="OUTPUTDPI" val="1200"/>
  <p:tag name="ORIGINALHEIGHT" val="84.73937"/>
  <p:tag name="ORIGINALWIDTH" val="95.98803"/>
  <p:tag name="LATEXADDIN" val="\documentclass{article}&#10;\usepackage{amssymb}&#10;\usepackage{amsmath}&#10;\usepackage{bm}&#10;\pagestyle{empty}&#10;\begin{document}&#10;&#10;$D$&#10;&#10;\end{document}"/>
  <p:tag name="IGUANATEXSIZE" val="20"/>
  <p:tag name="IGUANATEXCURSOR" val="121"/>
  <p:tag name="TRANSPARENCY" val="True"/>
  <p:tag name="FILENAME" val=""/>
  <p:tag name="LATEXENGINEID" val="0"/>
  <p:tag name="TEMPFOLDER" val="C:\APP\LguanaTex\"/>
  <p:tag name="LATEXFORMHEIGHT" val="312"/>
  <p:tag name="LATEXFORMWIDTH" val="384"/>
  <p:tag name="LATEXFORMWRAP" val="True"/>
  <p:tag name="BITMAPVECTOR" val="0"/>
</p:tagLst>
</file>

<file path=ppt/theme/theme1.xml><?xml version="1.0" encoding="utf-8"?>
<a:theme xmlns:a="http://schemas.openxmlformats.org/drawingml/2006/main" name="机器学习v2.1rgb">
  <a:themeElements>
    <a:clrScheme name="机器学习">
      <a:dk1>
        <a:sysClr val="windowText" lastClr="000000"/>
      </a:dk1>
      <a:lt1>
        <a:sysClr val="window" lastClr="FFFFFF"/>
      </a:lt1>
      <a:dk2>
        <a:srgbClr val="16754D"/>
      </a:dk2>
      <a:lt2>
        <a:srgbClr val="FFFFFF"/>
      </a:lt2>
      <a:accent1>
        <a:srgbClr val="16754D"/>
      </a:accent1>
      <a:accent2>
        <a:srgbClr val="329E6E"/>
      </a:accent2>
      <a:accent3>
        <a:srgbClr val="FFC000"/>
      </a:accent3>
      <a:accent4>
        <a:srgbClr val="C00000"/>
      </a:accent4>
      <a:accent5>
        <a:srgbClr val="0070C0"/>
      </a:accent5>
      <a:accent6>
        <a:srgbClr val="002060"/>
      </a:accent6>
      <a:hlink>
        <a:srgbClr val="80C000"/>
      </a:hlink>
      <a:folHlink>
        <a:srgbClr val="CC66FF"/>
      </a:folHlink>
    </a:clrScheme>
    <a:fontScheme name="机器学习">
      <a:majorFont>
        <a:latin typeface="Verdana"/>
        <a:ea typeface="幼圆"/>
        <a:cs typeface=""/>
      </a:majorFont>
      <a:minorFont>
        <a:latin typeface="Verdana"/>
        <a:ea typeface="幼圆"/>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机器学习v2.1rgb" id="{EEBC26C2-D188-4AC0-8846-32FF974952E7}" vid="{5872C309-9AD6-4384-AB1E-DDF89DAEFE71}"/>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机器学习v2.1rgb</Template>
  <TotalTime>7554</TotalTime>
  <Words>6086</Words>
  <Application>Microsoft Macintosh PowerPoint</Application>
  <PresentationFormat>全屏显示(4:3)</PresentationFormat>
  <Paragraphs>549</Paragraphs>
  <Slides>79</Slides>
  <Notes>3</Notes>
  <HiddenSlides>0</HiddenSlides>
  <MMClips>0</MMClips>
  <ScaleCrop>false</ScaleCrop>
  <HeadingPairs>
    <vt:vector size="8" baseType="variant">
      <vt:variant>
        <vt:lpstr>已用的字体</vt:lpstr>
      </vt:variant>
      <vt:variant>
        <vt:i4>12</vt:i4>
      </vt:variant>
      <vt:variant>
        <vt:lpstr>主题</vt:lpstr>
      </vt:variant>
      <vt:variant>
        <vt:i4>1</vt:i4>
      </vt:variant>
      <vt:variant>
        <vt:lpstr>嵌入 OLE 服务器</vt:lpstr>
      </vt:variant>
      <vt:variant>
        <vt:i4>1</vt:i4>
      </vt:variant>
      <vt:variant>
        <vt:lpstr>幻灯片标题</vt:lpstr>
      </vt:variant>
      <vt:variant>
        <vt:i4>79</vt:i4>
      </vt:variant>
    </vt:vector>
  </HeadingPairs>
  <TitlesOfParts>
    <vt:vector size="93" baseType="lpstr">
      <vt:lpstr>等线</vt:lpstr>
      <vt:lpstr>华文仿宋</vt:lpstr>
      <vt:lpstr>楷体</vt:lpstr>
      <vt:lpstr>宋体</vt:lpstr>
      <vt:lpstr>Microsoft YaHei</vt:lpstr>
      <vt:lpstr>幼圆</vt:lpstr>
      <vt:lpstr>Times</vt:lpstr>
      <vt:lpstr>Arial</vt:lpstr>
      <vt:lpstr>Cambria Math</vt:lpstr>
      <vt:lpstr>Times New Roman</vt:lpstr>
      <vt:lpstr>Verdana</vt:lpstr>
      <vt:lpstr>Wingdings</vt:lpstr>
      <vt:lpstr>机器学习v2.1rgb</vt:lpstr>
      <vt:lpstr>Formula</vt:lpstr>
      <vt:lpstr>PowerPoint 演示文稿</vt:lpstr>
      <vt:lpstr>第七章：贝叶斯分类器</vt:lpstr>
      <vt:lpstr>引言</vt:lpstr>
      <vt:lpstr>1.贝叶斯公式</vt:lpstr>
      <vt:lpstr>1.贝叶斯公式</vt:lpstr>
      <vt:lpstr>1.贝叶斯公式</vt:lpstr>
      <vt:lpstr>2.朴素贝叶斯算法核心思想</vt:lpstr>
      <vt:lpstr>2.朴素贝叶斯算法核心思想</vt:lpstr>
      <vt:lpstr>3.贝叶斯公式与条件独立假设</vt:lpstr>
      <vt:lpstr>3.贝叶斯公式与条件独立假设</vt:lpstr>
      <vt:lpstr>3.贝叶斯公式与条件独立假设</vt:lpstr>
      <vt:lpstr>3.贝叶斯公式与条件独立假设</vt:lpstr>
      <vt:lpstr>3.贝叶斯公式与条件独立假设</vt:lpstr>
      <vt:lpstr>3.贝叶斯公式与条件独立假设</vt:lpstr>
      <vt:lpstr>3.贝叶斯公式与条件独立假设</vt:lpstr>
      <vt:lpstr>3.贝叶斯公式与条件独立假设</vt:lpstr>
      <vt:lpstr>3.贝叶斯公式与条件独立假设</vt:lpstr>
      <vt:lpstr>3.贝叶斯公式与条件独立假设</vt:lpstr>
      <vt:lpstr>3.贝叶斯公式与条件独立假设</vt:lpstr>
      <vt:lpstr>4.伯努利与多项式朴素贝叶斯</vt:lpstr>
      <vt:lpstr>4.伯努利与多项式朴素贝叶斯</vt:lpstr>
      <vt:lpstr>4.伯努利与多项式朴素贝叶斯</vt:lpstr>
      <vt:lpstr>5.平滑处理</vt:lpstr>
      <vt:lpstr>5.平滑处理</vt:lpstr>
      <vt:lpstr>章节目录（教材附带PPT）</vt:lpstr>
      <vt:lpstr>章节目录</vt:lpstr>
      <vt:lpstr>贝叶斯决策论</vt:lpstr>
      <vt:lpstr>贝叶斯决策论</vt:lpstr>
      <vt:lpstr>贝叶斯决策论</vt:lpstr>
      <vt:lpstr>贝叶斯决策论</vt:lpstr>
      <vt:lpstr>贝叶斯决策论</vt:lpstr>
      <vt:lpstr>贝叶斯决策论</vt:lpstr>
      <vt:lpstr>贝叶斯决策论</vt:lpstr>
      <vt:lpstr>贝叶斯决策论</vt:lpstr>
      <vt:lpstr>贝叶斯决策论</vt:lpstr>
      <vt:lpstr>贝叶斯决策论</vt:lpstr>
      <vt:lpstr>贝叶斯决策论</vt:lpstr>
      <vt:lpstr>贝叶斯决策论</vt:lpstr>
      <vt:lpstr>贝叶斯决策论</vt:lpstr>
      <vt:lpstr>章节目录</vt:lpstr>
      <vt:lpstr>极大似然估计</vt:lpstr>
      <vt:lpstr>极大似然估计</vt:lpstr>
      <vt:lpstr>极大似然估计</vt:lpstr>
      <vt:lpstr>极大似然估计</vt:lpstr>
      <vt:lpstr>极大似然估计</vt:lpstr>
      <vt:lpstr>极大似然估计</vt:lpstr>
      <vt:lpstr>章节目录</vt:lpstr>
      <vt:lpstr>朴素贝叶斯分类器</vt:lpstr>
      <vt:lpstr>朴素贝叶斯分类器</vt:lpstr>
      <vt:lpstr>朴素贝叶斯分类器</vt:lpstr>
      <vt:lpstr>朴素贝叶斯分类器</vt:lpstr>
      <vt:lpstr>朴素贝叶斯分类器</vt:lpstr>
      <vt:lpstr>拉普拉斯修正</vt:lpstr>
      <vt:lpstr>拉普拉斯修正</vt:lpstr>
      <vt:lpstr>章节目录</vt:lpstr>
      <vt:lpstr>半朴素贝叶斯分类器</vt:lpstr>
      <vt:lpstr>半朴素贝叶斯分类器</vt:lpstr>
      <vt:lpstr>SPODE</vt:lpstr>
      <vt:lpstr>TAN</vt:lpstr>
      <vt:lpstr>AODE</vt:lpstr>
      <vt:lpstr>章节目录</vt:lpstr>
      <vt:lpstr>贝叶斯网</vt:lpstr>
      <vt:lpstr>贝叶斯网</vt:lpstr>
      <vt:lpstr>贝叶斯网：结构</vt:lpstr>
      <vt:lpstr>贝叶斯网：结构</vt:lpstr>
      <vt:lpstr>贝叶斯网：结构</vt:lpstr>
      <vt:lpstr>贝叶斯网：学习</vt:lpstr>
      <vt:lpstr>贝叶斯网：学习</vt:lpstr>
      <vt:lpstr>贝叶斯网：推断</vt:lpstr>
      <vt:lpstr>贝叶斯网：推断</vt:lpstr>
      <vt:lpstr>PowerPoint 演示文稿</vt:lpstr>
      <vt:lpstr>章节目录</vt:lpstr>
      <vt:lpstr>EM算法</vt:lpstr>
      <vt:lpstr>EM算法</vt:lpstr>
      <vt:lpstr>EM算法</vt:lpstr>
      <vt:lpstr>EM算法</vt:lpstr>
      <vt:lpstr>EM算法</vt:lpstr>
      <vt:lpstr>EM算法</vt:lpstr>
      <vt:lpstr>小结</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机器学习-第七章</dc:title>
  <dc:creator>LAMDA Group</dc:creator>
  <cp:lastModifiedBy>俊涛 李</cp:lastModifiedBy>
  <cp:revision>437</cp:revision>
  <dcterms:created xsi:type="dcterms:W3CDTF">2016-01-02T06:13:38Z</dcterms:created>
  <dcterms:modified xsi:type="dcterms:W3CDTF">2025-10-18T14:39:38Z</dcterms:modified>
</cp:coreProperties>
</file>